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  <p:sldId id="265" r:id="rId11"/>
    <p:sldId id="266" r:id="rId12"/>
    <p:sldId id="267" r:id="rId13"/>
    <p:sldId id="274" r:id="rId14"/>
    <p:sldId id="275" r:id="rId15"/>
    <p:sldId id="276" r:id="rId16"/>
    <p:sldId id="268" r:id="rId17"/>
    <p:sldId id="269" r:id="rId18"/>
    <p:sldId id="270" r:id="rId19"/>
    <p:sldId id="271" r:id="rId20"/>
    <p:sldId id="272" r:id="rId21"/>
    <p:sldId id="27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2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yberleninka.ru/" TargetMode="External"/><Relationship Id="rId2" Type="http://schemas.openxmlformats.org/officeDocument/2006/relationships/hyperlink" Target="https://elibrary.ru/defaultx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nergyret.ru/jour?locale=ru_RU" TargetMode="External"/><Relationship Id="rId4" Type="http://schemas.openxmlformats.org/officeDocument/2006/relationships/hyperlink" Target="https://vkgeu.ru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Научный  стиль речи.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5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40433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Подстили</a:t>
            </a:r>
            <a:r>
              <a:rPr lang="ru-RU" dirty="0" smtClean="0"/>
              <a:t> НС: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Собственно научный</a:t>
            </a:r>
          </a:p>
          <a:p>
            <a:r>
              <a:rPr lang="ru-RU" sz="3200" dirty="0" smtClean="0"/>
              <a:t>Научно-учебный</a:t>
            </a:r>
          </a:p>
          <a:p>
            <a:r>
              <a:rPr lang="ru-RU" sz="3200" dirty="0" smtClean="0"/>
              <a:t>Научно- популярный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942123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Жанры собственно научного </a:t>
            </a:r>
            <a:r>
              <a:rPr lang="ru-RU" dirty="0" err="1" smtClean="0"/>
              <a:t>подстиля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3200" dirty="0" smtClean="0"/>
              <a:t>Первичные: диссертация</a:t>
            </a:r>
            <a:r>
              <a:rPr lang="ru-RU" sz="3200" dirty="0"/>
              <a:t>, монография, статья, </a:t>
            </a:r>
            <a:r>
              <a:rPr lang="ru-RU" sz="3200" dirty="0" smtClean="0"/>
              <a:t>тезисы, </a:t>
            </a:r>
            <a:r>
              <a:rPr lang="ru-RU" sz="3200" dirty="0"/>
              <a:t>лекция, доклад. </a:t>
            </a:r>
            <a:endParaRPr lang="ru-RU" sz="3200" dirty="0" smtClean="0"/>
          </a:p>
          <a:p>
            <a:r>
              <a:rPr lang="ru-RU" sz="3200" dirty="0" smtClean="0"/>
              <a:t>Вторичные: реферат</a:t>
            </a:r>
            <a:r>
              <a:rPr lang="ru-RU" sz="3200" dirty="0"/>
              <a:t>, конспект, </a:t>
            </a:r>
            <a:r>
              <a:rPr lang="ru-RU" sz="3200" dirty="0" smtClean="0"/>
              <a:t>аннотация</a:t>
            </a:r>
            <a:r>
              <a:rPr lang="ru-RU" sz="3200" dirty="0"/>
              <a:t>, рецензия, научный отчет, научный обзор и др. </a:t>
            </a:r>
          </a:p>
        </p:txBody>
      </p:sp>
    </p:spTree>
    <p:extLst>
      <p:ext uri="{BB962C8B-B14F-4D97-AF65-F5344CB8AC3E}">
        <p14:creationId xmlns:p14="http://schemas.microsoft.com/office/powerpoint/2010/main" xmlns="" val="1886955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жанры </a:t>
            </a:r>
            <a:r>
              <a:rPr lang="ru-RU" dirty="0"/>
              <a:t>научно-учебного </a:t>
            </a:r>
            <a:r>
              <a:rPr lang="ru-RU" dirty="0" err="1"/>
              <a:t>подстиля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учебник </a:t>
            </a:r>
            <a:r>
              <a:rPr lang="ru-RU" dirty="0"/>
              <a:t>(учебное пособие</a:t>
            </a:r>
            <a:r>
              <a:rPr lang="ru-RU" dirty="0" smtClean="0"/>
              <a:t>),</a:t>
            </a:r>
          </a:p>
          <a:p>
            <a:r>
              <a:rPr lang="ru-RU" dirty="0" smtClean="0"/>
              <a:t>учебную </a:t>
            </a:r>
            <a:r>
              <a:rPr lang="ru-RU" dirty="0"/>
              <a:t>лекцию, </a:t>
            </a:r>
            <a:endParaRPr lang="ru-RU" dirty="0" smtClean="0"/>
          </a:p>
          <a:p>
            <a:r>
              <a:rPr lang="ru-RU" dirty="0" smtClean="0"/>
              <a:t>реферативное сообщение</a:t>
            </a:r>
          </a:p>
          <a:p>
            <a:r>
              <a:rPr lang="ru-RU" dirty="0" smtClean="0"/>
              <a:t>контрольные работы</a:t>
            </a:r>
          </a:p>
          <a:p>
            <a:r>
              <a:rPr lang="ru-RU" dirty="0" smtClean="0"/>
              <a:t>тесты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77473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Научно-популярный </a:t>
            </a:r>
            <a:r>
              <a:rPr lang="ru-RU" dirty="0" err="1" smtClean="0"/>
              <a:t>подстиль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статья, </a:t>
            </a:r>
            <a:endParaRPr lang="ru-RU" dirty="0" smtClean="0"/>
          </a:p>
          <a:p>
            <a:r>
              <a:rPr lang="ru-RU" dirty="0" smtClean="0"/>
              <a:t>очерк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научно-популярная книга</a:t>
            </a:r>
          </a:p>
          <a:p>
            <a:r>
              <a:rPr lang="ru-RU" dirty="0"/>
              <a:t>н</a:t>
            </a:r>
            <a:r>
              <a:rPr lang="ru-RU" dirty="0" smtClean="0"/>
              <a:t>аучно-популярный фильм.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70618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Лучшие ресурсы по 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3600" dirty="0">
                <a:hlinkClick r:id="rId2"/>
              </a:rPr>
              <a:t>https://elibrary.ru/defaultx.asp</a:t>
            </a:r>
            <a:r>
              <a:rPr lang="de-DE" sz="3600" dirty="0" smtClean="0"/>
              <a:t>?</a:t>
            </a:r>
            <a:endParaRPr lang="ru-RU" sz="3600" dirty="0" smtClean="0"/>
          </a:p>
          <a:p>
            <a:r>
              <a:rPr lang="de-DE" sz="3600" dirty="0">
                <a:hlinkClick r:id="rId3"/>
              </a:rPr>
              <a:t>https://</a:t>
            </a:r>
            <a:r>
              <a:rPr lang="de-DE" sz="3600" dirty="0" smtClean="0">
                <a:hlinkClick r:id="rId3"/>
              </a:rPr>
              <a:t>cyberleninka.ru/</a:t>
            </a:r>
            <a:r>
              <a:rPr lang="ru-RU" sz="3600" dirty="0" smtClean="0"/>
              <a:t> </a:t>
            </a:r>
          </a:p>
          <a:p>
            <a:r>
              <a:rPr lang="de-DE" sz="3600" dirty="0">
                <a:hlinkClick r:id="rId4"/>
              </a:rPr>
              <a:t>https://vkgeu.ru</a:t>
            </a:r>
            <a:r>
              <a:rPr lang="de-DE" sz="3600" dirty="0" smtClean="0">
                <a:hlinkClick r:id="rId4"/>
              </a:rPr>
              <a:t>/</a:t>
            </a:r>
            <a:r>
              <a:rPr lang="ru-RU" sz="3600" dirty="0" smtClean="0"/>
              <a:t> </a:t>
            </a:r>
          </a:p>
          <a:p>
            <a:r>
              <a:rPr lang="de-DE" sz="3600" dirty="0">
                <a:hlinkClick r:id="rId5"/>
              </a:rPr>
              <a:t>https://</a:t>
            </a:r>
            <a:r>
              <a:rPr lang="de-DE" sz="3600" dirty="0" smtClean="0">
                <a:hlinkClick r:id="rId5"/>
              </a:rPr>
              <a:t>www.energyret.ru/jour?locale=ru_RU</a:t>
            </a:r>
            <a:r>
              <a:rPr lang="ru-RU" sz="3600" dirty="0" smtClean="0"/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258750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Тест-</a:t>
            </a:r>
            <a:r>
              <a:rPr lang="ru-RU" dirty="0" err="1" smtClean="0"/>
              <a:t>проверочка</a:t>
            </a:r>
            <a:r>
              <a:rPr lang="ru-RU" dirty="0" smtClean="0"/>
              <a:t>!!!))))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6734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Понятие «ФУНКЦИОНАЛЬНЫЙ СТИЛЬ» включает: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разновидность </a:t>
            </a:r>
            <a:r>
              <a:rPr lang="ru-RU" dirty="0"/>
              <a:t>национального языка</a:t>
            </a:r>
          </a:p>
          <a:p>
            <a:r>
              <a:rPr lang="ru-RU" dirty="0" smtClean="0"/>
              <a:t>разновидность </a:t>
            </a:r>
            <a:r>
              <a:rPr lang="ru-RU" dirty="0"/>
              <a:t>литературного языка</a:t>
            </a:r>
          </a:p>
          <a:p>
            <a:r>
              <a:rPr lang="ru-RU" dirty="0"/>
              <a:t> использование в профессиональной деятельности</a:t>
            </a:r>
          </a:p>
          <a:p>
            <a:r>
              <a:rPr lang="ru-RU" dirty="0" smtClean="0"/>
              <a:t>использование </a:t>
            </a:r>
            <a:r>
              <a:rPr lang="ru-RU" dirty="0"/>
              <a:t>в определенной сфере общения</a:t>
            </a:r>
          </a:p>
          <a:p>
            <a:r>
              <a:rPr lang="ru-RU" dirty="0" smtClean="0"/>
              <a:t>соотносится </a:t>
            </a:r>
            <a:r>
              <a:rPr lang="ru-RU" dirty="0"/>
              <a:t>с областью профессиональной деятельности</a:t>
            </a:r>
          </a:p>
          <a:p>
            <a:r>
              <a:rPr lang="ru-RU" dirty="0"/>
              <a:t> соотносится с формами общественного сознания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54030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Существенные признаки стиля определяются: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сферой </a:t>
            </a:r>
            <a:r>
              <a:rPr lang="ru-RU" dirty="0"/>
              <a:t>применения языка</a:t>
            </a:r>
          </a:p>
          <a:p>
            <a:r>
              <a:rPr lang="ru-RU" dirty="0" smtClean="0"/>
              <a:t>тематикой </a:t>
            </a:r>
            <a:endParaRPr lang="ru-RU" dirty="0"/>
          </a:p>
          <a:p>
            <a:r>
              <a:rPr lang="ru-RU" dirty="0"/>
              <a:t> ситуацией общения</a:t>
            </a:r>
          </a:p>
          <a:p>
            <a:r>
              <a:rPr lang="ru-RU" dirty="0" smtClean="0"/>
              <a:t> </a:t>
            </a:r>
            <a:r>
              <a:rPr lang="ru-RU" dirty="0"/>
              <a:t>целью высказывания</a:t>
            </a:r>
          </a:p>
          <a:p>
            <a:r>
              <a:rPr lang="ru-RU" dirty="0"/>
              <a:t> профессиональной деятельностью говорящего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56746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Характерными чертами научного стиля являются: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неофициальность</a:t>
            </a:r>
            <a:endParaRPr lang="ru-RU" dirty="0"/>
          </a:p>
          <a:p>
            <a:r>
              <a:rPr lang="ru-RU" dirty="0" smtClean="0"/>
              <a:t>подчеркнутая </a:t>
            </a:r>
            <a:r>
              <a:rPr lang="ru-RU" dirty="0"/>
              <a:t>логичность</a:t>
            </a:r>
          </a:p>
          <a:p>
            <a:r>
              <a:rPr lang="ru-RU" dirty="0"/>
              <a:t> </a:t>
            </a:r>
            <a:r>
              <a:rPr lang="ru-RU" dirty="0" err="1"/>
              <a:t>предписующе</a:t>
            </a:r>
            <a:r>
              <a:rPr lang="ru-RU" dirty="0"/>
              <a:t>-долженствующий характер речи</a:t>
            </a:r>
          </a:p>
          <a:p>
            <a:r>
              <a:rPr lang="ru-RU" dirty="0" smtClean="0"/>
              <a:t>обобщенность</a:t>
            </a:r>
            <a:endParaRPr lang="ru-RU" dirty="0"/>
          </a:p>
          <a:p>
            <a:r>
              <a:rPr lang="ru-RU" dirty="0" err="1" smtClean="0"/>
              <a:t>эмоционльность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22041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Подстилями</a:t>
            </a:r>
            <a:r>
              <a:rPr lang="ru-RU" dirty="0"/>
              <a:t> научного стиля являются</a:t>
            </a:r>
            <a:r>
              <a:rPr lang="ru-RU" dirty="0" smtClean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/>
              <a:t>собственно научный</a:t>
            </a:r>
          </a:p>
          <a:p>
            <a:r>
              <a:rPr lang="ru-RU" dirty="0"/>
              <a:t> монографический</a:t>
            </a:r>
          </a:p>
          <a:p>
            <a:r>
              <a:rPr lang="ru-RU" dirty="0"/>
              <a:t> лекционный</a:t>
            </a:r>
          </a:p>
          <a:p>
            <a:r>
              <a:rPr lang="ru-RU" dirty="0" smtClean="0"/>
              <a:t>научно-популярный</a:t>
            </a:r>
            <a:endParaRPr lang="ru-RU" dirty="0"/>
          </a:p>
          <a:p>
            <a:r>
              <a:rPr lang="ru-RU" dirty="0" smtClean="0"/>
              <a:t>научно-учебный</a:t>
            </a:r>
            <a:endParaRPr lang="ru-RU" dirty="0"/>
          </a:p>
          <a:p>
            <a:r>
              <a:rPr lang="ru-RU" dirty="0"/>
              <a:t> научно-воспитательный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71826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сфера </a:t>
            </a:r>
            <a:r>
              <a:rPr lang="ru-RU" dirty="0"/>
              <a:t>использования научной литературы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/>
              <a:t>Н</a:t>
            </a:r>
            <a:r>
              <a:rPr lang="ru-RU" sz="3200" dirty="0" smtClean="0"/>
              <a:t>аука</a:t>
            </a:r>
            <a:r>
              <a:rPr lang="ru-RU" sz="3200" dirty="0"/>
              <a:t>, сфера научной </a:t>
            </a:r>
            <a:r>
              <a:rPr lang="ru-RU" sz="3200" dirty="0" smtClean="0"/>
              <a:t>деятельности</a:t>
            </a:r>
          </a:p>
          <a:p>
            <a:r>
              <a:rPr lang="ru-RU" sz="3200" dirty="0" smtClean="0"/>
              <a:t>Образование</a:t>
            </a:r>
          </a:p>
          <a:p>
            <a:r>
              <a:rPr lang="ru-RU" sz="3200" dirty="0" smtClean="0"/>
              <a:t>Производство, технологии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46087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Композиция научного произведения (НП):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разделение </a:t>
            </a:r>
            <a:r>
              <a:rPr lang="ru-RU" dirty="0"/>
              <a:t>НП на части</a:t>
            </a:r>
          </a:p>
          <a:p>
            <a:r>
              <a:rPr lang="ru-RU" dirty="0"/>
              <a:t> свойственна художественному, а не научному произведению</a:t>
            </a:r>
          </a:p>
          <a:p>
            <a:r>
              <a:rPr lang="ru-RU" dirty="0"/>
              <a:t> зависит от области науки и жанра</a:t>
            </a:r>
          </a:p>
          <a:p>
            <a:r>
              <a:rPr lang="ru-RU" dirty="0" smtClean="0"/>
              <a:t>не </a:t>
            </a:r>
            <a:r>
              <a:rPr lang="ru-RU" dirty="0"/>
              <a:t>зависит от области науки и жанра</a:t>
            </a:r>
          </a:p>
          <a:p>
            <a:r>
              <a:rPr lang="ru-RU" dirty="0"/>
              <a:t> система заголовков научного текста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482442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70127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Функции научного стиля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Информативная, а именно</a:t>
            </a:r>
          </a:p>
          <a:p>
            <a:endParaRPr lang="ru-RU" dirty="0"/>
          </a:p>
          <a:p>
            <a:r>
              <a:rPr lang="ru-RU" dirty="0" smtClean="0"/>
              <a:t>а</a:t>
            </a:r>
            <a:r>
              <a:rPr lang="ru-RU" dirty="0"/>
              <a:t>) адекватная передача научной информации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б) доказательство истинности научного знания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2088942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важнейшие качества научного произведения </a:t>
            </a:r>
            <a:r>
              <a:rPr lang="ru-RU" dirty="0" smtClean="0"/>
              <a:t>влияют на </a:t>
            </a:r>
            <a:r>
              <a:rPr lang="ru-RU" dirty="0" smtClean="0"/>
              <a:t>экстралингвистические </a:t>
            </a:r>
            <a:r>
              <a:rPr lang="ru-RU" dirty="0" smtClean="0"/>
              <a:t>особенности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/>
              <a:t>точность</a:t>
            </a:r>
            <a:r>
              <a:rPr lang="ru-RU" sz="2800" i="1" dirty="0"/>
              <a:t>, </a:t>
            </a:r>
            <a:endParaRPr lang="ru-RU" sz="2800" i="1" dirty="0" smtClean="0"/>
          </a:p>
          <a:p>
            <a:r>
              <a:rPr lang="ru-RU" sz="2800" i="1" dirty="0"/>
              <a:t>о</a:t>
            </a:r>
            <a:r>
              <a:rPr lang="ru-RU" sz="2800" i="1" dirty="0" smtClean="0"/>
              <a:t>бъективность</a:t>
            </a:r>
          </a:p>
          <a:p>
            <a:r>
              <a:rPr lang="ru-RU" sz="2800" i="1" dirty="0" smtClean="0"/>
              <a:t> убедительность</a:t>
            </a:r>
          </a:p>
          <a:p>
            <a:r>
              <a:rPr lang="ru-RU" sz="2800" i="1" dirty="0"/>
              <a:t>а</a:t>
            </a:r>
            <a:r>
              <a:rPr lang="ru-RU" sz="2800" i="1" dirty="0" smtClean="0"/>
              <a:t>ргументированность</a:t>
            </a:r>
          </a:p>
          <a:p>
            <a:r>
              <a:rPr lang="ru-RU" sz="2800" i="1" dirty="0" smtClean="0"/>
              <a:t>логичность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4038808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Сюжет научного текста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– </a:t>
            </a:r>
            <a:r>
              <a:rPr lang="ru-RU" sz="2800" i="1" dirty="0"/>
              <a:t>это тоже разворачивание последовательности, но не событий с персонажами, а событий, которые предшествовали получению нового знания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68744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Композиция</a:t>
            </a:r>
            <a:r>
              <a:rPr lang="ru-RU" dirty="0"/>
              <a:t> – производное от сюжетного развития.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</a:t>
            </a:r>
            <a:r>
              <a:rPr lang="ru-RU" i="1" dirty="0"/>
              <a:t>основные единицы сюжета, некие условные фазы его разворачивания.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Обычно </a:t>
            </a:r>
            <a:r>
              <a:rPr lang="ru-RU" dirty="0"/>
              <a:t>композиция состоит из 1) осознания проблемы и постановки цели – эта часть называется «</a:t>
            </a:r>
            <a:r>
              <a:rPr lang="ru-RU" u="sng" dirty="0"/>
              <a:t>введение</a:t>
            </a:r>
            <a:r>
              <a:rPr lang="ru-RU" dirty="0"/>
              <a:t>»; 2) поиска способов решения проблемы + выдвижение гипотезы + ее доказательство – эта «</a:t>
            </a:r>
            <a:r>
              <a:rPr lang="ru-RU" u="sng" dirty="0"/>
              <a:t>основная часть</a:t>
            </a:r>
            <a:r>
              <a:rPr lang="ru-RU" dirty="0"/>
              <a:t>»; 3) подведение итогов в виде формулирования нового знания – «</a:t>
            </a:r>
            <a:r>
              <a:rPr lang="ru-RU" u="sng" dirty="0"/>
              <a:t>заключение</a:t>
            </a:r>
            <a:r>
              <a:rPr lang="ru-RU" dirty="0"/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xmlns="" val="260118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Концепция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i="1" dirty="0" smtClean="0"/>
              <a:t>– </a:t>
            </a:r>
            <a:r>
              <a:rPr lang="ru-RU" sz="3200" i="1" dirty="0"/>
              <a:t>это система представлений о предмете, которую выдвигает и обосновывает ученый с помощью использования научного стиля</a:t>
            </a:r>
            <a:r>
              <a:rPr lang="ru-RU" i="1" dirty="0"/>
              <a:t>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93563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Научный стиль </a:t>
            </a:r>
            <a:r>
              <a:rPr lang="ru-RU" dirty="0" smtClean="0"/>
              <a:t>(НС)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Имеет свои типовые </a:t>
            </a:r>
            <a:r>
              <a:rPr lang="ru-RU" sz="3200" dirty="0"/>
              <a:t>особенности содержания научных текстов </a:t>
            </a:r>
            <a:r>
              <a:rPr lang="ru-RU" sz="3200" dirty="0" smtClean="0"/>
              <a:t>в соответствии с  </a:t>
            </a:r>
            <a:r>
              <a:rPr lang="ru-RU" sz="3200" dirty="0"/>
              <a:t>научной областью (математика, физика, лингвистика и т.д.). </a:t>
            </a:r>
            <a:endParaRPr lang="ru-RU" sz="3200" dirty="0" smtClean="0"/>
          </a:p>
          <a:p>
            <a:r>
              <a:rPr lang="ru-RU" sz="3200" dirty="0" smtClean="0"/>
              <a:t>относится </a:t>
            </a:r>
            <a:r>
              <a:rPr lang="ru-RU" sz="3200" dirty="0"/>
              <a:t>к письменно-книжному типу речи, хотя может проявляться и в устной форме в виде докладов, лекций и </a:t>
            </a:r>
            <a:r>
              <a:rPr lang="ru-RU" sz="3200" dirty="0" err="1"/>
              <a:t>пр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990258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специфические черты </a:t>
            </a:r>
            <a:r>
              <a:rPr lang="ru-RU" dirty="0"/>
              <a:t>научного </a:t>
            </a:r>
            <a:r>
              <a:rPr lang="ru-RU" dirty="0" smtClean="0"/>
              <a:t>текста: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800" dirty="0" smtClean="0"/>
              <a:t>1</a:t>
            </a:r>
            <a:r>
              <a:rPr lang="ru-RU" sz="2800" dirty="0"/>
              <a:t>. Стремление к стандартизации средств выражения. </a:t>
            </a:r>
            <a:endParaRPr lang="ru-RU" sz="2800" dirty="0" smtClean="0"/>
          </a:p>
          <a:p>
            <a:r>
              <a:rPr lang="ru-RU" sz="2800" dirty="0" smtClean="0"/>
              <a:t>2</a:t>
            </a:r>
            <a:r>
              <a:rPr lang="ru-RU" sz="2800" dirty="0"/>
              <a:t>. </a:t>
            </a:r>
            <a:r>
              <a:rPr lang="ru-RU" sz="2800" dirty="0" smtClean="0"/>
              <a:t>Использование графического языка: </a:t>
            </a:r>
            <a:r>
              <a:rPr lang="ru-RU" sz="2800" dirty="0"/>
              <a:t>1) графики, чертежи, рисунки, 2) математические, физические символы, 3) названия химических элементов, математических знаков. </a:t>
            </a:r>
            <a:endParaRPr lang="ru-RU" sz="2800" dirty="0" smtClean="0"/>
          </a:p>
          <a:p>
            <a:r>
              <a:rPr lang="ru-RU" sz="2800" dirty="0" smtClean="0"/>
              <a:t>3</a:t>
            </a:r>
            <a:r>
              <a:rPr lang="ru-RU" sz="2800" dirty="0"/>
              <a:t>. П</a:t>
            </a:r>
            <a:r>
              <a:rPr lang="ru-RU" sz="2800" dirty="0" smtClean="0"/>
              <a:t>рименение </a:t>
            </a:r>
            <a:r>
              <a:rPr lang="ru-RU" sz="2800" dirty="0"/>
              <a:t>разного рода ссылок, сносок, примечаний, что обусловлено такой чертой научного стиля, как точность.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9187540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105</TotalTime>
  <Words>493</Words>
  <Application>Microsoft Office PowerPoint</Application>
  <PresentationFormat>Произвольный</PresentationFormat>
  <Paragraphs>88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Контур</vt:lpstr>
      <vt:lpstr>Научный  стиль речи. </vt:lpstr>
      <vt:lpstr>сфера использования научной литературы </vt:lpstr>
      <vt:lpstr>Функции научного стиля</vt:lpstr>
      <vt:lpstr>важнейшие качества научного произведения влияют на экстралингвистические особенности</vt:lpstr>
      <vt:lpstr>Сюжет научного текста </vt:lpstr>
      <vt:lpstr>Композиция – производное от сюжетного развития. </vt:lpstr>
      <vt:lpstr>Концепция </vt:lpstr>
      <vt:lpstr>Научный стиль (НС)</vt:lpstr>
      <vt:lpstr>специфические черты научного текста:</vt:lpstr>
      <vt:lpstr>Подстили НС:</vt:lpstr>
      <vt:lpstr>Жанры собственно научного подстиля:</vt:lpstr>
      <vt:lpstr>жанры научно-учебного подстиля </vt:lpstr>
      <vt:lpstr>Научно-популярный подстиль</vt:lpstr>
      <vt:lpstr>Лучшие ресурсы по НС</vt:lpstr>
      <vt:lpstr>Тест-проверочка!!!))))</vt:lpstr>
      <vt:lpstr>Понятие «ФУНКЦИОНАЛЬНЫЙ СТИЛЬ» включает: </vt:lpstr>
      <vt:lpstr>Существенные признаки стиля определяются:  </vt:lpstr>
      <vt:lpstr>Характерными чертами научного стиля являются: </vt:lpstr>
      <vt:lpstr>Подстилями научного стиля являются: </vt:lpstr>
      <vt:lpstr>Композиция научного произведения (НП): </vt:lpstr>
      <vt:lpstr>Спасибо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Научный  стиль речи. Лекция 5</dc:title>
  <dc:creator>Пользователь</dc:creator>
  <cp:lastModifiedBy>Acer</cp:lastModifiedBy>
  <cp:revision>8</cp:revision>
  <dcterms:created xsi:type="dcterms:W3CDTF">2023-03-21T11:17:55Z</dcterms:created>
  <dcterms:modified xsi:type="dcterms:W3CDTF">2023-12-16T13:58:31Z</dcterms:modified>
</cp:coreProperties>
</file>