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424" r:id="rId3"/>
    <p:sldId id="460" r:id="rId4"/>
    <p:sldId id="462" r:id="rId5"/>
    <p:sldId id="474" r:id="rId6"/>
    <p:sldId id="498" r:id="rId7"/>
    <p:sldId id="499" r:id="rId8"/>
    <p:sldId id="473" r:id="rId9"/>
    <p:sldId id="466" r:id="rId10"/>
    <p:sldId id="467" r:id="rId11"/>
    <p:sldId id="478" r:id="rId12"/>
    <p:sldId id="469" r:id="rId13"/>
    <p:sldId id="497" r:id="rId14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CC66FF"/>
    <a:srgbClr val="FF00FF"/>
    <a:srgbClr val="006600"/>
    <a:srgbClr val="00FFFF"/>
    <a:srgbClr val="000066"/>
    <a:srgbClr val="CC0000"/>
    <a:srgbClr val="FF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6" autoAdjust="0"/>
    <p:restoredTop sz="94622" autoAdjust="0"/>
  </p:normalViewPr>
  <p:slideViewPr>
    <p:cSldViewPr>
      <p:cViewPr varScale="1">
        <p:scale>
          <a:sx n="112" d="100"/>
          <a:sy n="112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321CDBB-BFB1-4025-B7A7-8D68CA6C1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336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C06BB-ADA4-4579-8A77-22C7189C87C5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BDF801-A44E-41AF-9113-8E8712E62452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F795D4-A5D6-4DB8-AB05-416C1EC8B2C7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3FED85-51E3-4A3E-A114-4010213144C2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8709A8-FC9E-412F-B41C-BEC101859D93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9EB893-3883-4EA5-8463-54ABA8562C1B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AA78A-1757-4428-BA0A-0A5684A9E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96E30-0B00-41F5-A29C-E24A4B31F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C42BA-068A-4D13-8942-8E5B8E6786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107BD-E5B4-4B06-92BF-D19D5BBE9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EED73-3B0F-4703-9B06-A0BFB91A7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468C0-A283-44AA-A1A8-7DCEC135CC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3A82D-C920-4135-BEB3-86D67D19B6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51604-225E-4802-AC42-7FD7E72BB6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AB915-F495-409E-85EF-6A2828CDF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166F5-CAC8-4F4D-A100-14669854F2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FFC14-784E-40B3-8D5A-84D035B44B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B6F2C-F088-4144-BC15-EC0BB8CBB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F0FCB-9B37-4594-BF3D-5C25EB32E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FD6905A-86CE-4FD2-B3DC-03FF7B086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b="1" dirty="0">
                <a:solidFill>
                  <a:srgbClr val="FF0000"/>
                </a:solidFill>
              </a:rPr>
              <a:t>Общая характеристика аргументированного мышления. Понятие доказательства</a:t>
            </a: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3957638"/>
            <a:ext cx="8561387" cy="2638425"/>
          </a:xfrm>
          <a:noFill/>
        </p:spPr>
        <p:txBody>
          <a:bodyPr/>
          <a:lstStyle/>
          <a:p>
            <a:pPr eaLnBrk="1" hangingPunct="1"/>
            <a:endParaRPr lang="ru-RU" sz="2400" b="1" dirty="0" smtClean="0">
              <a:solidFill>
                <a:schemeClr val="bg1"/>
              </a:solidFill>
            </a:endParaRPr>
          </a:p>
          <a:p>
            <a:pPr eaLnBrk="1" hangingPunct="1"/>
            <a:endParaRPr lang="ru-RU" sz="2400" b="1" dirty="0">
              <a:solidFill>
                <a:schemeClr val="bg1"/>
              </a:solidFill>
            </a:endParaRPr>
          </a:p>
          <a:p>
            <a:pPr eaLnBrk="1" hangingPunct="1"/>
            <a:r>
              <a:rPr lang="ru-RU" sz="2400" b="1" dirty="0" smtClean="0">
                <a:solidFill>
                  <a:schemeClr val="bg1"/>
                </a:solidFill>
              </a:rPr>
              <a:t>Лекция 12</a:t>
            </a:r>
          </a:p>
          <a:p>
            <a:pPr eaLnBrk="1" hangingPunct="1"/>
            <a:endParaRPr lang="ru-RU" sz="36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AutoShape 2"/>
          <p:cNvSpPr>
            <a:spLocks noChangeArrowheads="1"/>
          </p:cNvSpPr>
          <p:nvPr/>
        </p:nvSpPr>
        <p:spPr bwMode="auto">
          <a:xfrm>
            <a:off x="5613400" y="33464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есть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84355" name="AutoShape 3"/>
          <p:cNvSpPr>
            <a:spLocks noChangeArrowheads="1"/>
          </p:cNvSpPr>
          <p:nvPr/>
        </p:nvSpPr>
        <p:spPr bwMode="auto">
          <a:xfrm>
            <a:off x="5613400" y="18351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суть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84356" name="AutoShape 4"/>
          <p:cNvSpPr>
            <a:spLocks noChangeArrowheads="1"/>
          </p:cNvSpPr>
          <p:nvPr/>
        </p:nvSpPr>
        <p:spPr bwMode="auto">
          <a:xfrm>
            <a:off x="5613400" y="5434013"/>
            <a:ext cx="1781175" cy="719137"/>
          </a:xfrm>
          <a:prstGeom prst="rightArrow">
            <a:avLst>
              <a:gd name="adj1" fmla="val 50000"/>
              <a:gd name="adj2" fmla="val 61921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есть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84357" name="Rectangle 5"/>
          <p:cNvSpPr>
            <a:spLocks noChangeArrowheads="1"/>
          </p:cNvSpPr>
          <p:nvPr/>
        </p:nvSpPr>
        <p:spPr bwMode="auto">
          <a:xfrm rot="1500000">
            <a:off x="5351463" y="2806700"/>
            <a:ext cx="2303462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r>
              <a:rPr lang="ru-RU" dirty="0" smtClean="0">
                <a:solidFill>
                  <a:schemeClr val="accent1"/>
                </a:solidFill>
              </a:rPr>
              <a:t>есть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175"/>
          </a:xfrm>
          <a:noFill/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chemeClr val="bg1"/>
                </a:solidFill>
              </a:rPr>
              <a:t>«Доказательства», основанные на ложных аргументах, не имеют логической силы</a:t>
            </a:r>
          </a:p>
        </p:txBody>
      </p:sp>
      <p:sp>
        <p:nvSpPr>
          <p:cNvPr id="484359" name="Oval 7"/>
          <p:cNvSpPr>
            <a:spLocks noChangeAspect="1" noChangeArrowheads="1"/>
          </p:cNvSpPr>
          <p:nvPr/>
        </p:nvSpPr>
        <p:spPr bwMode="auto">
          <a:xfrm>
            <a:off x="4210050" y="5073650"/>
            <a:ext cx="1439863" cy="1439863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Наполеон</a:t>
            </a:r>
            <a:br>
              <a:rPr lang="ru-RU" sz="2000">
                <a:solidFill>
                  <a:srgbClr val="0000FF"/>
                </a:solidFill>
              </a:rPr>
            </a:br>
            <a:r>
              <a:rPr lang="ru-RU" sz="2000">
                <a:solidFill>
                  <a:srgbClr val="0000FF"/>
                </a:solidFill>
              </a:rPr>
              <a:t>Бонапарт</a:t>
            </a:r>
          </a:p>
        </p:txBody>
      </p:sp>
      <p:sp>
        <p:nvSpPr>
          <p:cNvPr id="484360" name="Oval 8"/>
          <p:cNvSpPr>
            <a:spLocks noChangeAspect="1" noChangeArrowheads="1"/>
          </p:cNvSpPr>
          <p:nvPr/>
        </p:nvSpPr>
        <p:spPr bwMode="auto">
          <a:xfrm>
            <a:off x="7448550" y="5073650"/>
            <a:ext cx="1439863" cy="1439863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птица</a:t>
            </a:r>
          </a:p>
        </p:txBody>
      </p:sp>
      <p:sp>
        <p:nvSpPr>
          <p:cNvPr id="484361" name="Rectangle 9"/>
          <p:cNvSpPr>
            <a:spLocks noChangeArrowheads="1"/>
          </p:cNvSpPr>
          <p:nvPr/>
        </p:nvSpPr>
        <p:spPr bwMode="auto">
          <a:xfrm>
            <a:off x="4281488" y="4570413"/>
            <a:ext cx="4533900" cy="360362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>
                <a:solidFill>
                  <a:srgbClr val="0000FF"/>
                </a:solidFill>
              </a:rPr>
              <a:t>Следовательно</a:t>
            </a:r>
            <a:r>
              <a:rPr lang="ru-RU" i="1" dirty="0">
                <a:solidFill>
                  <a:srgbClr val="0000FF"/>
                </a:solidFill>
              </a:rPr>
              <a:t>,</a:t>
            </a:r>
          </a:p>
        </p:txBody>
      </p:sp>
      <p:sp>
        <p:nvSpPr>
          <p:cNvPr id="484362" name="Rectangle 10"/>
          <p:cNvSpPr>
            <a:spLocks noChangeArrowheads="1"/>
          </p:cNvSpPr>
          <p:nvPr/>
        </p:nvSpPr>
        <p:spPr bwMode="auto">
          <a:xfrm rot="1500000">
            <a:off x="5353200" y="2806700"/>
            <a:ext cx="2303462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r>
              <a:rPr lang="ru-RU" dirty="0">
                <a:solidFill>
                  <a:srgbClr val="0000FF"/>
                </a:solidFill>
              </a:rPr>
              <a:t>  средний термин</a:t>
            </a:r>
          </a:p>
        </p:txBody>
      </p:sp>
      <p:sp>
        <p:nvSpPr>
          <p:cNvPr id="484363" name="Oval 11"/>
          <p:cNvSpPr>
            <a:spLocks noChangeAspect="1" noChangeArrowheads="1"/>
          </p:cNvSpPr>
          <p:nvPr/>
        </p:nvSpPr>
        <p:spPr bwMode="auto">
          <a:xfrm>
            <a:off x="4210050" y="14747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Все</a:t>
            </a:r>
            <a:br>
              <a:rPr lang="ru-RU" sz="2000">
                <a:solidFill>
                  <a:srgbClr val="0000FF"/>
                </a:solidFill>
              </a:rPr>
            </a:br>
            <a:r>
              <a:rPr lang="ru-RU" sz="2000">
                <a:solidFill>
                  <a:srgbClr val="0000FF"/>
                </a:solidFill>
              </a:rPr>
              <a:t>французы</a:t>
            </a:r>
          </a:p>
        </p:txBody>
      </p:sp>
      <p:sp>
        <p:nvSpPr>
          <p:cNvPr id="484364" name="Oval 12"/>
          <p:cNvSpPr>
            <a:spLocks noChangeAspect="1" noChangeArrowheads="1"/>
          </p:cNvSpPr>
          <p:nvPr/>
        </p:nvSpPr>
        <p:spPr bwMode="auto">
          <a:xfrm>
            <a:off x="7448550" y="1474788"/>
            <a:ext cx="1439863" cy="1439862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птицы</a:t>
            </a:r>
          </a:p>
        </p:txBody>
      </p:sp>
      <p:sp>
        <p:nvSpPr>
          <p:cNvPr id="484365" name="Oval 13"/>
          <p:cNvSpPr>
            <a:spLocks noChangeAspect="1" noChangeArrowheads="1"/>
          </p:cNvSpPr>
          <p:nvPr/>
        </p:nvSpPr>
        <p:spPr bwMode="auto">
          <a:xfrm>
            <a:off x="4210050" y="2986088"/>
            <a:ext cx="1439863" cy="1439862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Наполеон</a:t>
            </a:r>
            <a:br>
              <a:rPr lang="ru-RU" sz="2000">
                <a:solidFill>
                  <a:srgbClr val="0000FF"/>
                </a:solidFill>
              </a:rPr>
            </a:br>
            <a:r>
              <a:rPr lang="ru-RU" sz="2000">
                <a:solidFill>
                  <a:srgbClr val="0000FF"/>
                </a:solidFill>
              </a:rPr>
              <a:t>Бонапарт</a:t>
            </a:r>
          </a:p>
        </p:txBody>
      </p:sp>
      <p:sp>
        <p:nvSpPr>
          <p:cNvPr id="484366" name="Oval 14"/>
          <p:cNvSpPr>
            <a:spLocks noChangeAspect="1" noChangeArrowheads="1"/>
          </p:cNvSpPr>
          <p:nvPr/>
        </p:nvSpPr>
        <p:spPr bwMode="auto">
          <a:xfrm>
            <a:off x="7448550" y="29860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 dirty="0">
                <a:solidFill>
                  <a:srgbClr val="0000FF"/>
                </a:solidFill>
              </a:rPr>
              <a:t>француз</a:t>
            </a:r>
          </a:p>
        </p:txBody>
      </p:sp>
      <p:sp>
        <p:nvSpPr>
          <p:cNvPr id="484367" name="Text Box 15"/>
          <p:cNvSpPr txBox="1">
            <a:spLocks noChangeArrowheads="1"/>
          </p:cNvSpPr>
          <p:nvPr/>
        </p:nvSpPr>
        <p:spPr bwMode="auto">
          <a:xfrm>
            <a:off x="179388" y="1619250"/>
            <a:ext cx="4138612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FFFF00"/>
                </a:solidFill>
              </a:rPr>
              <a:t>Вид умозаключения:</a:t>
            </a:r>
            <a:r>
              <a:rPr lang="ru-RU" sz="2000" i="1"/>
              <a:t> </a:t>
            </a:r>
            <a:r>
              <a:rPr lang="ru-RU" sz="2000"/>
              <a:t>простой категорический силлогизм.</a:t>
            </a:r>
          </a:p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FFFF00"/>
                </a:solidFill>
              </a:rPr>
              <a:t>Фигура:</a:t>
            </a:r>
            <a:r>
              <a:rPr lang="ru-RU" sz="2000"/>
              <a:t> первая.</a:t>
            </a:r>
          </a:p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FFFF00"/>
                </a:solidFill>
              </a:rPr>
              <a:t>Модус:</a:t>
            </a:r>
            <a:r>
              <a:rPr lang="ru-RU" sz="2000"/>
              <a:t> </a:t>
            </a:r>
            <a:r>
              <a:rPr lang="en-US" sz="2000"/>
              <a:t>Barbara</a:t>
            </a:r>
            <a:r>
              <a:rPr lang="ru-RU" sz="2000"/>
              <a:t>.</a:t>
            </a:r>
          </a:p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FFFF00"/>
                </a:solidFill>
              </a:rPr>
              <a:t/>
            </a:r>
            <a:br>
              <a:rPr lang="ru-RU" sz="2000" i="1">
                <a:solidFill>
                  <a:srgbClr val="FFFF00"/>
                </a:solidFill>
              </a:rPr>
            </a:br>
            <a:r>
              <a:rPr lang="ru-RU" sz="2000" i="1">
                <a:solidFill>
                  <a:srgbClr val="FFFF00"/>
                </a:solidFill>
              </a:rPr>
              <a:t>Большая посылка:</a:t>
            </a:r>
            <a:r>
              <a:rPr lang="ru-RU" sz="2000"/>
              <a:t> ложна.</a:t>
            </a:r>
          </a:p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FFFF00"/>
                </a:solidFill>
              </a:rPr>
              <a:t>Меньшая посылка:</a:t>
            </a:r>
            <a:r>
              <a:rPr lang="ru-RU" sz="2000"/>
              <a:t> истинна.</a:t>
            </a:r>
          </a:p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FFFF00"/>
                </a:solidFill>
              </a:rPr>
              <a:t>Вывод:</a:t>
            </a:r>
            <a:r>
              <a:rPr lang="ru-RU" sz="2000"/>
              <a:t> ложен.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4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4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4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4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4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4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48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43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1000"/>
                                        <p:tgtEl>
                                          <p:spTgt spid="48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4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4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1000"/>
                                        <p:tgtEl>
                                          <p:spTgt spid="48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4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1000"/>
                                        <p:tgtEl>
                                          <p:spTgt spid="48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84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4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4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4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000000">
                                      <p:cBhvr>
                                        <p:cTn id="79" dur="1000" fill="hold"/>
                                        <p:tgtEl>
                                          <p:spTgt spid="4843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1000" fill="hold"/>
                                        <p:tgtEl>
                                          <p:spTgt spid="4843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84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4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1000"/>
                                        <p:tgtEl>
                                          <p:spTgt spid="48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8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8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43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8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3" dur="1000"/>
                                        <p:tgtEl>
                                          <p:spTgt spid="48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84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84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4" grpId="0" animBg="1"/>
      <p:bldP spid="484355" grpId="0" animBg="1"/>
      <p:bldP spid="484356" grpId="0" animBg="1"/>
      <p:bldP spid="484357" grpId="0" animBg="1"/>
      <p:bldP spid="484357" grpId="1" animBg="1"/>
      <p:bldP spid="484357" grpId="2" animBg="1"/>
      <p:bldP spid="484359" grpId="0" animBg="1"/>
      <p:bldP spid="484360" grpId="0" animBg="1"/>
      <p:bldP spid="484361" grpId="0" animBg="1"/>
      <p:bldP spid="484362" grpId="0" animBg="1"/>
      <p:bldP spid="484362" grpId="1" animBg="1"/>
      <p:bldP spid="484363" grpId="0" animBg="1"/>
      <p:bldP spid="484364" grpId="0" animBg="1"/>
      <p:bldP spid="484365" grpId="0" animBg="1"/>
      <p:bldP spid="484366" grpId="0" animBg="1"/>
      <p:bldP spid="4843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AutoShape 2"/>
          <p:cNvSpPr>
            <a:spLocks noChangeArrowheads="1"/>
          </p:cNvSpPr>
          <p:nvPr/>
        </p:nvSpPr>
        <p:spPr bwMode="auto">
          <a:xfrm>
            <a:off x="5613400" y="33464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есть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96643" name="AutoShape 3"/>
          <p:cNvSpPr>
            <a:spLocks noChangeArrowheads="1"/>
          </p:cNvSpPr>
          <p:nvPr/>
        </p:nvSpPr>
        <p:spPr bwMode="auto">
          <a:xfrm>
            <a:off x="5613400" y="18351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не есть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96644" name="AutoShape 4"/>
          <p:cNvSpPr>
            <a:spLocks noChangeArrowheads="1"/>
          </p:cNvSpPr>
          <p:nvPr/>
        </p:nvSpPr>
        <p:spPr bwMode="auto">
          <a:xfrm>
            <a:off x="5613400" y="5434013"/>
            <a:ext cx="1781175" cy="719137"/>
          </a:xfrm>
          <a:prstGeom prst="rightArrow">
            <a:avLst>
              <a:gd name="adj1" fmla="val 50000"/>
              <a:gd name="adj2" fmla="val 61921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не есть 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96645" name="Rectangle 5"/>
          <p:cNvSpPr>
            <a:spLocks noChangeArrowheads="1"/>
          </p:cNvSpPr>
          <p:nvPr/>
        </p:nvSpPr>
        <p:spPr bwMode="auto">
          <a:xfrm rot="1500000">
            <a:off x="5351463" y="2806700"/>
            <a:ext cx="2303462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r>
              <a:rPr lang="ru-RU" dirty="0" smtClean="0">
                <a:solidFill>
                  <a:schemeClr val="accent1"/>
                </a:solidFill>
              </a:rPr>
              <a:t>не есть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175"/>
          </a:xfrm>
          <a:noFill/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chemeClr val="bg1"/>
                </a:solidFill>
              </a:rPr>
              <a:t>«Доказательства», основанные на ложных аргументах, не имеют логической силы</a:t>
            </a:r>
          </a:p>
        </p:txBody>
      </p:sp>
      <p:sp>
        <p:nvSpPr>
          <p:cNvPr id="496647" name="Oval 7"/>
          <p:cNvSpPr>
            <a:spLocks noChangeAspect="1" noChangeArrowheads="1"/>
          </p:cNvSpPr>
          <p:nvPr/>
        </p:nvSpPr>
        <p:spPr bwMode="auto">
          <a:xfrm>
            <a:off x="4210050" y="5073650"/>
            <a:ext cx="1439863" cy="1439863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Наполеон</a:t>
            </a:r>
            <a:br>
              <a:rPr lang="ru-RU" sz="2000">
                <a:solidFill>
                  <a:srgbClr val="0000FF"/>
                </a:solidFill>
              </a:rPr>
            </a:br>
            <a:r>
              <a:rPr lang="ru-RU" sz="2000">
                <a:solidFill>
                  <a:srgbClr val="0000FF"/>
                </a:solidFill>
              </a:rPr>
              <a:t>Бонапарт</a:t>
            </a:r>
          </a:p>
        </p:txBody>
      </p:sp>
      <p:sp>
        <p:nvSpPr>
          <p:cNvPr id="496648" name="Oval 8"/>
          <p:cNvSpPr>
            <a:spLocks noChangeAspect="1" noChangeArrowheads="1"/>
          </p:cNvSpPr>
          <p:nvPr/>
        </p:nvSpPr>
        <p:spPr bwMode="auto">
          <a:xfrm>
            <a:off x="7448550" y="5073650"/>
            <a:ext cx="1439863" cy="1439863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0000FF"/>
                </a:solidFill>
              </a:rPr>
              <a:t>умеющий</a:t>
            </a:r>
            <a:r>
              <a:rPr lang="ru-RU" sz="2000" dirty="0">
                <a:solidFill>
                  <a:srgbClr val="0000FF"/>
                </a:solidFill>
              </a:rPr>
              <a:t/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>
                <a:solidFill>
                  <a:srgbClr val="0000FF"/>
                </a:solidFill>
              </a:rPr>
              <a:t>читать</a:t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>
                <a:solidFill>
                  <a:srgbClr val="0000FF"/>
                </a:solidFill>
              </a:rPr>
              <a:t>по-русски</a:t>
            </a:r>
          </a:p>
        </p:txBody>
      </p:sp>
      <p:sp>
        <p:nvSpPr>
          <p:cNvPr id="496649" name="Rectangle 9"/>
          <p:cNvSpPr>
            <a:spLocks noChangeArrowheads="1"/>
          </p:cNvSpPr>
          <p:nvPr/>
        </p:nvSpPr>
        <p:spPr bwMode="auto">
          <a:xfrm>
            <a:off x="4281488" y="4570413"/>
            <a:ext cx="4533900" cy="360362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>
                <a:solidFill>
                  <a:srgbClr val="0000FF"/>
                </a:solidFill>
              </a:rPr>
              <a:t>Следовательно</a:t>
            </a:r>
            <a:r>
              <a:rPr lang="ru-RU" i="1" dirty="0">
                <a:solidFill>
                  <a:srgbClr val="0000FF"/>
                </a:solidFill>
              </a:rPr>
              <a:t>,</a:t>
            </a:r>
          </a:p>
        </p:txBody>
      </p:sp>
      <p:sp>
        <p:nvSpPr>
          <p:cNvPr id="496650" name="Rectangle 10"/>
          <p:cNvSpPr>
            <a:spLocks noChangeArrowheads="1"/>
          </p:cNvSpPr>
          <p:nvPr/>
        </p:nvSpPr>
        <p:spPr bwMode="auto">
          <a:xfrm rot="1500000">
            <a:off x="5353200" y="2806700"/>
            <a:ext cx="2303462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r>
              <a:rPr lang="ru-RU" dirty="0">
                <a:solidFill>
                  <a:srgbClr val="0000FF"/>
                </a:solidFill>
              </a:rPr>
              <a:t>  средний термин</a:t>
            </a:r>
          </a:p>
        </p:txBody>
      </p:sp>
      <p:sp>
        <p:nvSpPr>
          <p:cNvPr id="496651" name="Oval 11"/>
          <p:cNvSpPr>
            <a:spLocks noChangeAspect="1" noChangeArrowheads="1"/>
          </p:cNvSpPr>
          <p:nvPr/>
        </p:nvSpPr>
        <p:spPr bwMode="auto">
          <a:xfrm>
            <a:off x="4210050" y="14747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Ни один</a:t>
            </a:r>
            <a:br>
              <a:rPr lang="ru-RU" sz="2000">
                <a:solidFill>
                  <a:srgbClr val="0000FF"/>
                </a:solidFill>
              </a:rPr>
            </a:br>
            <a:r>
              <a:rPr lang="ru-RU" sz="2000">
                <a:solidFill>
                  <a:srgbClr val="0000FF"/>
                </a:solidFill>
              </a:rPr>
              <a:t>русский</a:t>
            </a:r>
          </a:p>
        </p:txBody>
      </p:sp>
      <p:sp>
        <p:nvSpPr>
          <p:cNvPr id="496652" name="Oval 12"/>
          <p:cNvSpPr>
            <a:spLocks noChangeAspect="1" noChangeArrowheads="1"/>
          </p:cNvSpPr>
          <p:nvPr/>
        </p:nvSpPr>
        <p:spPr bwMode="auto">
          <a:xfrm>
            <a:off x="7448550" y="1474788"/>
            <a:ext cx="1439863" cy="1439862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0000FF"/>
                </a:solidFill>
              </a:rPr>
              <a:t>умеющий</a:t>
            </a:r>
            <a:r>
              <a:rPr lang="ru-RU" sz="2000" dirty="0">
                <a:solidFill>
                  <a:srgbClr val="0000FF"/>
                </a:solidFill>
              </a:rPr>
              <a:t/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>
                <a:solidFill>
                  <a:srgbClr val="0000FF"/>
                </a:solidFill>
              </a:rPr>
              <a:t>читать</a:t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>
                <a:solidFill>
                  <a:srgbClr val="0000FF"/>
                </a:solidFill>
              </a:rPr>
              <a:t>по-русски</a:t>
            </a:r>
          </a:p>
        </p:txBody>
      </p:sp>
      <p:sp>
        <p:nvSpPr>
          <p:cNvPr id="496653" name="Oval 13"/>
          <p:cNvSpPr>
            <a:spLocks noChangeAspect="1" noChangeArrowheads="1"/>
          </p:cNvSpPr>
          <p:nvPr/>
        </p:nvSpPr>
        <p:spPr bwMode="auto">
          <a:xfrm>
            <a:off x="4210050" y="2986088"/>
            <a:ext cx="1439863" cy="1439862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Наполеон</a:t>
            </a:r>
            <a:br>
              <a:rPr lang="ru-RU" sz="2000">
                <a:solidFill>
                  <a:srgbClr val="0000FF"/>
                </a:solidFill>
              </a:rPr>
            </a:br>
            <a:r>
              <a:rPr lang="ru-RU" sz="2000">
                <a:solidFill>
                  <a:srgbClr val="0000FF"/>
                </a:solidFill>
              </a:rPr>
              <a:t>Бонапарт</a:t>
            </a:r>
          </a:p>
        </p:txBody>
      </p:sp>
      <p:sp>
        <p:nvSpPr>
          <p:cNvPr id="496654" name="Oval 14"/>
          <p:cNvSpPr>
            <a:spLocks noChangeAspect="1" noChangeArrowheads="1"/>
          </p:cNvSpPr>
          <p:nvPr/>
        </p:nvSpPr>
        <p:spPr bwMode="auto">
          <a:xfrm>
            <a:off x="7448550" y="29860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 dirty="0">
                <a:solidFill>
                  <a:srgbClr val="0000FF"/>
                </a:solidFill>
              </a:rPr>
              <a:t>русский</a:t>
            </a:r>
          </a:p>
        </p:txBody>
      </p:sp>
      <p:sp>
        <p:nvSpPr>
          <p:cNvPr id="496655" name="Text Box 15"/>
          <p:cNvSpPr txBox="1">
            <a:spLocks noChangeArrowheads="1"/>
          </p:cNvSpPr>
          <p:nvPr/>
        </p:nvSpPr>
        <p:spPr bwMode="auto">
          <a:xfrm>
            <a:off x="179388" y="1619250"/>
            <a:ext cx="4138612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FFFF00"/>
                </a:solidFill>
              </a:rPr>
              <a:t>Вид умозаключения:</a:t>
            </a:r>
            <a:r>
              <a:rPr lang="ru-RU" sz="2000" i="1"/>
              <a:t> </a:t>
            </a:r>
            <a:r>
              <a:rPr lang="ru-RU" sz="2000"/>
              <a:t>простой категорический силлогизм.</a:t>
            </a:r>
          </a:p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FFFF00"/>
                </a:solidFill>
              </a:rPr>
              <a:t>Фигура:</a:t>
            </a:r>
            <a:r>
              <a:rPr lang="ru-RU" sz="2000"/>
              <a:t> первая.</a:t>
            </a:r>
          </a:p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FFFF00"/>
                </a:solidFill>
              </a:rPr>
              <a:t>Модус:</a:t>
            </a:r>
            <a:r>
              <a:rPr lang="ru-RU" sz="2000"/>
              <a:t> </a:t>
            </a:r>
            <a:r>
              <a:rPr lang="en-US" sz="2000"/>
              <a:t>Celarent</a:t>
            </a:r>
            <a:r>
              <a:rPr lang="ru-RU" sz="2000"/>
              <a:t>.</a:t>
            </a:r>
          </a:p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FFFF00"/>
                </a:solidFill>
              </a:rPr>
              <a:t/>
            </a:r>
            <a:br>
              <a:rPr lang="ru-RU" sz="2000" i="1">
                <a:solidFill>
                  <a:srgbClr val="FFFF00"/>
                </a:solidFill>
              </a:rPr>
            </a:br>
            <a:r>
              <a:rPr lang="ru-RU" sz="2000" i="1">
                <a:solidFill>
                  <a:srgbClr val="FFFF00"/>
                </a:solidFill>
              </a:rPr>
              <a:t>Большая посылка:</a:t>
            </a:r>
            <a:r>
              <a:rPr lang="ru-RU" sz="2000"/>
              <a:t> ложна.</a:t>
            </a:r>
          </a:p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FFFF00"/>
                </a:solidFill>
              </a:rPr>
              <a:t>Меньшая посылка:</a:t>
            </a:r>
            <a:r>
              <a:rPr lang="ru-RU" sz="2000"/>
              <a:t> ложна.</a:t>
            </a:r>
          </a:p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FFFF00"/>
                </a:solidFill>
              </a:rPr>
              <a:t>Вывод:</a:t>
            </a:r>
            <a:r>
              <a:rPr lang="ru-RU" sz="2000"/>
              <a:t> истинен.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6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6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6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6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6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6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49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6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96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966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1000"/>
                                        <p:tgtEl>
                                          <p:spTgt spid="49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6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6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1000"/>
                                        <p:tgtEl>
                                          <p:spTgt spid="49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96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6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966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9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1000"/>
                                        <p:tgtEl>
                                          <p:spTgt spid="49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966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966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96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96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000000">
                                      <p:cBhvr>
                                        <p:cTn id="79" dur="1000" fill="hold"/>
                                        <p:tgtEl>
                                          <p:spTgt spid="4966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1000" fill="hold"/>
                                        <p:tgtEl>
                                          <p:spTgt spid="4966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96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96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1000"/>
                                        <p:tgtEl>
                                          <p:spTgt spid="49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96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96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966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9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3" dur="1000"/>
                                        <p:tgtEl>
                                          <p:spTgt spid="49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966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966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2" grpId="0" animBg="1"/>
      <p:bldP spid="496643" grpId="0" animBg="1"/>
      <p:bldP spid="496644" grpId="0" animBg="1"/>
      <p:bldP spid="496645" grpId="0" animBg="1"/>
      <p:bldP spid="496645" grpId="1" animBg="1"/>
      <p:bldP spid="496645" grpId="2" animBg="1"/>
      <p:bldP spid="496647" grpId="0" animBg="1"/>
      <p:bldP spid="496648" grpId="0" animBg="1"/>
      <p:bldP spid="496649" grpId="0" animBg="1"/>
      <p:bldP spid="496650" grpId="0" animBg="1"/>
      <p:bldP spid="496650" grpId="1" animBg="1"/>
      <p:bldP spid="496651" grpId="0" animBg="1"/>
      <p:bldP spid="496652" grpId="0" animBg="1"/>
      <p:bldP spid="496653" grpId="0" animBg="1"/>
      <p:bldP spid="496654" grpId="0" animBg="1"/>
      <p:bldP spid="4966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175"/>
          </a:xfrm>
          <a:noFill/>
        </p:spPr>
        <p:txBody>
          <a:bodyPr/>
          <a:lstStyle/>
          <a:p>
            <a:pPr eaLnBrk="1" hangingPunct="1"/>
            <a:r>
              <a:rPr lang="ru-RU" sz="2600" b="1" dirty="0" smtClean="0">
                <a:solidFill>
                  <a:schemeClr val="accent3"/>
                </a:solidFill>
              </a:rPr>
              <a:t>«Доказательства», основанные на ложных аргументах, не имеют логической силы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579813"/>
            <a:ext cx="7197725" cy="3238500"/>
          </a:xfrm>
          <a:noFill/>
        </p:spPr>
        <p:txBody>
          <a:bodyPr/>
          <a:lstStyle/>
          <a:p>
            <a:pPr eaLnBrk="1" hangingPunct="1"/>
            <a:r>
              <a:rPr lang="ru-RU" sz="1800" b="1" smtClean="0">
                <a:solidFill>
                  <a:srgbClr val="FFFF00"/>
                </a:solidFill>
              </a:rPr>
              <a:t>Если дважды два – пять, то я – папа римский.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Запишем «дважды два» в виде суммы: 2 + 2. 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Получим, что 2 + 2 = 5.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Вычтем из обеих частей по двойке – получим: 2 = 3.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Переставим правую и левую части – получим: 3 = 2.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Вычтем из обеих частей по 1 – получим: 2 = 1.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Нас с папой римским – двое.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Но так как 2 = 1, то папа римский и я – одно лицо. </a:t>
            </a:r>
          </a:p>
          <a:p>
            <a:pPr eaLnBrk="1" hangingPunct="1"/>
            <a:r>
              <a:rPr lang="ru-RU" sz="1800" b="1" smtClean="0">
                <a:solidFill>
                  <a:srgbClr val="FFFF00"/>
                </a:solidFill>
              </a:rPr>
              <a:t>Следовательно, я – папа римский.</a:t>
            </a:r>
            <a:r>
              <a:rPr lang="ru-RU" sz="1800" smtClean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487429" name="Picture 5" descr="hare, russell (cut, red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1463" y="1619250"/>
            <a:ext cx="2159000" cy="2159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487430" name="Text Box 6"/>
          <p:cNvSpPr txBox="1">
            <a:spLocks noChangeArrowheads="1"/>
          </p:cNvSpPr>
          <p:nvPr/>
        </p:nvSpPr>
        <p:spPr bwMode="auto">
          <a:xfrm>
            <a:off x="7556500" y="3983038"/>
            <a:ext cx="1281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/>
              <a:t>Б. Рассел</a:t>
            </a:r>
          </a:p>
        </p:txBody>
      </p:sp>
      <p:pic>
        <p:nvPicPr>
          <p:cNvPr id="487431" name="Picture 7" descr="Gozzoli, Pope Sikst I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006475"/>
            <a:ext cx="14001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7432" name="AutoShape 8"/>
          <p:cNvSpPr>
            <a:spLocks noChangeArrowheads="1"/>
          </p:cNvSpPr>
          <p:nvPr/>
        </p:nvSpPr>
        <p:spPr bwMode="auto">
          <a:xfrm>
            <a:off x="1835150" y="1690688"/>
            <a:ext cx="4318000" cy="143986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r>
              <a:rPr lang="ru-RU" dirty="0">
                <a:solidFill>
                  <a:srgbClr val="0000CC"/>
                </a:solidFill>
              </a:rPr>
              <a:t>Строго говоря</a:t>
            </a:r>
            <a:r>
              <a:rPr lang="ru-RU" dirty="0" smtClean="0">
                <a:solidFill>
                  <a:srgbClr val="0000CC"/>
                </a:solidFill>
              </a:rPr>
              <a:t>, </a:t>
            </a:r>
            <a:r>
              <a:rPr lang="ru-RU" dirty="0">
                <a:solidFill>
                  <a:srgbClr val="0000CC"/>
                </a:solidFill>
              </a:rPr>
              <a:t/>
            </a:r>
            <a:br>
              <a:rPr lang="ru-RU" dirty="0">
                <a:solidFill>
                  <a:srgbClr val="0000CC"/>
                </a:solidFill>
              </a:rPr>
            </a:br>
            <a:r>
              <a:rPr lang="ru-RU" dirty="0">
                <a:solidFill>
                  <a:srgbClr val="FF3300"/>
                </a:solidFill>
              </a:rPr>
              <a:t>из ложного </a:t>
            </a:r>
            <a:r>
              <a:rPr lang="ru-RU" dirty="0" smtClean="0">
                <a:solidFill>
                  <a:srgbClr val="FF3300"/>
                </a:solidFill>
              </a:rPr>
              <a:t>утверждения </a:t>
            </a:r>
            <a:r>
              <a:rPr lang="ru-RU" dirty="0">
                <a:solidFill>
                  <a:srgbClr val="0000CC"/>
                </a:solidFill>
              </a:rPr>
              <a:t/>
            </a:r>
            <a:br>
              <a:rPr lang="ru-RU" dirty="0">
                <a:solidFill>
                  <a:srgbClr val="0000CC"/>
                </a:solidFill>
              </a:rPr>
            </a:br>
            <a:r>
              <a:rPr lang="ru-RU" dirty="0">
                <a:solidFill>
                  <a:srgbClr val="0000CC"/>
                </a:solidFill>
              </a:rPr>
              <a:t>вообще </a:t>
            </a:r>
            <a:r>
              <a:rPr lang="ru-RU" dirty="0">
                <a:solidFill>
                  <a:srgbClr val="FF3300"/>
                </a:solidFill>
              </a:rPr>
              <a:t>«следует» что угодно.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48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7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7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7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7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7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7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1000"/>
                                        <p:tgtEl>
                                          <p:spTgt spid="48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27" grpId="0" build="p" bldLvl="5"/>
      <p:bldP spid="487430" grpId="0"/>
      <p:bldP spid="4874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Структура доказательства 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Демонстрация</a:t>
            </a:r>
          </a:p>
        </p:txBody>
      </p:sp>
      <p:sp>
        <p:nvSpPr>
          <p:cNvPr id="534532" name="Text Box 4"/>
          <p:cNvSpPr txBox="1">
            <a:spLocks noChangeArrowheads="1"/>
          </p:cNvSpPr>
          <p:nvPr/>
        </p:nvSpPr>
        <p:spPr bwMode="auto">
          <a:xfrm>
            <a:off x="2051050" y="1798638"/>
            <a:ext cx="5038725" cy="2339975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sz="2000" dirty="0" smtClean="0">
                <a:solidFill>
                  <a:srgbClr val="FFFF00"/>
                </a:solidFill>
              </a:rPr>
              <a:t>Демонстрация </a:t>
            </a:r>
            <a:r>
              <a:rPr lang="ru-RU" sz="2000" dirty="0">
                <a:solidFill>
                  <a:srgbClr val="FFFF00"/>
                </a:solidFill>
              </a:rPr>
              <a:t/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/>
              <a:t>(</a:t>
            </a:r>
            <a:r>
              <a:rPr lang="ru-RU" i="1" dirty="0"/>
              <a:t>лат</a:t>
            </a:r>
            <a:r>
              <a:rPr lang="ru-RU" dirty="0"/>
              <a:t>. </a:t>
            </a:r>
            <a:r>
              <a:rPr lang="en-US" dirty="0" err="1">
                <a:solidFill>
                  <a:srgbClr val="00FF00"/>
                </a:solidFill>
              </a:rPr>
              <a:t>demonstratio</a:t>
            </a:r>
            <a:r>
              <a:rPr lang="ru-RU" dirty="0"/>
              <a:t>) </a:t>
            </a:r>
            <a:r>
              <a:rPr lang="ru-RU" dirty="0" smtClean="0"/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логическое рассуждение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процессе </a:t>
            </a:r>
            <a:r>
              <a:rPr lang="ru-RU" dirty="0" smtClean="0"/>
              <a:t>которого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из аргументов (доводов</a:t>
            </a:r>
            <a:r>
              <a:rPr lang="ru-RU" dirty="0" smtClean="0"/>
              <a:t>)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выводится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истинность или ложность тезиса.</a:t>
            </a:r>
          </a:p>
        </p:txBody>
      </p:sp>
      <p:sp>
        <p:nvSpPr>
          <p:cNvPr id="534533" name="Text Box 5"/>
          <p:cNvSpPr txBox="1">
            <a:spLocks noChangeArrowheads="1"/>
          </p:cNvSpPr>
          <p:nvPr/>
        </p:nvSpPr>
        <p:spPr bwMode="auto">
          <a:xfrm>
            <a:off x="2051050" y="4138613"/>
            <a:ext cx="5038725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dirty="0"/>
              <a:t>Под </a:t>
            </a:r>
            <a:r>
              <a:rPr lang="ru-RU" dirty="0" smtClean="0"/>
              <a:t>демонстрацией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понимается </a:t>
            </a:r>
            <a:r>
              <a:rPr lang="ru-RU" dirty="0" smtClean="0"/>
              <a:t>также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совокупность логических правил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используемых в доказательстве.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4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4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2" grpId="0" animBg="1"/>
      <p:bldP spid="5345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4587"/>
          </a:xfrm>
          <a:noFill/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bg1"/>
                </a:solidFill>
              </a:rPr>
              <a:t>Доказательство</a:t>
            </a:r>
            <a:endParaRPr lang="ru-RU" sz="3200" b="1" dirty="0" smtClean="0">
              <a:solidFill>
                <a:schemeClr val="bg1"/>
              </a:solidFill>
            </a:endParaRP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31187" cy="5038725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FFFF00"/>
                </a:solidFill>
              </a:rPr>
              <a:t> Понятие, структура и правила доказательства</a:t>
            </a:r>
          </a:p>
          <a:p>
            <a:pPr lvl="1" eaLnBrk="1" hangingPunct="1">
              <a:buFontTx/>
              <a:buChar char="•"/>
            </a:pPr>
            <a:r>
              <a:rPr lang="ru-RU" sz="3200" b="1" dirty="0" smtClean="0">
                <a:solidFill>
                  <a:schemeClr val="bg1"/>
                </a:solidFill>
              </a:rPr>
              <a:t>Определение доказательства</a:t>
            </a:r>
          </a:p>
          <a:p>
            <a:pPr lvl="1" eaLnBrk="1" hangingPunct="1">
              <a:buFontTx/>
              <a:buChar char="•"/>
            </a:pPr>
            <a:r>
              <a:rPr lang="ru-RU" sz="3200" b="1" dirty="0" smtClean="0">
                <a:solidFill>
                  <a:schemeClr val="bg1"/>
                </a:solidFill>
              </a:rPr>
              <a:t>Структура доказательства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bg1"/>
                </a:solidFill>
              </a:rPr>
              <a:t>Тезис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bg1"/>
                </a:solidFill>
              </a:rPr>
              <a:t>Доводы (аргументы)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bg1"/>
                </a:solidFill>
              </a:rPr>
              <a:t>Демонстрация</a:t>
            </a:r>
          </a:p>
          <a:p>
            <a:pPr eaLnBrk="1" hangingPunct="1">
              <a:buFont typeface="Wingdings" pitchFamily="2" charset="2"/>
              <a:buChar char="q"/>
            </a:pPr>
            <a:endParaRPr lang="ru-RU" sz="2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FFFF00"/>
                </a:solidFill>
              </a:rPr>
              <a:t>Понятие доказательства</a:t>
            </a:r>
            <a:br>
              <a:rPr lang="ru-RU" sz="3200" b="1" smtClean="0">
                <a:solidFill>
                  <a:srgbClr val="FFFF00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Определение доказательства</a:t>
            </a:r>
          </a:p>
        </p:txBody>
      </p:sp>
      <p:sp>
        <p:nvSpPr>
          <p:cNvPr id="472069" name="Text Box 5"/>
          <p:cNvSpPr txBox="1">
            <a:spLocks noChangeArrowheads="1"/>
          </p:cNvSpPr>
          <p:nvPr/>
        </p:nvSpPr>
        <p:spPr bwMode="auto">
          <a:xfrm>
            <a:off x="2051050" y="1690688"/>
            <a:ext cx="5038725" cy="2339975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sz="2000" dirty="0">
                <a:solidFill>
                  <a:srgbClr val="FFFF00"/>
                </a:solidFill>
              </a:rPr>
              <a:t>Доказательство – </a:t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/>
              <a:t>логическое действие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процессе </a:t>
            </a:r>
            <a:r>
              <a:rPr lang="ru-RU" dirty="0" smtClean="0"/>
              <a:t>которого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истинность какой-либо </a:t>
            </a:r>
            <a:r>
              <a:rPr lang="ru-RU" dirty="0" smtClean="0"/>
              <a:t>мысли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обосновывается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 помощью других мыслей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истинность которых уже установлена.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51050" y="4138613"/>
            <a:ext cx="5038725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rIns="36000" anchor="ctr" anchorCtr="1"/>
          <a:lstStyle/>
          <a:p>
            <a:r>
              <a:rPr lang="ru-RU" dirty="0"/>
              <a:t>Доказательство представляет </a:t>
            </a:r>
            <a:r>
              <a:rPr lang="ru-RU" dirty="0" smtClean="0"/>
              <a:t>собой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разновидность </a:t>
            </a:r>
            <a:r>
              <a:rPr lang="ru-RU" dirty="0">
                <a:solidFill>
                  <a:srgbClr val="00FF00"/>
                </a:solidFill>
              </a:rPr>
              <a:t>логического вывода</a:t>
            </a:r>
            <a:r>
              <a:rPr lang="ru-RU" dirty="0" smtClean="0">
                <a:solidFill>
                  <a:srgbClr val="00FF00"/>
                </a:solidFill>
              </a:rPr>
              <a:t>, </a:t>
            </a:r>
            <a:r>
              <a:rPr lang="ru-RU" dirty="0">
                <a:solidFill>
                  <a:srgbClr val="00FF00"/>
                </a:solidFill>
              </a:rPr>
              <a:t/>
            </a:r>
            <a:br>
              <a:rPr lang="ru-RU" dirty="0">
                <a:solidFill>
                  <a:srgbClr val="00FF00"/>
                </a:solidFill>
              </a:rPr>
            </a:br>
            <a:r>
              <a:rPr lang="ru-RU" dirty="0"/>
              <a:t>особенностью которой является то, </a:t>
            </a:r>
            <a:r>
              <a:rPr lang="ru-RU" dirty="0" smtClean="0"/>
              <a:t>что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процедура умозаключения </a:t>
            </a:r>
            <a:r>
              <a:rPr lang="ru-RU" dirty="0" smtClean="0"/>
              <a:t>используется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данном случае не для получения нового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 для </a:t>
            </a:r>
            <a:r>
              <a:rPr lang="ru-RU" dirty="0">
                <a:solidFill>
                  <a:srgbClr val="00FF00"/>
                </a:solidFill>
              </a:rPr>
              <a:t>обоснования </a:t>
            </a:r>
            <a:r>
              <a:rPr lang="ru-RU" dirty="0" smtClean="0">
                <a:solidFill>
                  <a:srgbClr val="00FF00"/>
                </a:solidFill>
              </a:rPr>
              <a:t>истинности </a:t>
            </a:r>
            <a:r>
              <a:rPr lang="ru-RU" dirty="0">
                <a:solidFill>
                  <a:srgbClr val="00FF00"/>
                </a:solidFill>
              </a:rPr>
              <a:t/>
            </a:r>
            <a:br>
              <a:rPr lang="ru-RU" dirty="0">
                <a:solidFill>
                  <a:srgbClr val="00FF00"/>
                </a:solidFill>
              </a:rPr>
            </a:br>
            <a:r>
              <a:rPr lang="ru-RU" dirty="0"/>
              <a:t>уже имеющегося знания.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9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075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Структура доказательства</a:t>
            </a:r>
          </a:p>
        </p:txBody>
      </p:sp>
      <p:sp>
        <p:nvSpPr>
          <p:cNvPr id="474115" name="AutoShape 3"/>
          <p:cNvSpPr>
            <a:spLocks noChangeArrowheads="1"/>
          </p:cNvSpPr>
          <p:nvPr/>
        </p:nvSpPr>
        <p:spPr bwMode="auto">
          <a:xfrm>
            <a:off x="2806700" y="1438275"/>
            <a:ext cx="3598863" cy="100806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r>
              <a:rPr lang="ru-RU" sz="2800">
                <a:solidFill>
                  <a:srgbClr val="FF0000"/>
                </a:solidFill>
              </a:rPr>
              <a:t>Доказательство</a:t>
            </a:r>
          </a:p>
        </p:txBody>
      </p:sp>
      <p:sp>
        <p:nvSpPr>
          <p:cNvPr id="474116" name="AutoShape 4"/>
          <p:cNvSpPr>
            <a:spLocks noChangeArrowheads="1"/>
          </p:cNvSpPr>
          <p:nvPr/>
        </p:nvSpPr>
        <p:spPr bwMode="auto">
          <a:xfrm>
            <a:off x="287338" y="3165475"/>
            <a:ext cx="2735262" cy="1150938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>
                <a:solidFill>
                  <a:srgbClr val="990000"/>
                </a:solidFill>
              </a:rPr>
              <a:t>Тезис</a:t>
            </a:r>
            <a:endParaRPr lang="ru-RU" sz="2000">
              <a:solidFill>
                <a:srgbClr val="0000FF"/>
              </a:solidFill>
            </a:endParaRPr>
          </a:p>
        </p:txBody>
      </p:sp>
      <p:sp>
        <p:nvSpPr>
          <p:cNvPr id="474117" name="AutoShape 5"/>
          <p:cNvSpPr>
            <a:spLocks noChangeArrowheads="1"/>
          </p:cNvSpPr>
          <p:nvPr/>
        </p:nvSpPr>
        <p:spPr bwMode="auto">
          <a:xfrm>
            <a:off x="3238500" y="3165475"/>
            <a:ext cx="2735263" cy="1150938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990000"/>
                </a:solidFill>
              </a:rPr>
              <a:t>Доводы</a:t>
            </a:r>
            <a:br>
              <a:rPr lang="ru-RU" sz="2000">
                <a:solidFill>
                  <a:srgbClr val="990000"/>
                </a:solidFill>
              </a:rPr>
            </a:br>
            <a:r>
              <a:rPr lang="ru-RU" sz="2000">
                <a:solidFill>
                  <a:srgbClr val="990000"/>
                </a:solidFill>
              </a:rPr>
              <a:t>(аргументы)</a:t>
            </a:r>
            <a:endParaRPr lang="ru-RU" sz="2000">
              <a:solidFill>
                <a:srgbClr val="0000FF"/>
              </a:solidFill>
            </a:endParaRPr>
          </a:p>
        </p:txBody>
      </p:sp>
      <p:sp>
        <p:nvSpPr>
          <p:cNvPr id="474118" name="AutoShape 6"/>
          <p:cNvSpPr>
            <a:spLocks noChangeArrowheads="1"/>
          </p:cNvSpPr>
          <p:nvPr/>
        </p:nvSpPr>
        <p:spPr bwMode="auto">
          <a:xfrm>
            <a:off x="6189663" y="3165475"/>
            <a:ext cx="2735262" cy="1150938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>
                <a:solidFill>
                  <a:srgbClr val="990000"/>
                </a:solidFill>
              </a:rPr>
              <a:t>Демонстрация</a:t>
            </a:r>
            <a:endParaRPr lang="ru-RU" sz="2000">
              <a:solidFill>
                <a:srgbClr val="0000FF"/>
              </a:solidFill>
            </a:endParaRPr>
          </a:p>
        </p:txBody>
      </p:sp>
      <p:cxnSp>
        <p:nvCxnSpPr>
          <p:cNvPr id="474119" name="AutoShape 7"/>
          <p:cNvCxnSpPr>
            <a:cxnSpLocks noChangeShapeType="1"/>
          </p:cNvCxnSpPr>
          <p:nvPr/>
        </p:nvCxnSpPr>
        <p:spPr bwMode="auto">
          <a:xfrm>
            <a:off x="4605338" y="2446338"/>
            <a:ext cx="1587" cy="36036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474120" name="AutoShape 8"/>
          <p:cNvCxnSpPr>
            <a:cxnSpLocks noChangeShapeType="1"/>
          </p:cNvCxnSpPr>
          <p:nvPr/>
        </p:nvCxnSpPr>
        <p:spPr bwMode="auto">
          <a:xfrm>
            <a:off x="4605338" y="2806700"/>
            <a:ext cx="1587" cy="360363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sp>
        <p:nvSpPr>
          <p:cNvPr id="474121" name="Line 9"/>
          <p:cNvSpPr>
            <a:spLocks noChangeShapeType="1"/>
          </p:cNvSpPr>
          <p:nvPr/>
        </p:nvSpPr>
        <p:spPr bwMode="auto">
          <a:xfrm>
            <a:off x="1654175" y="2806700"/>
            <a:ext cx="29511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74122" name="Line 10"/>
          <p:cNvSpPr>
            <a:spLocks noChangeShapeType="1"/>
          </p:cNvSpPr>
          <p:nvPr/>
        </p:nvSpPr>
        <p:spPr bwMode="auto">
          <a:xfrm>
            <a:off x="4605338" y="2806700"/>
            <a:ext cx="2951162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474123" name="AutoShape 11"/>
          <p:cNvCxnSpPr>
            <a:cxnSpLocks noChangeShapeType="1"/>
          </p:cNvCxnSpPr>
          <p:nvPr/>
        </p:nvCxnSpPr>
        <p:spPr bwMode="auto">
          <a:xfrm>
            <a:off x="1654175" y="2806700"/>
            <a:ext cx="1588" cy="360363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474124" name="AutoShape 12"/>
          <p:cNvCxnSpPr>
            <a:cxnSpLocks noChangeShapeType="1"/>
          </p:cNvCxnSpPr>
          <p:nvPr/>
        </p:nvCxnSpPr>
        <p:spPr bwMode="auto">
          <a:xfrm>
            <a:off x="7556500" y="2806700"/>
            <a:ext cx="1588" cy="360363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sp>
        <p:nvSpPr>
          <p:cNvPr id="474125" name="Rectangle 13"/>
          <p:cNvSpPr>
            <a:spLocks noChangeArrowheads="1"/>
          </p:cNvSpPr>
          <p:nvPr/>
        </p:nvSpPr>
        <p:spPr bwMode="auto">
          <a:xfrm>
            <a:off x="287338" y="4318000"/>
            <a:ext cx="2735262" cy="2159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r>
              <a:rPr lang="ru-RU" sz="1600" dirty="0">
                <a:solidFill>
                  <a:srgbClr val="0000FF"/>
                </a:solidFill>
              </a:rPr>
              <a:t>мысль или положение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>
                <a:solidFill>
                  <a:srgbClr val="0000FF"/>
                </a:solidFill>
              </a:rPr>
              <a:t/>
            </a:r>
            <a:br>
              <a:rPr lang="ru-RU" sz="1600" dirty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истинность </a:t>
            </a:r>
            <a:r>
              <a:rPr lang="ru-RU" sz="1600" dirty="0">
                <a:solidFill>
                  <a:srgbClr val="FF0000"/>
                </a:solidFill>
              </a:rPr>
              <a:t/>
            </a:r>
            <a:br>
              <a:rPr lang="ru-RU" sz="1600" dirty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которого </a:t>
            </a:r>
            <a:r>
              <a:rPr lang="ru-RU" sz="1600" dirty="0">
                <a:solidFill>
                  <a:srgbClr val="0000FF"/>
                </a:solidFill>
              </a:rPr>
              <a:t/>
            </a:r>
            <a:br>
              <a:rPr lang="ru-RU" sz="1600" dirty="0">
                <a:solidFill>
                  <a:srgbClr val="0000FF"/>
                </a:solidFill>
              </a:rPr>
            </a:br>
            <a:r>
              <a:rPr lang="ru-RU" sz="1600" dirty="0">
                <a:solidFill>
                  <a:srgbClr val="0000FF"/>
                </a:solidFill>
              </a:rPr>
              <a:t>требуется </a:t>
            </a:r>
            <a:r>
              <a:rPr lang="ru-RU" sz="1600" dirty="0" smtClean="0">
                <a:solidFill>
                  <a:srgbClr val="0000FF"/>
                </a:solidFill>
              </a:rPr>
              <a:t>обосновать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74126" name="Rectangle 14"/>
          <p:cNvSpPr>
            <a:spLocks noChangeArrowheads="1"/>
          </p:cNvSpPr>
          <p:nvPr/>
        </p:nvSpPr>
        <p:spPr bwMode="auto">
          <a:xfrm>
            <a:off x="3238500" y="4318000"/>
            <a:ext cx="2735263" cy="2159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r>
              <a:rPr lang="ru-RU" sz="1600" dirty="0">
                <a:solidFill>
                  <a:srgbClr val="0000FF"/>
                </a:solidFill>
              </a:rPr>
              <a:t>мысли или положения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>
                <a:solidFill>
                  <a:srgbClr val="0000FF"/>
                </a:solidFill>
              </a:rPr>
              <a:t/>
            </a:r>
            <a:br>
              <a:rPr lang="ru-RU" sz="1600" dirty="0">
                <a:solidFill>
                  <a:srgbClr val="0000FF"/>
                </a:solidFill>
              </a:rPr>
            </a:br>
            <a:r>
              <a:rPr lang="ru-RU" sz="1600" dirty="0">
                <a:solidFill>
                  <a:srgbClr val="0000FF"/>
                </a:solidFill>
              </a:rPr>
              <a:t>истинность </a:t>
            </a:r>
            <a:r>
              <a:rPr lang="ru-RU" sz="1600" dirty="0" smtClean="0">
                <a:solidFill>
                  <a:srgbClr val="0000FF"/>
                </a:solidFill>
              </a:rPr>
              <a:t>которых </a:t>
            </a:r>
            <a:r>
              <a:rPr lang="ru-RU" sz="1600" dirty="0">
                <a:solidFill>
                  <a:srgbClr val="0000FF"/>
                </a:solidFill>
              </a:rPr>
              <a:t/>
            </a:r>
            <a:br>
              <a:rPr lang="ru-RU" sz="1600" dirty="0">
                <a:solidFill>
                  <a:srgbClr val="0000FF"/>
                </a:solidFill>
              </a:rPr>
            </a:br>
            <a:r>
              <a:rPr lang="ru-RU" sz="1600" dirty="0">
                <a:solidFill>
                  <a:srgbClr val="0000FF"/>
                </a:solidFill>
              </a:rPr>
              <a:t>проверена и </a:t>
            </a:r>
            <a:r>
              <a:rPr lang="ru-RU" sz="1600" dirty="0" smtClean="0">
                <a:solidFill>
                  <a:srgbClr val="0000FF"/>
                </a:solidFill>
              </a:rPr>
              <a:t>доказана </a:t>
            </a:r>
            <a:r>
              <a:rPr lang="ru-RU" sz="1600" dirty="0">
                <a:solidFill>
                  <a:srgbClr val="0000FF"/>
                </a:solidFill>
              </a:rPr>
              <a:t/>
            </a:r>
            <a:br>
              <a:rPr lang="ru-RU" sz="1600" dirty="0">
                <a:solidFill>
                  <a:srgbClr val="0000FF"/>
                </a:solidFill>
              </a:rPr>
            </a:br>
            <a:r>
              <a:rPr lang="ru-RU" sz="1600" dirty="0">
                <a:solidFill>
                  <a:srgbClr val="0000FF"/>
                </a:solidFill>
              </a:rPr>
              <a:t>и которые могут </a:t>
            </a:r>
            <a:r>
              <a:rPr lang="ru-RU" sz="1600" dirty="0" smtClean="0">
                <a:solidFill>
                  <a:srgbClr val="0000FF"/>
                </a:solidFill>
              </a:rPr>
              <a:t>поэтому </a:t>
            </a:r>
            <a:r>
              <a:rPr lang="ru-RU" sz="1600" dirty="0">
                <a:solidFill>
                  <a:srgbClr val="0000FF"/>
                </a:solidFill>
              </a:rPr>
              <a:t/>
            </a:r>
            <a:br>
              <a:rPr lang="ru-RU" sz="1600" dirty="0">
                <a:solidFill>
                  <a:srgbClr val="0000FF"/>
                </a:solidFill>
              </a:rPr>
            </a:br>
            <a:r>
              <a:rPr lang="ru-RU" sz="1600" dirty="0">
                <a:solidFill>
                  <a:srgbClr val="0000FF"/>
                </a:solidFill>
              </a:rPr>
              <a:t>быть приведены </a:t>
            </a:r>
            <a:r>
              <a:rPr lang="ru-RU" sz="1600" dirty="0" smtClean="0">
                <a:solidFill>
                  <a:srgbClr val="0000FF"/>
                </a:solidFill>
              </a:rPr>
              <a:t>в </a:t>
            </a:r>
            <a:r>
              <a:rPr lang="ru-RU" sz="1600" dirty="0">
                <a:solidFill>
                  <a:srgbClr val="0000FF"/>
                </a:solidFill>
              </a:rPr>
              <a:t/>
            </a:r>
            <a:br>
              <a:rPr lang="ru-RU" sz="1600" dirty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обоснование </a:t>
            </a:r>
            <a:r>
              <a:rPr lang="ru-RU" sz="1600" dirty="0">
                <a:solidFill>
                  <a:srgbClr val="FF0000"/>
                </a:solidFill>
              </a:rPr>
              <a:t/>
            </a:r>
            <a:br>
              <a:rPr lang="ru-RU" sz="1600" dirty="0">
                <a:solidFill>
                  <a:srgbClr val="FF0000"/>
                </a:solidFill>
              </a:rPr>
            </a:br>
            <a:r>
              <a:rPr lang="ru-RU" sz="1600" dirty="0">
                <a:solidFill>
                  <a:srgbClr val="0000FF"/>
                </a:solidFill>
              </a:rPr>
              <a:t>истинности тезиса</a:t>
            </a:r>
          </a:p>
        </p:txBody>
      </p:sp>
      <p:sp>
        <p:nvSpPr>
          <p:cNvPr id="474127" name="Rectangle 15"/>
          <p:cNvSpPr>
            <a:spLocks noChangeArrowheads="1"/>
          </p:cNvSpPr>
          <p:nvPr/>
        </p:nvSpPr>
        <p:spPr bwMode="auto">
          <a:xfrm>
            <a:off x="6189663" y="4318000"/>
            <a:ext cx="2735262" cy="2159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r>
              <a:rPr lang="ru-RU" sz="1600" dirty="0" smtClean="0">
                <a:solidFill>
                  <a:srgbClr val="0000FF"/>
                </a:solidFill>
              </a:rPr>
              <a:t>логическое рассуждение, </a:t>
            </a:r>
            <a:r>
              <a:rPr lang="ru-RU" sz="1600" dirty="0">
                <a:solidFill>
                  <a:srgbClr val="0000FF"/>
                </a:solidFill>
              </a:rPr>
              <a:t/>
            </a:r>
            <a:br>
              <a:rPr lang="ru-RU" sz="1600" dirty="0">
                <a:solidFill>
                  <a:srgbClr val="0000FF"/>
                </a:solidFill>
              </a:rPr>
            </a:br>
            <a:r>
              <a:rPr lang="ru-RU" sz="1600" dirty="0">
                <a:solidFill>
                  <a:srgbClr val="0000FF"/>
                </a:solidFill>
              </a:rPr>
              <a:t>в процессе </a:t>
            </a:r>
            <a:r>
              <a:rPr lang="ru-RU" sz="1600" dirty="0" smtClean="0">
                <a:solidFill>
                  <a:srgbClr val="0000FF"/>
                </a:solidFill>
              </a:rPr>
              <a:t>которого </a:t>
            </a:r>
            <a:r>
              <a:rPr lang="ru-RU" sz="1600" dirty="0">
                <a:solidFill>
                  <a:srgbClr val="0000FF"/>
                </a:solidFill>
              </a:rPr>
              <a:t/>
            </a:r>
            <a:br>
              <a:rPr lang="ru-RU" sz="1600" dirty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посредством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аргументов </a:t>
            </a:r>
            <a:r>
              <a:rPr lang="ru-RU" sz="1600" dirty="0">
                <a:solidFill>
                  <a:srgbClr val="0000FF"/>
                </a:solidFill>
              </a:rPr>
              <a:t>(доводов</a:t>
            </a:r>
            <a:r>
              <a:rPr lang="ru-RU" sz="1600" dirty="0" smtClean="0">
                <a:solidFill>
                  <a:srgbClr val="0000FF"/>
                </a:solidFill>
              </a:rPr>
              <a:t>) </a:t>
            </a:r>
            <a:r>
              <a:rPr lang="ru-RU" sz="1600" dirty="0">
                <a:solidFill>
                  <a:srgbClr val="0000FF"/>
                </a:solidFill>
              </a:rPr>
              <a:t/>
            </a:r>
            <a:br>
              <a:rPr lang="ru-RU" sz="1600" dirty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обосновывается </a:t>
            </a:r>
            <a:r>
              <a:rPr lang="ru-RU" sz="1600" dirty="0">
                <a:solidFill>
                  <a:srgbClr val="0000FF"/>
                </a:solidFill>
              </a:rPr>
              <a:t/>
            </a:r>
            <a:br>
              <a:rPr lang="ru-RU" sz="1600" dirty="0">
                <a:solidFill>
                  <a:srgbClr val="0000FF"/>
                </a:solidFill>
              </a:rPr>
            </a:br>
            <a:r>
              <a:rPr lang="ru-RU" sz="1600" dirty="0">
                <a:solidFill>
                  <a:srgbClr val="0000FF"/>
                </a:solidFill>
              </a:rPr>
              <a:t>истинность тезиса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7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7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7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7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7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7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7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7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7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74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7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74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7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7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74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7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7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15" grpId="0" animBg="1"/>
      <p:bldP spid="474116" grpId="0" animBg="1"/>
      <p:bldP spid="474117" grpId="0" animBg="1"/>
      <p:bldP spid="474118" grpId="0" animBg="1"/>
      <p:bldP spid="474121" grpId="0" animBg="1"/>
      <p:bldP spid="474122" grpId="0" animBg="1"/>
      <p:bldP spid="474125" grpId="0" animBg="1"/>
      <p:bldP spid="474126" grpId="0" animBg="1"/>
      <p:bldP spid="4741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Структура доказательства 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Тезис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000" y="1260000"/>
            <a:ext cx="8784000" cy="5472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FFFF00"/>
                </a:solidFill>
              </a:rPr>
              <a:t>Основное требование к тезису: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rgbClr val="00FF00"/>
                </a:solidFill>
              </a:rPr>
              <a:t>Тезис должен быть истинным суждением. </a:t>
            </a:r>
            <a:r>
              <a:rPr lang="ru-RU" sz="1800" b="1" dirty="0" smtClean="0">
                <a:solidFill>
                  <a:schemeClr val="bg1"/>
                </a:solidFill>
              </a:rPr>
              <a:t>Если тезис ложен, то никакое доказательство не сумеет его обосновать.</a:t>
            </a:r>
            <a:endParaRPr lang="ru-RU" sz="1800" b="1" dirty="0" smtClean="0">
              <a:solidFill>
                <a:srgbClr val="00FF00"/>
              </a:solidFill>
            </a:endParaRPr>
          </a:p>
          <a:p>
            <a:pPr marL="972000" lvl="2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</a:rPr>
              <a:t>Это не значит, что ложное суждение не может быть получено путём логического вывода (ложный вывод без труда получается, например, из ложных посылок), но логического смысла такая процедура не имеет: если допустимо исходить из ложных посылок, то и ложный тезис можно просто допустить, не утруждая себя </a:t>
            </a:r>
            <a:r>
              <a:rPr lang="ru-RU" sz="1600" b="1" smtClean="0">
                <a:solidFill>
                  <a:schemeClr val="bg1"/>
                </a:solidFill>
              </a:rPr>
              <a:t>поиском аргументов.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FFFF00"/>
                </a:solidFill>
              </a:rPr>
              <a:t>Правила тезиса: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 должен быть суждением </a:t>
            </a:r>
            <a:r>
              <a:rPr lang="ru-RU" sz="1800" b="1" dirty="0" smtClean="0">
                <a:solidFill>
                  <a:srgbClr val="00FF00"/>
                </a:solidFill>
              </a:rPr>
              <a:t>ясным</a:t>
            </a:r>
            <a:r>
              <a:rPr lang="ru-RU" sz="1800" b="1" dirty="0" smtClean="0">
                <a:solidFill>
                  <a:schemeClr val="bg1"/>
                </a:solidFill>
              </a:rPr>
              <a:t> и </a:t>
            </a:r>
            <a:r>
              <a:rPr lang="ru-RU" sz="1800" b="1" dirty="0" smtClean="0">
                <a:solidFill>
                  <a:srgbClr val="00FF00"/>
                </a:solidFill>
              </a:rPr>
              <a:t>точно определённым.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 должен оставаться </a:t>
            </a:r>
            <a:r>
              <a:rPr lang="ru-RU" sz="1800" b="1" dirty="0" smtClean="0">
                <a:solidFill>
                  <a:srgbClr val="00FF00"/>
                </a:solidFill>
              </a:rPr>
              <a:t>тождественным,</a:t>
            </a:r>
            <a:r>
              <a:rPr lang="ru-RU" sz="1800" b="1" dirty="0" smtClean="0">
                <a:solidFill>
                  <a:schemeClr val="bg1"/>
                </a:solidFill>
              </a:rPr>
              <a:t> т. е. одним и тем же на протяжении всего доказательства.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 </a:t>
            </a:r>
            <a:r>
              <a:rPr lang="ru-RU" sz="1800" b="1" dirty="0" smtClean="0">
                <a:solidFill>
                  <a:srgbClr val="00FF00"/>
                </a:solidFill>
              </a:rPr>
              <a:t>не должен быть логически противоречив.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 </a:t>
            </a:r>
            <a:r>
              <a:rPr lang="ru-RU" sz="1800" b="1" dirty="0" smtClean="0">
                <a:solidFill>
                  <a:srgbClr val="00FF00"/>
                </a:solidFill>
              </a:rPr>
              <a:t>не должен противоречить другим суждениям</a:t>
            </a:r>
            <a:r>
              <a:rPr lang="ru-RU" sz="1800" b="1" dirty="0" smtClean="0">
                <a:solidFill>
                  <a:schemeClr val="bg1"/>
                </a:solidFill>
              </a:rPr>
              <a:t> по данному вопросу.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 должен быть </a:t>
            </a:r>
            <a:r>
              <a:rPr lang="ru-RU" sz="1800" b="1" dirty="0" smtClean="0">
                <a:solidFill>
                  <a:srgbClr val="00FF00"/>
                </a:solidFill>
              </a:rPr>
              <a:t>обоснован фактами.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Тезисом не должно быть суждение очевидное, так как </a:t>
            </a:r>
            <a:r>
              <a:rPr lang="ru-RU" sz="1800" b="1" dirty="0" smtClean="0">
                <a:solidFill>
                  <a:srgbClr val="00FF00"/>
                </a:solidFill>
              </a:rPr>
              <a:t>то, что достоверно само по себе, не требует доказательства.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 должен определять собою весь ход доказательства – с тем, чтобы в итоге было доказано </a:t>
            </a:r>
            <a:r>
              <a:rPr lang="ru-RU" sz="1800" b="1" dirty="0" smtClean="0">
                <a:solidFill>
                  <a:srgbClr val="00FF00"/>
                </a:solidFill>
              </a:rPr>
              <a:t>именно то, что требовалось доказать.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2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2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2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2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2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2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2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2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2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2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7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</a:rPr>
              <a:t>Структура доказательства 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Тезис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000" y="1260000"/>
            <a:ext cx="8784000" cy="5472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FFFF00"/>
                </a:solidFill>
              </a:rPr>
              <a:t>Основное требование к тезису: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rgbClr val="00FF00"/>
                </a:solidFill>
              </a:rPr>
              <a:t>Тезис должен быть истинным суждением. </a:t>
            </a:r>
            <a:r>
              <a:rPr lang="ru-RU" sz="1800" b="1" dirty="0" smtClean="0">
                <a:solidFill>
                  <a:schemeClr val="bg1"/>
                </a:solidFill>
              </a:rPr>
              <a:t>Если тезис ложен, то никакое доказательство не сумеет его обосновать.</a:t>
            </a:r>
            <a:endParaRPr lang="ru-RU" sz="1800" b="1" dirty="0" smtClean="0">
              <a:solidFill>
                <a:srgbClr val="00FF00"/>
              </a:solidFill>
            </a:endParaRPr>
          </a:p>
          <a:p>
            <a:pPr marL="972000" lvl="2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</a:rPr>
              <a:t>Это не значит, что ложное суждение не может быть получено путём логического вывода (ложный вывод без труда получается, например, из ложных посылок), но логического смысла такая процедура не имеет: если допустимо исходить из ложных посылок, то и ложный тезис можно просто допустить, не утруждая себя </a:t>
            </a:r>
            <a:r>
              <a:rPr lang="ru-RU" sz="1600" b="1" smtClean="0">
                <a:solidFill>
                  <a:schemeClr val="bg1"/>
                </a:solidFill>
              </a:rPr>
              <a:t>поиском аргументов.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FFFF00"/>
                </a:solidFill>
              </a:rPr>
              <a:t>Правила тезиса: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 должен быть суждением </a:t>
            </a:r>
            <a:r>
              <a:rPr lang="ru-RU" sz="1800" b="1" dirty="0" smtClean="0">
                <a:solidFill>
                  <a:srgbClr val="00FF00"/>
                </a:solidFill>
              </a:rPr>
              <a:t>ясным</a:t>
            </a:r>
            <a:r>
              <a:rPr lang="ru-RU" sz="1800" b="1" dirty="0" smtClean="0">
                <a:solidFill>
                  <a:schemeClr val="bg1"/>
                </a:solidFill>
              </a:rPr>
              <a:t> и </a:t>
            </a:r>
            <a:r>
              <a:rPr lang="ru-RU" sz="1800" b="1" dirty="0" smtClean="0">
                <a:solidFill>
                  <a:srgbClr val="00FF00"/>
                </a:solidFill>
              </a:rPr>
              <a:t>точно определённым.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 должен оставаться </a:t>
            </a:r>
            <a:r>
              <a:rPr lang="ru-RU" sz="1800" b="1" dirty="0" smtClean="0">
                <a:solidFill>
                  <a:srgbClr val="00FF00"/>
                </a:solidFill>
              </a:rPr>
              <a:t>тождественным,</a:t>
            </a:r>
            <a:r>
              <a:rPr lang="ru-RU" sz="1800" b="1" dirty="0" smtClean="0">
                <a:solidFill>
                  <a:schemeClr val="bg1"/>
                </a:solidFill>
              </a:rPr>
              <a:t> т. е. одним и тем же на протяжении всего доказательства.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 </a:t>
            </a:r>
            <a:r>
              <a:rPr lang="ru-RU" sz="1800" b="1" dirty="0" smtClean="0">
                <a:solidFill>
                  <a:srgbClr val="00FF00"/>
                </a:solidFill>
              </a:rPr>
              <a:t>не должен быть логически противоречив.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 </a:t>
            </a:r>
            <a:r>
              <a:rPr lang="ru-RU" sz="1800" b="1" dirty="0" smtClean="0">
                <a:solidFill>
                  <a:srgbClr val="00FF00"/>
                </a:solidFill>
              </a:rPr>
              <a:t>не должен противоречить другим суждениям</a:t>
            </a:r>
            <a:r>
              <a:rPr lang="ru-RU" sz="1800" b="1" dirty="0" smtClean="0">
                <a:solidFill>
                  <a:schemeClr val="bg1"/>
                </a:solidFill>
              </a:rPr>
              <a:t> по данному вопросу.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 должен быть </a:t>
            </a:r>
            <a:r>
              <a:rPr lang="ru-RU" sz="1800" b="1" dirty="0" smtClean="0">
                <a:solidFill>
                  <a:srgbClr val="00FF00"/>
                </a:solidFill>
              </a:rPr>
              <a:t>обоснован фактами.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Тезисом не должно быть суждение очевидное, так как </a:t>
            </a:r>
            <a:r>
              <a:rPr lang="ru-RU" sz="1800" b="1" dirty="0" smtClean="0">
                <a:solidFill>
                  <a:srgbClr val="00FF00"/>
                </a:solidFill>
              </a:rPr>
              <a:t>то, что достоверно само по себе, не требует доказательства.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Тезис должен определять собою весь ход доказательства – с тем, чтобы в итоге было доказано </a:t>
            </a:r>
            <a:r>
              <a:rPr lang="ru-RU" sz="1800" b="1" dirty="0" smtClean="0">
                <a:solidFill>
                  <a:srgbClr val="00FF00"/>
                </a:solidFill>
              </a:rPr>
              <a:t>именно то, что требовалось доказать.</a:t>
            </a:r>
          </a:p>
        </p:txBody>
      </p:sp>
    </p:spTree>
    <p:extLst>
      <p:ext uri="{BB962C8B-B14F-4D97-AF65-F5344CB8AC3E}">
        <p14:creationId xmlns:p14="http://schemas.microsoft.com/office/powerpoint/2010/main" val="234116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2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2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2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2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2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2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2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2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2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2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7" grpId="0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ru-RU" sz="3200" dirty="0" smtClean="0">
                <a:solidFill>
                  <a:schemeClr val="bg1"/>
                </a:solidFill>
              </a:rPr>
              <a:t>аргументы </a:t>
            </a:r>
            <a:r>
              <a:rPr lang="ru-RU" sz="3200" dirty="0">
                <a:solidFill>
                  <a:schemeClr val="bg1"/>
                </a:solidFill>
              </a:rPr>
              <a:t>доказательства тезиса 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000" y="1260000"/>
            <a:ext cx="8784000" cy="5472000"/>
          </a:xfrm>
          <a:noFill/>
        </p:spPr>
        <p:txBody>
          <a:bodyPr/>
          <a:lstStyle/>
          <a:p>
            <a:pPr lvl="0"/>
            <a:r>
              <a:rPr lang="ru-RU" sz="3600" dirty="0">
                <a:solidFill>
                  <a:srgbClr val="00FF00"/>
                </a:solidFill>
              </a:rPr>
              <a:t>Факты</a:t>
            </a:r>
          </a:p>
          <a:p>
            <a:pPr lvl="0"/>
            <a:r>
              <a:rPr lang="ru-RU" sz="3600" dirty="0">
                <a:solidFill>
                  <a:srgbClr val="00FF00"/>
                </a:solidFill>
              </a:rPr>
              <a:t>Законы</a:t>
            </a:r>
          </a:p>
          <a:p>
            <a:pPr lvl="0"/>
            <a:r>
              <a:rPr lang="ru-RU" sz="3600" dirty="0">
                <a:solidFill>
                  <a:srgbClr val="00FF00"/>
                </a:solidFill>
              </a:rPr>
              <a:t>Аксиомы</a:t>
            </a:r>
          </a:p>
          <a:p>
            <a:pPr lvl="0"/>
            <a:r>
              <a:rPr lang="ru-RU" sz="3600" dirty="0">
                <a:solidFill>
                  <a:srgbClr val="00FF00"/>
                </a:solidFill>
              </a:rPr>
              <a:t>Определения.</a:t>
            </a:r>
          </a:p>
        </p:txBody>
      </p:sp>
    </p:spTree>
    <p:extLst>
      <p:ext uri="{BB962C8B-B14F-4D97-AF65-F5344CB8AC3E}">
        <p14:creationId xmlns:p14="http://schemas.microsoft.com/office/powerpoint/2010/main" val="234116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7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Структура доказательства 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Довод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76350"/>
            <a:ext cx="8374063" cy="5607050"/>
          </a:xfrm>
          <a:noFill/>
        </p:spPr>
        <p:txBody>
          <a:bodyPr/>
          <a:lstStyle/>
          <a:p>
            <a:pPr eaLnBrk="1" hangingPunct="1">
              <a:lnSpc>
                <a:spcPct val="85000"/>
              </a:lnSpc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FFFF00"/>
                </a:solidFill>
              </a:rPr>
              <a:t>Основное требование к доводу:</a:t>
            </a:r>
          </a:p>
          <a:p>
            <a:pPr lvl="1" eaLnBrk="1" hangingPunct="1">
              <a:lnSpc>
                <a:spcPct val="85000"/>
              </a:lnSpc>
              <a:buClr>
                <a:schemeClr val="bg1"/>
              </a:buClr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Довод должен быть </a:t>
            </a:r>
            <a:r>
              <a:rPr lang="ru-RU" sz="1800" b="1" dirty="0" smtClean="0">
                <a:solidFill>
                  <a:srgbClr val="00FF00"/>
                </a:solidFill>
              </a:rPr>
              <a:t>доказанным истинным суждением. </a:t>
            </a:r>
          </a:p>
          <a:p>
            <a:pPr lvl="2" eaLnBrk="1" hangingPunct="1">
              <a:lnSpc>
                <a:spcPct val="85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i="1" dirty="0" smtClean="0">
                <a:solidFill>
                  <a:schemeClr val="bg1"/>
                </a:solidFill>
              </a:rPr>
              <a:t>Наиболее характерные ошибки:</a:t>
            </a:r>
          </a:p>
          <a:p>
            <a:pPr lvl="3" eaLnBrk="1" hangingPunct="1">
              <a:lnSpc>
                <a:spcPct val="85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FF"/>
                </a:solidFill>
              </a:rPr>
              <a:t>«Основное заблуждение»</a:t>
            </a:r>
          </a:p>
          <a:p>
            <a:pPr lvl="3" eaLnBrk="1" hangingPunct="1">
              <a:lnSpc>
                <a:spcPct val="85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FF"/>
                </a:solidFill>
              </a:rPr>
              <a:t>«Предвосхищение основания»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FFFF00"/>
                </a:solidFill>
              </a:rPr>
              <a:t>Логические операции с доводами подчиняются следующим правилам:</a:t>
            </a:r>
          </a:p>
          <a:p>
            <a:pPr lvl="1" eaLnBrk="1" hangingPunct="1">
              <a:lnSpc>
                <a:spcPct val="85000"/>
              </a:lnSpc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Доводы должны являться </a:t>
            </a:r>
            <a:r>
              <a:rPr lang="ru-RU" sz="1800" b="1" dirty="0" smtClean="0">
                <a:solidFill>
                  <a:srgbClr val="00FF00"/>
                </a:solidFill>
              </a:rPr>
              <a:t>достаточным основанием</a:t>
            </a:r>
            <a:r>
              <a:rPr lang="ru-RU" sz="1800" b="1" dirty="0" smtClean="0">
                <a:solidFill>
                  <a:schemeClr val="bg1"/>
                </a:solidFill>
              </a:rPr>
              <a:t> тезиса.</a:t>
            </a:r>
          </a:p>
          <a:p>
            <a:pPr lvl="2" eaLnBrk="1" hangingPunct="1">
              <a:lnSpc>
                <a:spcPct val="85000"/>
              </a:lnSpc>
              <a:buFont typeface="Wingdings" pitchFamily="2" charset="2"/>
              <a:buChar char="§"/>
            </a:pPr>
            <a:r>
              <a:rPr lang="ru-RU" sz="1800" b="1" i="1" dirty="0" smtClean="0">
                <a:solidFill>
                  <a:schemeClr val="bg1"/>
                </a:solidFill>
              </a:rPr>
              <a:t>Наиболее характерные ошибки:</a:t>
            </a:r>
          </a:p>
          <a:p>
            <a:pPr lvl="3" eaLnBrk="1" hangingPunct="1">
              <a:lnSpc>
                <a:spcPct val="85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FF"/>
                </a:solidFill>
              </a:rPr>
              <a:t>«Не следует» («не вытекает»)</a:t>
            </a:r>
          </a:p>
          <a:p>
            <a:pPr lvl="3" eaLnBrk="1" hangingPunct="1">
              <a:lnSpc>
                <a:spcPct val="85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FF"/>
                </a:solidFill>
              </a:rPr>
              <a:t>«От сказанного в относительном смысле к сказанному безотносительно»</a:t>
            </a:r>
          </a:p>
          <a:p>
            <a:pPr lvl="3" eaLnBrk="1" hangingPunct="1">
              <a:lnSpc>
                <a:spcPct val="85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FF"/>
                </a:solidFill>
              </a:rPr>
              <a:t>«Кто доказывает слишком много, не доказывает ничего»</a:t>
            </a:r>
          </a:p>
          <a:p>
            <a:pPr lvl="1" eaLnBrk="1" hangingPunct="1">
              <a:lnSpc>
                <a:spcPct val="85000"/>
              </a:lnSpc>
              <a:buClr>
                <a:schemeClr val="bg1"/>
              </a:buClr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Истинность довода должна быть </a:t>
            </a:r>
            <a:r>
              <a:rPr lang="ru-RU" sz="1800" b="1" dirty="0" smtClean="0">
                <a:solidFill>
                  <a:srgbClr val="00FF00"/>
                </a:solidFill>
              </a:rPr>
              <a:t>обоснована независимо</a:t>
            </a:r>
            <a:r>
              <a:rPr lang="ru-RU" sz="1800" b="1" dirty="0" smtClean="0">
                <a:solidFill>
                  <a:schemeClr val="bg1"/>
                </a:solidFill>
              </a:rPr>
              <a:t> от тезиса.</a:t>
            </a:r>
          </a:p>
          <a:p>
            <a:pPr lvl="2" eaLnBrk="1" hangingPunct="1">
              <a:lnSpc>
                <a:spcPct val="85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i="1" dirty="0" smtClean="0">
                <a:solidFill>
                  <a:schemeClr val="bg1"/>
                </a:solidFill>
              </a:rPr>
              <a:t>Наиболее характерная ошибка:</a:t>
            </a:r>
          </a:p>
          <a:p>
            <a:pPr lvl="3" eaLnBrk="1" hangingPunct="1">
              <a:lnSpc>
                <a:spcPct val="85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FF"/>
                </a:solidFill>
              </a:rPr>
              <a:t>«Порочный круг»</a:t>
            </a:r>
          </a:p>
          <a:p>
            <a:pPr lvl="1" eaLnBrk="1" hangingPunct="1">
              <a:lnSpc>
                <a:spcPct val="85000"/>
              </a:lnSpc>
              <a:buClr>
                <a:schemeClr val="bg1"/>
              </a:buClr>
              <a:buFontTx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Доводы, приводимые в подтверждение тезиса, </a:t>
            </a:r>
            <a:r>
              <a:rPr lang="ru-RU" sz="1800" b="1" dirty="0" smtClean="0">
                <a:solidFill>
                  <a:srgbClr val="00FF00"/>
                </a:solidFill>
              </a:rPr>
              <a:t>не должны противоречить друг другу.</a:t>
            </a:r>
            <a:endParaRPr lang="ru-RU" sz="2400" b="1" dirty="0" smtClean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1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1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1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1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1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1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91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91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15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15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915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15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3" grpId="0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AutoShape 2"/>
          <p:cNvSpPr>
            <a:spLocks noChangeArrowheads="1"/>
          </p:cNvSpPr>
          <p:nvPr/>
        </p:nvSpPr>
        <p:spPr bwMode="auto">
          <a:xfrm>
            <a:off x="5613400" y="33464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есть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82307" name="AutoShape 3"/>
          <p:cNvSpPr>
            <a:spLocks noChangeArrowheads="1"/>
          </p:cNvSpPr>
          <p:nvPr/>
        </p:nvSpPr>
        <p:spPr bwMode="auto">
          <a:xfrm>
            <a:off x="5613400" y="18351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суть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82308" name="AutoShape 4"/>
          <p:cNvSpPr>
            <a:spLocks noChangeArrowheads="1"/>
          </p:cNvSpPr>
          <p:nvPr/>
        </p:nvSpPr>
        <p:spPr bwMode="auto">
          <a:xfrm>
            <a:off x="5613400" y="5434013"/>
            <a:ext cx="1781175" cy="719137"/>
          </a:xfrm>
          <a:prstGeom prst="rightArrow">
            <a:avLst>
              <a:gd name="adj1" fmla="val 50000"/>
              <a:gd name="adj2" fmla="val 61921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есть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82309" name="Rectangle 5"/>
          <p:cNvSpPr>
            <a:spLocks noChangeArrowheads="1"/>
          </p:cNvSpPr>
          <p:nvPr/>
        </p:nvSpPr>
        <p:spPr bwMode="auto">
          <a:xfrm rot="1500000">
            <a:off x="5353200" y="2806700"/>
            <a:ext cx="2303462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r>
              <a:rPr lang="ru-RU" dirty="0" smtClean="0">
                <a:solidFill>
                  <a:schemeClr val="accent1"/>
                </a:solidFill>
              </a:rPr>
              <a:t>есть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175"/>
          </a:xfrm>
          <a:noFill/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chemeClr val="bg1"/>
                </a:solidFill>
              </a:rPr>
              <a:t>«Доказательства», основанные на ложных аргументах, не имеют логической силы</a:t>
            </a:r>
          </a:p>
        </p:txBody>
      </p:sp>
      <p:sp>
        <p:nvSpPr>
          <p:cNvPr id="482311" name="Oval 7"/>
          <p:cNvSpPr>
            <a:spLocks noChangeAspect="1" noChangeArrowheads="1"/>
          </p:cNvSpPr>
          <p:nvPr/>
        </p:nvSpPr>
        <p:spPr bwMode="auto">
          <a:xfrm>
            <a:off x="4210050" y="5073650"/>
            <a:ext cx="1439863" cy="1439863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Наполеон</a:t>
            </a:r>
            <a:br>
              <a:rPr lang="ru-RU" sz="2000">
                <a:solidFill>
                  <a:srgbClr val="0000FF"/>
                </a:solidFill>
              </a:rPr>
            </a:br>
            <a:r>
              <a:rPr lang="ru-RU" sz="2000">
                <a:solidFill>
                  <a:srgbClr val="0000FF"/>
                </a:solidFill>
              </a:rPr>
              <a:t>Бонапарт</a:t>
            </a:r>
          </a:p>
        </p:txBody>
      </p:sp>
      <p:sp>
        <p:nvSpPr>
          <p:cNvPr id="482312" name="Oval 8"/>
          <p:cNvSpPr>
            <a:spLocks noChangeAspect="1" noChangeArrowheads="1"/>
          </p:cNvSpPr>
          <p:nvPr/>
        </p:nvSpPr>
        <p:spPr bwMode="auto">
          <a:xfrm>
            <a:off x="7448550" y="5073650"/>
            <a:ext cx="1439863" cy="1439863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rgbClr val="0000FF"/>
                </a:solidFill>
              </a:rPr>
              <a:t>имеющий</a:t>
            </a:r>
            <a:r>
              <a:rPr lang="ru-RU" sz="2000" dirty="0">
                <a:solidFill>
                  <a:srgbClr val="0000FF"/>
                </a:solidFill>
              </a:rPr>
              <a:t/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>
                <a:solidFill>
                  <a:srgbClr val="0000FF"/>
                </a:solidFill>
              </a:rPr>
              <a:t>крылья</a:t>
            </a:r>
          </a:p>
        </p:txBody>
      </p:sp>
      <p:sp>
        <p:nvSpPr>
          <p:cNvPr id="482313" name="Rectangle 9"/>
          <p:cNvSpPr>
            <a:spLocks noChangeArrowheads="1"/>
          </p:cNvSpPr>
          <p:nvPr/>
        </p:nvSpPr>
        <p:spPr bwMode="auto">
          <a:xfrm>
            <a:off x="4281488" y="4570413"/>
            <a:ext cx="4533900" cy="360362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>
                <a:solidFill>
                  <a:srgbClr val="0000FF"/>
                </a:solidFill>
              </a:rPr>
              <a:t>Следовательно</a:t>
            </a:r>
            <a:r>
              <a:rPr lang="ru-RU" i="1" dirty="0">
                <a:solidFill>
                  <a:srgbClr val="0000FF"/>
                </a:solidFill>
              </a:rPr>
              <a:t>,</a:t>
            </a:r>
          </a:p>
        </p:txBody>
      </p:sp>
      <p:sp>
        <p:nvSpPr>
          <p:cNvPr id="482314" name="Rectangle 10"/>
          <p:cNvSpPr>
            <a:spLocks noChangeArrowheads="1"/>
          </p:cNvSpPr>
          <p:nvPr/>
        </p:nvSpPr>
        <p:spPr bwMode="auto">
          <a:xfrm rot="1500000">
            <a:off x="5353200" y="2806700"/>
            <a:ext cx="2303462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r>
              <a:rPr lang="ru-RU" dirty="0">
                <a:solidFill>
                  <a:srgbClr val="0000FF"/>
                </a:solidFill>
              </a:rPr>
              <a:t>  средний термин</a:t>
            </a:r>
          </a:p>
        </p:txBody>
      </p:sp>
      <p:sp>
        <p:nvSpPr>
          <p:cNvPr id="482316" name="Oval 12"/>
          <p:cNvSpPr>
            <a:spLocks noChangeAspect="1" noChangeArrowheads="1"/>
          </p:cNvSpPr>
          <p:nvPr/>
        </p:nvSpPr>
        <p:spPr bwMode="auto">
          <a:xfrm>
            <a:off x="4210050" y="14747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Все</a:t>
            </a:r>
            <a:br>
              <a:rPr lang="ru-RU" sz="2000">
                <a:solidFill>
                  <a:srgbClr val="0000FF"/>
                </a:solidFill>
              </a:rPr>
            </a:br>
            <a:r>
              <a:rPr lang="ru-RU" sz="2000">
                <a:solidFill>
                  <a:srgbClr val="0000FF"/>
                </a:solidFill>
              </a:rPr>
              <a:t>птицы</a:t>
            </a:r>
          </a:p>
        </p:txBody>
      </p:sp>
      <p:sp>
        <p:nvSpPr>
          <p:cNvPr id="482317" name="Oval 13"/>
          <p:cNvSpPr>
            <a:spLocks noChangeAspect="1" noChangeArrowheads="1"/>
          </p:cNvSpPr>
          <p:nvPr/>
        </p:nvSpPr>
        <p:spPr bwMode="auto">
          <a:xfrm>
            <a:off x="7448550" y="1474788"/>
            <a:ext cx="1439863" cy="1439862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rgbClr val="0000FF"/>
                </a:solidFill>
              </a:rPr>
              <a:t>имеющие</a:t>
            </a:r>
            <a:r>
              <a:rPr lang="ru-RU" sz="2000" dirty="0">
                <a:solidFill>
                  <a:srgbClr val="0000FF"/>
                </a:solidFill>
              </a:rPr>
              <a:t/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>
                <a:solidFill>
                  <a:srgbClr val="0000FF"/>
                </a:solidFill>
              </a:rPr>
              <a:t>крылья</a:t>
            </a:r>
          </a:p>
        </p:txBody>
      </p:sp>
      <p:sp>
        <p:nvSpPr>
          <p:cNvPr id="482318" name="Oval 14"/>
          <p:cNvSpPr>
            <a:spLocks noChangeAspect="1" noChangeArrowheads="1"/>
          </p:cNvSpPr>
          <p:nvPr/>
        </p:nvSpPr>
        <p:spPr bwMode="auto">
          <a:xfrm>
            <a:off x="4210050" y="2986088"/>
            <a:ext cx="1439863" cy="1439862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Наполеон</a:t>
            </a:r>
            <a:br>
              <a:rPr lang="ru-RU" sz="2000">
                <a:solidFill>
                  <a:srgbClr val="0000FF"/>
                </a:solidFill>
              </a:rPr>
            </a:br>
            <a:r>
              <a:rPr lang="ru-RU" sz="2000">
                <a:solidFill>
                  <a:srgbClr val="0000FF"/>
                </a:solidFill>
              </a:rPr>
              <a:t>Бонапарт</a:t>
            </a:r>
          </a:p>
        </p:txBody>
      </p:sp>
      <p:sp>
        <p:nvSpPr>
          <p:cNvPr id="482319" name="Oval 15"/>
          <p:cNvSpPr>
            <a:spLocks noChangeAspect="1" noChangeArrowheads="1"/>
          </p:cNvSpPr>
          <p:nvPr/>
        </p:nvSpPr>
        <p:spPr bwMode="auto">
          <a:xfrm>
            <a:off x="7448550" y="29860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 dirty="0">
                <a:solidFill>
                  <a:srgbClr val="0000FF"/>
                </a:solidFill>
              </a:rPr>
              <a:t>птица</a:t>
            </a:r>
          </a:p>
        </p:txBody>
      </p:sp>
      <p:sp>
        <p:nvSpPr>
          <p:cNvPr id="482320" name="Text Box 16"/>
          <p:cNvSpPr txBox="1">
            <a:spLocks noChangeArrowheads="1"/>
          </p:cNvSpPr>
          <p:nvPr/>
        </p:nvSpPr>
        <p:spPr bwMode="auto">
          <a:xfrm>
            <a:off x="179388" y="1619250"/>
            <a:ext cx="4138612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ru-RU" sz="2000" i="1" dirty="0">
                <a:solidFill>
                  <a:srgbClr val="FFFF00"/>
                </a:solidFill>
              </a:rPr>
              <a:t>Вид умозаключения:</a:t>
            </a:r>
            <a:r>
              <a:rPr lang="ru-RU" sz="2000" i="1" dirty="0"/>
              <a:t> </a:t>
            </a:r>
            <a:r>
              <a:rPr lang="ru-RU" sz="2000" dirty="0"/>
              <a:t>простой категорический силлогизм.</a:t>
            </a:r>
          </a:p>
          <a:p>
            <a:pPr algn="l">
              <a:spcBef>
                <a:spcPct val="50000"/>
              </a:spcBef>
            </a:pPr>
            <a:r>
              <a:rPr lang="ru-RU" sz="2000" i="1" dirty="0">
                <a:solidFill>
                  <a:srgbClr val="FFFF00"/>
                </a:solidFill>
              </a:rPr>
              <a:t>Фигура:</a:t>
            </a:r>
            <a:r>
              <a:rPr lang="ru-RU" sz="2000" dirty="0"/>
              <a:t> первая.</a:t>
            </a:r>
          </a:p>
          <a:p>
            <a:pPr algn="l">
              <a:spcBef>
                <a:spcPct val="50000"/>
              </a:spcBef>
            </a:pPr>
            <a:r>
              <a:rPr lang="ru-RU" sz="2000" i="1" dirty="0">
                <a:solidFill>
                  <a:srgbClr val="FFFF00"/>
                </a:solidFill>
              </a:rPr>
              <a:t>Модус:</a:t>
            </a:r>
            <a:r>
              <a:rPr lang="ru-RU" sz="2000" dirty="0"/>
              <a:t> </a:t>
            </a:r>
            <a:r>
              <a:rPr lang="en-US" sz="2000" dirty="0"/>
              <a:t>Barbara</a:t>
            </a:r>
            <a:r>
              <a:rPr lang="ru-RU" sz="2000" dirty="0"/>
              <a:t>.</a:t>
            </a:r>
          </a:p>
          <a:p>
            <a:pPr algn="l">
              <a:spcBef>
                <a:spcPct val="50000"/>
              </a:spcBef>
            </a:pPr>
            <a:r>
              <a:rPr lang="ru-RU" sz="2000" i="1" dirty="0">
                <a:solidFill>
                  <a:srgbClr val="FFFF00"/>
                </a:solidFill>
              </a:rPr>
              <a:t/>
            </a:r>
            <a:br>
              <a:rPr lang="ru-RU" sz="2000" i="1" dirty="0">
                <a:solidFill>
                  <a:srgbClr val="FFFF00"/>
                </a:solidFill>
              </a:rPr>
            </a:br>
            <a:r>
              <a:rPr lang="ru-RU" sz="2000" i="1" dirty="0">
                <a:solidFill>
                  <a:srgbClr val="FFFF00"/>
                </a:solidFill>
              </a:rPr>
              <a:t>Большая посылка:</a:t>
            </a:r>
            <a:r>
              <a:rPr lang="ru-RU" sz="2000" dirty="0"/>
              <a:t> истинна.</a:t>
            </a:r>
          </a:p>
          <a:p>
            <a:pPr algn="l">
              <a:spcBef>
                <a:spcPct val="50000"/>
              </a:spcBef>
            </a:pPr>
            <a:r>
              <a:rPr lang="ru-RU" sz="2000" i="1" dirty="0">
                <a:solidFill>
                  <a:srgbClr val="FFFF00"/>
                </a:solidFill>
              </a:rPr>
              <a:t>Меньшая посылка:</a:t>
            </a:r>
            <a:r>
              <a:rPr lang="ru-RU" sz="2000" dirty="0"/>
              <a:t> ложна.</a:t>
            </a:r>
          </a:p>
          <a:p>
            <a:pPr algn="l">
              <a:spcBef>
                <a:spcPct val="50000"/>
              </a:spcBef>
            </a:pPr>
            <a:r>
              <a:rPr lang="ru-RU" sz="2000" i="1" dirty="0">
                <a:solidFill>
                  <a:srgbClr val="FFFF00"/>
                </a:solidFill>
              </a:rPr>
              <a:t>Вывод:</a:t>
            </a:r>
            <a:r>
              <a:rPr lang="ru-RU" sz="2000" dirty="0"/>
              <a:t> ложен.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2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2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2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2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2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2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48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1000"/>
                                        <p:tgtEl>
                                          <p:spTgt spid="48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23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23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1000"/>
                                        <p:tgtEl>
                                          <p:spTgt spid="48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23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1000"/>
                                        <p:tgtEl>
                                          <p:spTgt spid="48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82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2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2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2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000000">
                                      <p:cBhvr>
                                        <p:cTn id="79" dur="1000" fill="hold"/>
                                        <p:tgtEl>
                                          <p:spTgt spid="4823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1000" fill="hold"/>
                                        <p:tgtEl>
                                          <p:spTgt spid="4823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82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2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1000"/>
                                        <p:tgtEl>
                                          <p:spTgt spid="48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8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3" dur="1000"/>
                                        <p:tgtEl>
                                          <p:spTgt spid="48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823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823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6" grpId="0" animBg="1"/>
      <p:bldP spid="482307" grpId="0" animBg="1"/>
      <p:bldP spid="482308" grpId="0" animBg="1"/>
      <p:bldP spid="482309" grpId="0" animBg="1"/>
      <p:bldP spid="482309" grpId="1" animBg="1"/>
      <p:bldP spid="482309" grpId="2" animBg="1"/>
      <p:bldP spid="482311" grpId="0" animBg="1"/>
      <p:bldP spid="482312" grpId="0" animBg="1"/>
      <p:bldP spid="482313" grpId="0" animBg="1"/>
      <p:bldP spid="482314" grpId="0" animBg="1"/>
      <p:bldP spid="482314" grpId="1" animBg="1"/>
      <p:bldP spid="482316" grpId="0" animBg="1"/>
      <p:bldP spid="482317" grpId="0" animBg="1"/>
      <p:bldP spid="482318" grpId="0" animBg="1"/>
      <p:bldP spid="482319" grpId="0" animBg="1"/>
      <p:bldP spid="482320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11290</TotalTime>
  <Words>678</Words>
  <Application>Microsoft Office PowerPoint</Application>
  <PresentationFormat>Экран (4:3)</PresentationFormat>
  <Paragraphs>145</Paragraphs>
  <Slides>13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Оформление по умолчанию</vt:lpstr>
      <vt:lpstr>Общая характеристика аргументированного мышления. Понятие доказательства</vt:lpstr>
      <vt:lpstr>Доказательство</vt:lpstr>
      <vt:lpstr>Понятие доказательства Определение доказательства</vt:lpstr>
      <vt:lpstr>Структура доказательства</vt:lpstr>
      <vt:lpstr>Структура доказательства  Тезис</vt:lpstr>
      <vt:lpstr>Структура доказательства  Тезис</vt:lpstr>
      <vt:lpstr>аргументы доказательства тезиса </vt:lpstr>
      <vt:lpstr>Структура доказательства  Довод</vt:lpstr>
      <vt:lpstr>«Доказательства», основанные на ложных аргументах, не имеют логической силы</vt:lpstr>
      <vt:lpstr>«Доказательства», основанные на ложных аргументах, не имеют логической силы</vt:lpstr>
      <vt:lpstr>«Доказательства», основанные на ложных аргументах, не имеют логической силы</vt:lpstr>
      <vt:lpstr>«Доказательства», основанные на ложных аргументах, не имеют логической силы</vt:lpstr>
      <vt:lpstr>Структура доказательства  Демонстрация</vt:lpstr>
    </vt:vector>
  </TitlesOfParts>
  <Company>МГИМО / MGIMO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Доказательство и опровержение</dc:title>
  <dc:subject>Основы формальной логики - Тема 10</dc:subject>
  <dc:creator>Николай Бирюков / Nikolai Biryukov</dc:creator>
  <dc:description>Редакция мая 2021 г.</dc:description>
  <cp:lastModifiedBy>USER</cp:lastModifiedBy>
  <cp:revision>582</cp:revision>
  <dcterms:created xsi:type="dcterms:W3CDTF">2004-09-28T22:15:44Z</dcterms:created>
  <dcterms:modified xsi:type="dcterms:W3CDTF">2023-12-13T10:05:54Z</dcterms:modified>
</cp:coreProperties>
</file>