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6" r:id="rId6"/>
    <p:sldId id="267" r:id="rId7"/>
    <p:sldId id="268" r:id="rId8"/>
    <p:sldId id="271" r:id="rId9"/>
    <p:sldId id="261" r:id="rId10"/>
    <p:sldId id="262" r:id="rId11"/>
    <p:sldId id="263" r:id="rId12"/>
    <p:sldId id="259" r:id="rId13"/>
    <p:sldId id="264" r:id="rId14"/>
    <p:sldId id="265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6" autoAdjust="0"/>
    <p:restoredTop sz="99514" autoAdjust="0"/>
  </p:normalViewPr>
  <p:slideViewPr>
    <p:cSldViewPr>
      <p:cViewPr>
        <p:scale>
          <a:sx n="100" d="100"/>
          <a:sy n="100" d="100"/>
        </p:scale>
        <p:origin x="-8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132" y="1785926"/>
            <a:ext cx="6553946" cy="428628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8929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660033"/>
                </a:solidFill>
              </a:rPr>
              <a:t> «Бесконтактные методы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660033"/>
                </a:solidFill>
              </a:rPr>
              <a:t>измерения температуры»</a:t>
            </a:r>
            <a:endParaRPr lang="ru-RU" sz="3200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Казанский Государственный Энергетический Университет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ирометр Testo 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071834" cy="5400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215082"/>
            <a:ext cx="121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39 900 руб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63888" y="785794"/>
          <a:ext cx="5437268" cy="30450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33588"/>
                <a:gridCol w="1303680"/>
              </a:tblGrid>
              <a:tr h="564097">
                <a:tc>
                  <a:txBody>
                    <a:bodyPr/>
                    <a:lstStyle/>
                    <a:p>
                      <a:r>
                        <a:rPr lang="ru-RU" sz="1600" u="none" strike="noStrike" dirty="0"/>
                        <a:t>Измерительный диапазон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/>
                        <a:t>от </a:t>
                      </a:r>
                      <a:r>
                        <a:rPr lang="ru-RU" sz="1600" u="none" strike="noStrike" dirty="0"/>
                        <a:t>-35 до +</a:t>
                      </a:r>
                      <a:r>
                        <a:rPr lang="ru-RU" sz="1600" u="none" strike="noStrike" dirty="0" smtClean="0"/>
                        <a:t>950 °</a:t>
                      </a:r>
                      <a:r>
                        <a:rPr lang="ru-RU" sz="1600" u="none" strike="noStrike" dirty="0"/>
                        <a:t>С</a:t>
                      </a:r>
                    </a:p>
                    <a:p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</a:tr>
              <a:tr h="626673">
                <a:tc>
                  <a:txBody>
                    <a:bodyPr/>
                    <a:lstStyle/>
                    <a:p>
                      <a:r>
                        <a:rPr lang="ru-RU" sz="1600" u="none" strike="noStrike" dirty="0"/>
                        <a:t>Погрешность 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  <a:tc>
                  <a:txBody>
                    <a:bodyPr/>
                    <a:lstStyle/>
                    <a:p>
                      <a:endParaRPr lang="ru-RU" sz="1600" u="none" strike="noStrike" dirty="0"/>
                    </a:p>
                    <a:p>
                      <a:r>
                        <a:rPr lang="ru-RU" sz="1600" u="none" strike="noStrike" dirty="0"/>
                        <a:t>±0.75°С 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</a:tr>
              <a:tr h="231781">
                <a:tc>
                  <a:txBody>
                    <a:bodyPr/>
                    <a:lstStyle/>
                    <a:p>
                      <a:r>
                        <a:rPr lang="ru-RU" sz="1600" u="none" strike="noStrike" dirty="0"/>
                        <a:t>Рабочая температура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/>
                        <a:t>-20 до +50°С</a:t>
                      </a:r>
                      <a:endParaRPr lang="ru-RU" sz="160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</a:tr>
              <a:tr h="453754">
                <a:tc>
                  <a:txBody>
                    <a:bodyPr/>
                    <a:lstStyle/>
                    <a:p>
                      <a:r>
                        <a:rPr lang="ru-RU" sz="1600" u="none" strike="noStrike" dirty="0"/>
                        <a:t>Питание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/>
                        <a:t>2хАА </a:t>
                      </a:r>
                      <a:r>
                        <a:rPr lang="ru-RU" sz="1600" u="none" strike="noStrike" dirty="0" smtClean="0"/>
                        <a:t>или </a:t>
                      </a:r>
                      <a:r>
                        <a:rPr lang="ru-RU" sz="1600" u="none" strike="noStrike" dirty="0"/>
                        <a:t>через USB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</a:tr>
              <a:tr h="231781">
                <a:tc>
                  <a:txBody>
                    <a:bodyPr/>
                    <a:lstStyle/>
                    <a:p>
                      <a:r>
                        <a:rPr lang="ru-RU" sz="1600" u="none" strike="noStrike"/>
                        <a:t>Вес</a:t>
                      </a:r>
                      <a:endParaRPr lang="ru-RU" sz="160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/>
                        <a:t>465 г</a:t>
                      </a:r>
                      <a:r>
                        <a:rPr lang="ru-RU" sz="1600" u="none" strike="noStrike" dirty="0"/>
                        <a:t>.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</a:tr>
              <a:tr h="679137">
                <a:tc>
                  <a:txBody>
                    <a:bodyPr/>
                    <a:lstStyle/>
                    <a:p>
                      <a:r>
                        <a:rPr lang="ru-RU" sz="1600" u="none" strike="noStrike" dirty="0" smtClean="0"/>
                        <a:t>Габариты</a:t>
                      </a:r>
                    </a:p>
                    <a:p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/>
                        <a:t>155х58х195 </a:t>
                      </a:r>
                      <a:r>
                        <a:rPr lang="ru-RU" sz="1600" u="none" strike="noStrike" dirty="0"/>
                        <a:t>мм</a:t>
                      </a:r>
                      <a:endParaRPr lang="ru-RU" sz="16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80" marR="8080" marT="4040" marB="404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496" y="0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Пирометр </a:t>
            </a:r>
            <a:r>
              <a:rPr lang="en-US" sz="3200" b="1" dirty="0" smtClean="0">
                <a:solidFill>
                  <a:schemeClr val="bg1"/>
                </a:solidFill>
              </a:rPr>
              <a:t>Testo 845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ирометр FLUKE 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500594" cy="4500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123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60 718 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52"/>
            <a:ext cx="3744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Пирометр </a:t>
            </a:r>
            <a:r>
              <a:rPr lang="en-US" sz="2800" b="1" dirty="0" smtClean="0">
                <a:solidFill>
                  <a:schemeClr val="bg1"/>
                </a:solidFill>
              </a:rPr>
              <a:t>FLUKE 574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857752" y="714356"/>
            <a:ext cx="4286248" cy="58130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Мощная оптика позволяет измерять температуру малых объектов на большой дистанции.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Регулируемая поправка на излучательную способность измеряемой поверхности имеет 30 предустановленных значений на большинство распространенных материалов.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Память на 100 значений для запоминания результатов измерений.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ЖК дисплей с подсветкой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Гистограмма последних десяти измерений.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Программное обеспечение для храниения, графической обработки и анализа температурных измерений.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Температурный диапазон   -30 до 900°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900" dirty="0" smtClean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2900"/>
            <a:ext cx="9144000" cy="280076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Тепловизор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- это средство измерения температуры по тепловому излучению объекта, предназначенное для определения значения температуры и преобразования её в визуальную картину распределения тепловых полей по поверхности объекта. Распределение температуры отображается на дисплее  тепловизора как цветовое поле, где определённой температуре соответствует определённый цвет.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thumb/0/0c/Infrared_dog.jpg/332px-Infrared_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6595963" cy="335758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616530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Изображение собаки, сделанное тепловизором.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Классификация: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Стационарные:</a:t>
            </a:r>
            <a:endParaRPr lang="ru-RU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   диапазон от −20 до +2000 °C.  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Переносные: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малый шаг измеряемой температуры (0,1 °C),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применение в сложных оценочных работах,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простота использования,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портативность.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upload.wikimedia.org/wikipedia/commons/thumb/5/50/Thernographic_camera_shot.png/220px-Thernographic_camera_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286280" cy="25717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2372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Тепловизионный снимок кирпичного фасада для оценки потерь тепла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508104" cy="612475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Области применения </a:t>
            </a:r>
            <a:r>
              <a:rPr lang="ru-RU" sz="2800" b="1" dirty="0" err="1" smtClean="0">
                <a:solidFill>
                  <a:schemeClr val="bg1"/>
                </a:solidFill>
              </a:rPr>
              <a:t>тепловизоров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обнаружение источников потерь энергии,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bg1"/>
                </a:solidFill>
              </a:rPr>
              <a:t>тепловизионный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контроль в </a:t>
            </a:r>
            <a:r>
              <a:rPr lang="ru-RU" sz="2400" dirty="0" smtClean="0">
                <a:solidFill>
                  <a:schemeClr val="bg1"/>
                </a:solidFill>
              </a:rPr>
              <a:t>энергетике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err="1" smtClean="0">
                <a:solidFill>
                  <a:schemeClr val="bg1"/>
                </a:solidFill>
              </a:rPr>
              <a:t>энергоаудит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машиностроение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строительство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нефтяная и химическая </a:t>
            </a:r>
            <a:r>
              <a:rPr lang="ru-RU" sz="2400" dirty="0" smtClean="0">
                <a:solidFill>
                  <a:schemeClr val="bg1"/>
                </a:solidFill>
              </a:rPr>
              <a:t>промышленность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транспорт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медицина  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пищевая </a:t>
            </a:r>
            <a:r>
              <a:rPr lang="ru-RU" sz="2400" dirty="0" smtClean="0">
                <a:solidFill>
                  <a:schemeClr val="bg1"/>
                </a:solidFill>
              </a:rPr>
              <a:t>промышленность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экологический мониторинг окружающей среды,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экспертиза </a:t>
            </a:r>
            <a:r>
              <a:rPr lang="ru-RU" sz="2400" dirty="0" smtClean="0">
                <a:solidFill>
                  <a:schemeClr val="bg1"/>
                </a:solidFill>
              </a:rPr>
              <a:t>промышленной безопасности   т.д.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6-tub-ru.yandex.net/i?id=4356321-2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14356"/>
            <a:ext cx="3714776" cy="37147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643570" y="4572008"/>
            <a:ext cx="3000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Тепловизор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SP Thermoview 8400S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IR i3 - Тепловизор Flir i3 (60Х6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857500" cy="2857500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</p:pic>
      <p:pic>
        <p:nvPicPr>
          <p:cNvPr id="29700" name="Picture 4" descr="http://www.tetr.ru/upload/resize_cache/iblock/4c6/100_100_0/4c6608417dd555be037a57d4dd6d7f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09996"/>
            <a:ext cx="2071702" cy="2071702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142852"/>
            <a:ext cx="5327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FLIR i3 - </a:t>
            </a:r>
            <a:r>
              <a:rPr lang="ru-RU" sz="3200" b="1" dirty="0" smtClean="0">
                <a:solidFill>
                  <a:schemeClr val="bg1"/>
                </a:solidFill>
              </a:rPr>
              <a:t>Тепловизор </a:t>
            </a:r>
            <a:r>
              <a:rPr lang="en-US" sz="3200" b="1" dirty="0" smtClean="0">
                <a:solidFill>
                  <a:schemeClr val="bg1"/>
                </a:solidFill>
              </a:rPr>
              <a:t>Flir i3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908720"/>
            <a:ext cx="568863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Тепловизионная камера FLIR i3 обеспечивает тепловизионное изображение разрешением 60Х60 пикселей.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Тепловизор способен отобразить </a:t>
            </a:r>
            <a:r>
              <a:rPr lang="ru-RU" sz="3200" dirty="0" smtClean="0">
                <a:solidFill>
                  <a:schemeClr val="bg1"/>
                </a:solidFill>
              </a:rPr>
              <a:t>минимальные </a:t>
            </a:r>
            <a:r>
              <a:rPr lang="ru-RU" sz="3200" dirty="0" smtClean="0">
                <a:solidFill>
                  <a:schemeClr val="bg1"/>
                </a:solidFill>
              </a:rPr>
              <a:t>температурные отклонения в 0,15 </a:t>
            </a:r>
            <a:r>
              <a:rPr lang="ru-RU" sz="3200" baseline="30000" dirty="0" err="1" smtClean="0">
                <a:solidFill>
                  <a:schemeClr val="bg1"/>
                </a:solidFill>
              </a:rPr>
              <a:t>о</a:t>
            </a:r>
            <a:r>
              <a:rPr lang="ru-RU" sz="3200" dirty="0" err="1" smtClean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157192"/>
            <a:ext cx="2042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47 305 руб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luke TiS - Теплови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00508" cy="40005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214290"/>
            <a:ext cx="4837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Fluke TiS - </a:t>
            </a:r>
            <a:r>
              <a:rPr lang="ru-RU" sz="3200" b="1" dirty="0" smtClean="0">
                <a:solidFill>
                  <a:schemeClr val="bg1"/>
                </a:solidFill>
              </a:rPr>
              <a:t>Тепловизоры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000108"/>
            <a:ext cx="40005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высокое разрешение (120x120) в своем ценовом классе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широким диапазоном ручной фокусировки.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большой </a:t>
            </a:r>
            <a:r>
              <a:rPr lang="ru-RU" sz="2000" dirty="0" smtClean="0">
                <a:solidFill>
                  <a:schemeClr val="bg1"/>
                </a:solidFill>
              </a:rPr>
              <a:t>размер экрана (3,7 дюймов)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Длительное </a:t>
            </a:r>
            <a:r>
              <a:rPr lang="ru-RU" sz="2000" dirty="0" smtClean="0">
                <a:solidFill>
                  <a:schemeClr val="bg1"/>
                </a:solidFill>
              </a:rPr>
              <a:t>время работы аккумулятора - 4 часа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Прочный </a:t>
            </a:r>
            <a:r>
              <a:rPr lang="ru-RU" sz="2000" dirty="0" smtClean="0">
                <a:solidFill>
                  <a:schemeClr val="bg1"/>
                </a:solidFill>
              </a:rPr>
              <a:t>корпус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Передовая </a:t>
            </a:r>
            <a:r>
              <a:rPr lang="ru-RU" sz="2000" dirty="0" smtClean="0">
                <a:solidFill>
                  <a:schemeClr val="bg1"/>
                </a:solidFill>
              </a:rPr>
              <a:t>эргономичная конструкция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Простота </a:t>
            </a:r>
            <a:r>
              <a:rPr lang="ru-RU" sz="2000" dirty="0" smtClean="0">
                <a:solidFill>
                  <a:schemeClr val="bg1"/>
                </a:solidFill>
              </a:rPr>
              <a:t>в использовании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Цена</a:t>
            </a:r>
            <a:r>
              <a:rPr lang="ru-RU" sz="2000" dirty="0" smtClean="0">
                <a:solidFill>
                  <a:schemeClr val="bg1"/>
                </a:solidFill>
              </a:rPr>
              <a:t>: 98000.00 руб.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661248"/>
            <a:ext cx="639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Диапазон температурных измерений  </a:t>
            </a:r>
            <a:r>
              <a:rPr lang="ru-RU" dirty="0" smtClean="0">
                <a:solidFill>
                  <a:schemeClr val="bg1"/>
                </a:solidFill>
              </a:rPr>
              <a:t>От -20 °C до +100 °C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eototal.ru/images/infrared/using/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482" y="2492896"/>
            <a:ext cx="4484518" cy="3373934"/>
          </a:xfrm>
          <a:prstGeom prst="rect">
            <a:avLst/>
          </a:prstGeom>
          <a:noFill/>
        </p:spPr>
      </p:pic>
      <p:pic>
        <p:nvPicPr>
          <p:cNvPr id="6148" name="Picture 4" descr="http://www.geototal.ru/images/infrared/using/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367151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357166"/>
            <a:ext cx="37861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Области применения </a:t>
            </a:r>
            <a:r>
              <a:rPr lang="ru-RU" sz="3200" b="1" dirty="0" err="1" smtClean="0">
                <a:solidFill>
                  <a:srgbClr val="002060"/>
                </a:solidFill>
              </a:rPr>
              <a:t>тепловизоров</a:t>
            </a:r>
            <a:r>
              <a:rPr lang="ru-RU" sz="3200" b="1" dirty="0" smtClean="0">
                <a:solidFill>
                  <a:srgbClr val="002060"/>
                </a:solidFill>
              </a:rPr>
              <a:t> в энергетике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2976"/>
            <a:ext cx="4572000" cy="34163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ИК-изображении</a:t>
            </a:r>
            <a:r>
              <a:rPr lang="ru-RU" dirty="0" smtClean="0">
                <a:solidFill>
                  <a:schemeClr val="bg1"/>
                </a:solidFill>
              </a:rPr>
              <a:t> показано «горячее» соединение (измеренная с использованием телескопического объектива температура соединения составляет 225°С) в подстанции, которая подаёт электропитание в больницу и близлежащие к ней здания. При помощи тепловизора удалось сразу же зафиксировать наличие дефекта. Электрическое соединение было повреждено при грозе, в результате чего контакт приварился к опорному кронштейну изолятора.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eototal.ru/images/infrared/using/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60848"/>
            <a:ext cx="5072066" cy="3800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122" name="Picture 2" descr="http://www.geototal.ru/images/infrared/using/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7" y="34836"/>
            <a:ext cx="4576873" cy="34290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861048"/>
            <a:ext cx="3199146" cy="46166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Перегрев наконечника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6572"/>
            <a:ext cx="3735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Автоматический выключатель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Выключатель на 110 </a:t>
            </a:r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geototal.ru/images/infrared/using/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076658" cy="3698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12475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Основные </a:t>
            </a:r>
            <a:r>
              <a:rPr lang="ru-RU" sz="2800" i="1" dirty="0" smtClean="0">
                <a:solidFill>
                  <a:srgbClr val="002060"/>
                </a:solidFill>
              </a:rPr>
              <a:t>преимущества бесконтактных методов</a:t>
            </a:r>
            <a:r>
              <a:rPr lang="ru-RU" sz="2400" i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позволяет </a:t>
            </a:r>
            <a:r>
              <a:rPr lang="ru-RU" sz="2800" i="1" dirty="0" smtClean="0">
                <a:solidFill>
                  <a:srgbClr val="002060"/>
                </a:solidFill>
              </a:rPr>
              <a:t>производить измерения температуры движущихся объектов;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объектов, расположенных в труднодоступных местах;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 избегать повреждений средств измерений при контроле высоких температур;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высокое быстродействие;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возможность измерения температуры без отключения объекта от техпроцесса;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обеспечение безопасности персонала;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измерение температуры до 3000 </a:t>
            </a:r>
            <a:r>
              <a:rPr lang="ru-RU" sz="2800" i="1" baseline="30000" dirty="0" smtClean="0">
                <a:solidFill>
                  <a:srgbClr val="002060"/>
                </a:solidFill>
              </a:rPr>
              <a:t>0 </a:t>
            </a:r>
            <a:r>
              <a:rPr lang="ru-RU" sz="2800" i="1" dirty="0" smtClean="0">
                <a:solidFill>
                  <a:srgbClr val="002060"/>
                </a:solidFill>
              </a:rPr>
              <a:t>C;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высокое быстродействие (до 1 мс) - необходимо в случае измерения температуры быстропротекающих процессов;</a:t>
            </a:r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ototal.ru/images/infrared/using/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314836" cy="3251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076" name="Picture 4" descr="http://www.geototal.ru/images/infrared/using/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429024" cy="321387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3356992"/>
            <a:ext cx="4572000" cy="267765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Выделение избыточного тепла в распределительном трансформаторе произошло вследствие появления внутреннего дефекта и низкого уровня масла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ototal.ru/images/infrared/using/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94" y="76176"/>
            <a:ext cx="4565680" cy="34242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</p:pic>
      <p:pic>
        <p:nvPicPr>
          <p:cNvPr id="2052" name="Picture 4" descr="http://www.geototal.ru/images/infrared/using/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854" y="3501008"/>
            <a:ext cx="4834146" cy="32147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3573016"/>
            <a:ext cx="3888432" cy="255454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Холодные охлаждающие рёбра вследствие низкого уровня масла в трансформаторе.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260648"/>
            <a:ext cx="312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Радиаторы трансформатора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geototal.ru/images/infrared/using/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183" y="3645024"/>
            <a:ext cx="5232817" cy="3081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8" name="Picture 4" descr="http://www.geototal.ru/images/infrared/using/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214290"/>
            <a:ext cx="4470157" cy="335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3645024"/>
            <a:ext cx="3714776" cy="286232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тепловом изображении показан холодный радиатор (внизу слева). Возможно, это связано с неисправным насосом. Такая ситуация может представлять серьёзную проблему, так как при этом уменьшается эффективность работы трансформатора.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егрев печатной пл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714776" cy="2786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285728"/>
            <a:ext cx="4749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Участок перегрева на печатной плате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тепловизионное изображение микросх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13251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3284984"/>
            <a:ext cx="4572000" cy="255454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рисунке приведено тепловизионное изображение микросхемы с дорожками шириной 7 микрон. С помощью тепловизионной камеры можно определять температуру или тепловое поле объектов очень малого размера. В частности, можно обнаружить дефекты размером даже менее 7 мкм.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20480" cy="55092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                 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Недостатки :</a:t>
            </a:r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Зависимость показаний от расстояния до измеряемого объекта;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Зависимость от отражательных свойств измеряемой поверхности;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Зависимость от излучения прямо не попадающих в поле зрения пирометра областей измеряемого объекта. 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2532" name="Picture 4" descr="Картинка 63 из 17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071966" cy="542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12365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средства измерения температуры по тепловому излучению объекта, предназначенное для отображения значения температуры на индикаторе прибора или преобразования в аналоговый или цифровой </a:t>
            </a:r>
            <a:r>
              <a:rPr lang="ru-RU" sz="2400" dirty="0" smtClean="0">
                <a:solidFill>
                  <a:srgbClr val="002060"/>
                </a:solidFill>
              </a:rPr>
              <a:t>сигнал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0"/>
            <a:ext cx="2313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Пирометры 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276872"/>
            <a:ext cx="4860032" cy="286232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	Принцип действия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Основан на измерении мощности теплового излучения объекта измерения преимущественно в диапазонах инфракрасного излучения и видимого света.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Могут  измеряют температуру в диапазоне от -30°С до 3000°С с погрешностью до 0,75 % от измеряемой величины.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upload.wikimedia.org/wikipedia/ru/9/95/%D0%A1%D0%BC%D0%BE%D1%82%D1%80%D1%96%D1%87-4%D0%9F%D0%9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286148" cy="3926946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283968" y="50131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переносной пирометр 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инфракрасного излучения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273921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Назначение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для дистанционного определения температуры объектов в промышленности;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средства безопасного дистанционного измерения температур раскаленных объектов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в качестве теплолокаторов, для определения областей критических температур в различных производственных сферах.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в качестве пиросенсоров - датчики движения в системах охраны зданий, реагируют на изменение инфракрасного излучения в помещении.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upload.wikimedia.org/wikipedia/ru/thumb/f/f4/%D0%9F%D0%92-6%D0%9C.jpg/220px-%D0%9F%D0%92-6%D0%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5461710" cy="3500462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Переносной пирометр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инфракрасного излучения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360"/>
            <a:ext cx="9144000" cy="62119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Классификация пирометров: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Принцип действия: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Яркостные</a:t>
            </a:r>
            <a:r>
              <a:rPr lang="ru-RU" sz="1400" dirty="0" smtClean="0">
                <a:solidFill>
                  <a:srgbClr val="002060"/>
                </a:solidFill>
              </a:rPr>
              <a:t>. Позволяют визуально определять, как правило, без использования специальных устройств, температуру нагретого тела, путем сравнения его цвета с цветом эталонной нити.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002060"/>
                </a:solidFill>
              </a:rPr>
              <a:t>Радиационные</a:t>
            </a:r>
            <a:r>
              <a:rPr lang="ru-RU" sz="1400" dirty="0" smtClean="0">
                <a:solidFill>
                  <a:srgbClr val="002060"/>
                </a:solidFill>
              </a:rPr>
              <a:t>. Оценивают температуру посредством пересчитанного показателя мощности теплового излучения.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Цветовые</a:t>
            </a:r>
            <a:r>
              <a:rPr lang="ru-RU" sz="1400" dirty="0" smtClean="0">
                <a:solidFill>
                  <a:srgbClr val="002060"/>
                </a:solidFill>
              </a:rPr>
              <a:t>   — позволяют делать вывод о температуре объекта, основываясь на результатах сравнения его теплового излучения в различных спектрах.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Температурный диапазон: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Низкотемпературные </a:t>
            </a:r>
            <a:r>
              <a:rPr lang="ru-RU" sz="1400" dirty="0" smtClean="0">
                <a:solidFill>
                  <a:srgbClr val="002060"/>
                </a:solidFill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обладают способностью показывать температуры объектов, обладающих даже отрицательными значениями этого параметра.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Высокотемпературные</a:t>
            </a:r>
            <a:r>
              <a:rPr lang="ru-RU" sz="1400" dirty="0" smtClean="0">
                <a:solidFill>
                  <a:srgbClr val="002060"/>
                </a:solidFill>
              </a:rPr>
              <a:t> - оценивают лишь температуру сильно нагретых тел, когда определение «на глаз» не представляется возможным.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Исполнение: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Переносные</a:t>
            </a:r>
            <a:r>
              <a:rPr lang="ru-RU" sz="1400" dirty="0" smtClean="0">
                <a:solidFill>
                  <a:srgbClr val="002060"/>
                </a:solidFill>
              </a:rPr>
              <a:t>. Удобны в эксплуатации в условиях, когда необходима высокая точность измерений, в совокупности с хорошими подвижными свойствами, например для оценки температуры труднодоступных участков трубопроводов. 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Стационарные</a:t>
            </a:r>
            <a:r>
              <a:rPr lang="ru-RU" sz="1400" dirty="0" smtClean="0">
                <a:solidFill>
                  <a:srgbClr val="002060"/>
                </a:solidFill>
              </a:rPr>
              <a:t>. Предназначены для более точной оценки температуры объектов. Используются в основном в крупной промышленности, для непрерывного контроля технологического процесса производства расплавов металлов и пластиков.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Визуализация величин: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Текстово-цифровой метод</a:t>
            </a:r>
            <a:r>
              <a:rPr lang="ru-RU" sz="1400" dirty="0" smtClean="0">
                <a:solidFill>
                  <a:srgbClr val="002060"/>
                </a:solidFill>
              </a:rPr>
              <a:t>. Измеряемая температура выражается в градусах на цифровом дисплее. Попутно </a:t>
            </a:r>
            <a:r>
              <a:rPr lang="ru-RU" sz="1600" dirty="0" smtClean="0">
                <a:solidFill>
                  <a:srgbClr val="002060"/>
                </a:solidFill>
              </a:rPr>
              <a:t>можно</a:t>
            </a:r>
            <a:r>
              <a:rPr lang="ru-RU" sz="1400" dirty="0" smtClean="0">
                <a:solidFill>
                  <a:srgbClr val="002060"/>
                </a:solidFill>
              </a:rPr>
              <a:t> видеть дополнительную информацию.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Графический метод</a:t>
            </a:r>
            <a:r>
              <a:rPr lang="ru-RU" sz="1400" dirty="0" smtClean="0">
                <a:solidFill>
                  <a:srgbClr val="002060"/>
                </a:solidFill>
              </a:rPr>
              <a:t>. Позволяет видеть наблюдаемый объект в спектральном разложении областей низких, средних и высоких температур, выделенных различными цветами.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429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параметры пирометров: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 Оптическое разрешение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Cтепень черноты (коэффициента излучения)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6" name="Picture 4" descr="Картинка 14 из 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4428036" cy="442803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5892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Неправильный выбор коэффициента излучения - основной источник погрешности для всех пирометрических методов измерения температуры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seinstrumenti.ru/images/goods/instrument/izmeritelniy_instrument/131712/source/81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792299" cy="3286148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0"/>
            <a:ext cx="4927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Пирометр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Condtrol</a:t>
            </a:r>
            <a:r>
              <a:rPr lang="en-US" sz="3200" b="1" dirty="0" smtClean="0">
                <a:solidFill>
                  <a:srgbClr val="002060"/>
                </a:solidFill>
              </a:rPr>
              <a:t> IR-T1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3789040"/>
          <a:ext cx="7704856" cy="28384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58913"/>
                <a:gridCol w="4945943"/>
              </a:tblGrid>
              <a:tr h="290642">
                <a:tc>
                  <a:txBody>
                    <a:bodyPr/>
                    <a:lstStyle/>
                    <a:p>
                      <a:r>
                        <a:rPr lang="ru-RU" sz="1600" dirty="0"/>
                        <a:t>Измеряемая температура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 -20 до +310 °С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290642">
                <a:tc>
                  <a:txBody>
                    <a:bodyPr/>
                    <a:lstStyle/>
                    <a:p>
                      <a:r>
                        <a:rPr lang="ru-RU" sz="1600" dirty="0"/>
                        <a:t>Точность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± 1,5 град./±1,5%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290642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 отклика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0.5 сек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290642">
                <a:tc>
                  <a:txBody>
                    <a:bodyPr/>
                    <a:lstStyle/>
                    <a:p>
                      <a:r>
                        <a:rPr lang="ru-RU" sz="1600" dirty="0"/>
                        <a:t>Питание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3х ААА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290642">
                <a:tc>
                  <a:txBody>
                    <a:bodyPr/>
                    <a:lstStyle/>
                    <a:p>
                      <a:r>
                        <a:rPr lang="ru-RU" sz="1600" dirty="0"/>
                        <a:t>Оптическое разрешение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10:1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290642">
                <a:tc>
                  <a:txBody>
                    <a:bodyPr/>
                    <a:lstStyle/>
                    <a:p>
                      <a:r>
                        <a:rPr lang="ru-RU" sz="1600" dirty="0"/>
                        <a:t>Лазерный прицел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класс - 2/мощность - 1 мВт/длина </a:t>
                      </a:r>
                      <a:r>
                        <a:rPr lang="ru-RU" sz="1600" dirty="0" smtClean="0"/>
                        <a:t>волны, </a:t>
                      </a:r>
                      <a:r>
                        <a:rPr lang="ru-RU" sz="1600" dirty="0"/>
                        <a:t>630-670 нм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  <a:tr h="997012">
                <a:tc>
                  <a:txBody>
                    <a:bodyPr/>
                    <a:lstStyle/>
                    <a:p>
                      <a:r>
                        <a:rPr lang="ru-RU" sz="1600" dirty="0"/>
                        <a:t>Рабочая </a:t>
                      </a:r>
                      <a:r>
                        <a:rPr lang="ru-RU" sz="1600" dirty="0" smtClean="0"/>
                        <a:t>температура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Цена</a:t>
                      </a:r>
                    </a:p>
                    <a:p>
                      <a:endParaRPr lang="ru-RU" sz="1600" b="1" i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 0 до +50 °</a:t>
                      </a:r>
                      <a:r>
                        <a:rPr lang="ru-RU" sz="1600" dirty="0" smtClean="0"/>
                        <a:t>С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2 238 </a:t>
                      </a:r>
                      <a:r>
                        <a:rPr lang="ru-RU" sz="1600" dirty="0" err="1" smtClean="0"/>
                        <a:t>руб</a:t>
                      </a:r>
                      <a:endParaRPr lang="ru-RU" sz="1600" dirty="0" smtClean="0"/>
                    </a:p>
                    <a:p>
                      <a:endParaRPr lang="ru-RU" sz="1600" b="1" i="0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ирометр DIT-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92" y="692697"/>
            <a:ext cx="2998876" cy="4968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142852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Пирометр </a:t>
            </a:r>
            <a:r>
              <a:rPr lang="en-US" sz="3200" b="1" dirty="0" smtClean="0">
                <a:solidFill>
                  <a:srgbClr val="FF0000"/>
                </a:solidFill>
              </a:rPr>
              <a:t>DIT-500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785794"/>
            <a:ext cx="4643470" cy="378565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</a:rPr>
              <a:t>Технические характеристики: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Диапазон измерения температуры: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диапазон -50,0…1370 °C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Время отклика: 150 мс.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Память: 100 ячеек.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Элементы питании: 9V батарейки,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тип 6LR61.	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Габаритные размер: 230х155х54 мм.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Масса: около 350 г.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Цена :                 19 300 руб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endParaRPr lang="ru-RU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</TotalTime>
  <Words>626</Words>
  <Application>Microsoft Office PowerPoint</Application>
  <PresentationFormat>Экран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</cp:lastModifiedBy>
  <cp:revision>58</cp:revision>
  <dcterms:modified xsi:type="dcterms:W3CDTF">2014-05-05T09:12:01Z</dcterms:modified>
</cp:coreProperties>
</file>