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6" r:id="rId3"/>
    <p:sldId id="338" r:id="rId4"/>
    <p:sldId id="330" r:id="rId5"/>
    <p:sldId id="327" r:id="rId6"/>
    <p:sldId id="329" r:id="rId7"/>
    <p:sldId id="306" r:id="rId8"/>
    <p:sldId id="307" r:id="rId9"/>
    <p:sldId id="339" r:id="rId10"/>
    <p:sldId id="308" r:id="rId11"/>
    <p:sldId id="336" r:id="rId12"/>
    <p:sldId id="309" r:id="rId13"/>
    <p:sldId id="310" r:id="rId14"/>
    <p:sldId id="322" r:id="rId15"/>
    <p:sldId id="340" r:id="rId1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51" y="-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EFC1-3853-483A-AC6B-82906AE1515E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66AC4-6FD5-4A75-83C5-0FA376503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CD4EB-7CBC-4E8B-98E3-DB4910A1B5DE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2A31-2129-4612-BE79-1C13DEB7A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114B-34CD-469C-A7BE-4E59761C5511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5D95B-452D-48EE-9575-0C5ED5152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AB8A4-5A2D-4CF0-BF4C-227E20CF9C21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ADF9-6A5C-4857-8B9B-C917D3D23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F0F1-A582-403E-8C24-56882F0020AD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6D027-EEF4-4D57-AA83-EB3C9193C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6781-FE44-40C1-8FB2-F5C96404699F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C542-E5CF-4AA7-8514-3DF125B52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B51A-1584-4A30-8DA9-83D40EFD3C69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5541-4DB5-482A-B55F-9FF198C4F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DA1A-9543-460F-856F-ACEE432FDACF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4339-22A2-4A14-B79C-E492203A1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C93F-5025-49EA-9B74-6E12C0D9078B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168E5-0548-40D0-A096-531BC8762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7863" y="2160588"/>
            <a:ext cx="4221162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51425" y="2160588"/>
            <a:ext cx="4222750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77863" y="4176713"/>
            <a:ext cx="4221162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51425" y="4176713"/>
            <a:ext cx="4222750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4676-3419-46CC-8798-5122358FF371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D586-A9F1-41A7-803E-EC675174C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8596312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863" y="4176713"/>
            <a:ext cx="8596312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2E51-ED22-4478-A270-85224CA4B996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DADE6-C982-4FE1-BA68-8D3C9742B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5EFF-B77A-4A92-8ADB-C5F891C99360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223C-C0D2-4972-A9ED-5420F1828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7460-FCAC-4D8E-B103-F0C51CC7279E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CB40-4C59-49A9-A84F-B40C94598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3F24-697D-4003-9381-6A070B675F3D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6F95-4491-4F83-BDDF-9355F0478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312B5-AF4F-46B6-8B84-334522BCECAA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D88A5-6A93-44A6-981B-B133B55D5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093A-D26E-4248-8B34-18DCA440A0EF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7E12-5AA5-4C39-82D3-E8B83EFE5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5A442-7B64-4D25-A5C7-4471B918A26B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9D33-0825-495F-83DE-DFA97B22A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EB9D-0128-495D-91C2-F8962F65BB62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FBCA-FF94-4C6C-A5CE-432ABC8EF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3C2F6-010E-4063-8882-7F4EB96496B6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AA5D-AF64-4DB6-BC51-CA54439E2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5973AE-0302-46C7-8302-A0FDE5600609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98DEDBD3-DE0B-41E5-8A78-7156B9086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69" r:id="rId11"/>
    <p:sldLayoutId id="2147483658" r:id="rId12"/>
    <p:sldLayoutId id="2147483670" r:id="rId13"/>
    <p:sldLayoutId id="2147483657" r:id="rId14"/>
    <p:sldLayoutId id="2147483656" r:id="rId15"/>
    <p:sldLayoutId id="2147483655" r:id="rId16"/>
    <p:sldLayoutId id="2147483654" r:id="rId17"/>
    <p:sldLayoutId id="2147483653" r:id="rId18"/>
    <p:sldLayoutId id="2147483652" r:id="rId1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631950" y="260350"/>
            <a:ext cx="9432925" cy="2736850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latin typeface="Arial" charset="0"/>
              </a:rPr>
              <a:t>Электрические станции и подстанции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Раздел 7. Лекции 12,13. Электрические схемы станций и подстанций</a:t>
            </a:r>
            <a:r>
              <a:rPr lang="ru-RU" sz="3200" dirty="0" smtClean="0">
                <a:latin typeface="Arial" charset="0"/>
              </a:rPr>
              <a:t/>
            </a:r>
            <a:br>
              <a:rPr lang="ru-RU" sz="3200" dirty="0" smtClean="0">
                <a:latin typeface="Arial" charset="0"/>
              </a:rPr>
            </a:br>
            <a:endParaRPr lang="ru-RU" sz="3200" dirty="0" smtClean="0">
              <a:latin typeface="Arial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225" y="2636838"/>
            <a:ext cx="97440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/>
          </p:cNvSpPr>
          <p:nvPr>
            <p:ph type="title" idx="4294967295"/>
          </p:nvPr>
        </p:nvSpPr>
        <p:spPr>
          <a:xfrm>
            <a:off x="766763" y="476250"/>
            <a:ext cx="8596312" cy="576263"/>
          </a:xfrm>
        </p:spPr>
        <p:txBody>
          <a:bodyPr/>
          <a:lstStyle/>
          <a:p>
            <a:pPr algn="ctr"/>
            <a:r>
              <a:rPr lang="ru-RU" sz="3200" dirty="0" smtClean="0">
                <a:latin typeface="Arial" charset="0"/>
              </a:rPr>
              <a:t>Структурные </a:t>
            </a:r>
            <a:r>
              <a:rPr lang="ru-RU" sz="3200" dirty="0" smtClean="0">
                <a:latin typeface="Arial" charset="0"/>
              </a:rPr>
              <a:t>схемы ГЭС, ГАЭС</a:t>
            </a:r>
          </a:p>
        </p:txBody>
      </p:sp>
      <p:pic>
        <p:nvPicPr>
          <p:cNvPr id="32770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16050" y="1052513"/>
            <a:ext cx="7416800" cy="53292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25" y="0"/>
            <a:ext cx="9577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/>
          </p:cNvSpPr>
          <p:nvPr>
            <p:ph type="title" idx="4294967295"/>
          </p:nvPr>
        </p:nvSpPr>
        <p:spPr>
          <a:xfrm>
            <a:off x="677863" y="0"/>
            <a:ext cx="8596312" cy="692150"/>
          </a:xfrm>
        </p:spPr>
        <p:txBody>
          <a:bodyPr/>
          <a:lstStyle/>
          <a:p>
            <a:pPr algn="ctr"/>
            <a:r>
              <a:rPr lang="ru-RU" smtClean="0">
                <a:latin typeface="Arial" charset="0"/>
              </a:rPr>
              <a:t>Структурные схемы подстанций</a:t>
            </a:r>
          </a:p>
        </p:txBody>
      </p:sp>
      <p:pic>
        <p:nvPicPr>
          <p:cNvPr id="36866" name="Picture 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39788" y="981075"/>
            <a:ext cx="10944225" cy="53276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/>
          </p:cNvSpPr>
          <p:nvPr>
            <p:ph type="title" idx="4294967295"/>
          </p:nvPr>
        </p:nvSpPr>
        <p:spPr>
          <a:xfrm>
            <a:off x="677863" y="0"/>
            <a:ext cx="8596312" cy="765175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Структурные схемы подстанций</a:t>
            </a:r>
          </a:p>
        </p:txBody>
      </p:sp>
      <p:pic>
        <p:nvPicPr>
          <p:cNvPr id="38914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71588" y="549275"/>
            <a:ext cx="7704137" cy="63087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0" y="0"/>
          <a:ext cx="109204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Visio" r:id="rId3" imgW="20358354" imgH="14846808" progId="Visio.Drawing.11">
                  <p:embed/>
                </p:oleObj>
              </mc:Choice>
              <mc:Fallback>
                <p:oleObj name="Visio" r:id="rId3" imgW="20358354" imgH="14846808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9204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0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623888" y="819150"/>
            <a:ext cx="109442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000" b="1"/>
              <a:t>Принципиальная</a:t>
            </a:r>
            <a:r>
              <a:rPr lang="en-US" sz="4000"/>
              <a:t> </a:t>
            </a:r>
            <a:r>
              <a:rPr lang="en-US" sz="4000" b="1"/>
              <a:t>схема</a:t>
            </a:r>
            <a:r>
              <a:rPr lang="en-US" sz="4000"/>
              <a:t>, </a:t>
            </a:r>
            <a:r>
              <a:rPr lang="en-US" sz="4000" b="1"/>
              <a:t>принципиальная</a:t>
            </a:r>
            <a:r>
              <a:rPr lang="en-US" sz="4000"/>
              <a:t> </a:t>
            </a:r>
            <a:r>
              <a:rPr lang="en-US" sz="4000" b="1"/>
              <a:t>электрическая</a:t>
            </a:r>
            <a:r>
              <a:rPr lang="en-US" sz="4000"/>
              <a:t> </a:t>
            </a:r>
            <a:r>
              <a:rPr lang="en-US" sz="4000" b="1"/>
              <a:t>схема</a:t>
            </a:r>
            <a:r>
              <a:rPr lang="en-US" sz="4000"/>
              <a:t> — графическое изображение (модель), служащее для передачи с помощью условных графических и буквенно-цифровых обозначений связей между элементами </a:t>
            </a:r>
            <a:r>
              <a:rPr lang="en-US" sz="4000" b="1"/>
              <a:t>электрического</a:t>
            </a:r>
            <a:r>
              <a:rPr lang="en-US" sz="4000"/>
              <a:t> устройства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/>
          </p:cNvSpPr>
          <p:nvPr>
            <p:ph type="title" idx="4294967295"/>
          </p:nvPr>
        </p:nvSpPr>
        <p:spPr>
          <a:xfrm>
            <a:off x="677863" y="0"/>
            <a:ext cx="10458450" cy="549275"/>
          </a:xfrm>
        </p:spPr>
        <p:txBody>
          <a:bodyPr/>
          <a:lstStyle/>
          <a:p>
            <a:r>
              <a:rPr lang="ru-RU" sz="3200" smtClean="0">
                <a:latin typeface="Arial" charset="0"/>
              </a:rPr>
              <a:t>Схемы: полная принципиальная и оперативная</a:t>
            </a:r>
          </a:p>
        </p:txBody>
      </p:sp>
      <p:pic>
        <p:nvPicPr>
          <p:cNvPr id="39938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11225" y="765175"/>
            <a:ext cx="9217025" cy="6092825"/>
          </a:xfrm>
        </p:spPr>
      </p:pic>
    </p:spTree>
    <p:extLst>
      <p:ext uri="{BB962C8B-B14F-4D97-AF65-F5344CB8AC3E}">
        <p14:creationId xmlns:p14="http://schemas.microsoft.com/office/powerpoint/2010/main" val="183932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0"/>
            <a:ext cx="9864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0"/>
            <a:ext cx="8928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650" y="0"/>
            <a:ext cx="7200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/>
          </p:cNvSpPr>
          <p:nvPr>
            <p:ph type="title" idx="4294967295"/>
          </p:nvPr>
        </p:nvSpPr>
        <p:spPr>
          <a:xfrm>
            <a:off x="695325" y="0"/>
            <a:ext cx="8596313" cy="620713"/>
          </a:xfrm>
        </p:spPr>
        <p:txBody>
          <a:bodyPr/>
          <a:lstStyle/>
          <a:p>
            <a:pPr algn="ctr"/>
            <a:r>
              <a:rPr lang="ru-RU" sz="3200" smtClean="0">
                <a:latin typeface="Arial" charset="0"/>
              </a:rPr>
              <a:t>Главные схемы ТЭЦ</a:t>
            </a:r>
          </a:p>
        </p:txBody>
      </p: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408" y="980728"/>
            <a:ext cx="600429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844824"/>
            <a:ext cx="2617963" cy="299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/>
          </p:cNvSpPr>
          <p:nvPr>
            <p:ph type="title" idx="4294967295"/>
          </p:nvPr>
        </p:nvSpPr>
        <p:spPr>
          <a:xfrm>
            <a:off x="677863" y="0"/>
            <a:ext cx="8596312" cy="692150"/>
          </a:xfrm>
        </p:spPr>
        <p:txBody>
          <a:bodyPr/>
          <a:lstStyle/>
          <a:p>
            <a:pPr algn="ctr"/>
            <a:r>
              <a:rPr lang="ru-RU" smtClean="0">
                <a:latin typeface="Arial" charset="0"/>
              </a:rPr>
              <a:t>Главные схемы КЭС (ГРЭС)</a:t>
            </a:r>
          </a:p>
        </p:txBody>
      </p:sp>
      <p:pic>
        <p:nvPicPr>
          <p:cNvPr id="31746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47850" y="765175"/>
            <a:ext cx="7127875" cy="60928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60648"/>
            <a:ext cx="10914060" cy="62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129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61</Words>
  <Application>Microsoft Office PowerPoint</Application>
  <PresentationFormat>Произвольный</PresentationFormat>
  <Paragraphs>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Аспект</vt:lpstr>
      <vt:lpstr>Visio</vt:lpstr>
      <vt:lpstr>Электрические станции и подстанции Раздел 7. Лекции 12,13. Электрические схемы станций и подстанций </vt:lpstr>
      <vt:lpstr>Презентация PowerPoint</vt:lpstr>
      <vt:lpstr>Схемы: полная принципиальная и оперативная</vt:lpstr>
      <vt:lpstr>Презентация PowerPoint</vt:lpstr>
      <vt:lpstr>Презентация PowerPoint</vt:lpstr>
      <vt:lpstr>Презентация PowerPoint</vt:lpstr>
      <vt:lpstr>Главные схемы ТЭЦ</vt:lpstr>
      <vt:lpstr>Главные схемы КЭС (ГРЭС)</vt:lpstr>
      <vt:lpstr>Презентация PowerPoint</vt:lpstr>
      <vt:lpstr>Структурные схемы ГЭС, ГАЭС</vt:lpstr>
      <vt:lpstr>Презентация PowerPoint</vt:lpstr>
      <vt:lpstr>Структурные схемы подстанций</vt:lpstr>
      <vt:lpstr>Структурные схемы подстанций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Условные графические обозначения в электрических схемах</dc:title>
  <dc:creator>pln.ndkv@gmail.com</dc:creator>
  <cp:lastModifiedBy>Home</cp:lastModifiedBy>
  <cp:revision>36</cp:revision>
  <dcterms:created xsi:type="dcterms:W3CDTF">2019-10-22T18:27:33Z</dcterms:created>
  <dcterms:modified xsi:type="dcterms:W3CDTF">2024-02-19T17:05:18Z</dcterms:modified>
</cp:coreProperties>
</file>