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  <p:sldId id="301" r:id="rId3"/>
    <p:sldId id="303" r:id="rId4"/>
    <p:sldId id="309" r:id="rId5"/>
    <p:sldId id="310" r:id="rId6"/>
    <p:sldId id="311" r:id="rId7"/>
    <p:sldId id="324" r:id="rId8"/>
    <p:sldId id="304" r:id="rId9"/>
    <p:sldId id="312" r:id="rId10"/>
    <p:sldId id="313" r:id="rId11"/>
    <p:sldId id="314" r:id="rId12"/>
    <p:sldId id="339" r:id="rId13"/>
    <p:sldId id="338" r:id="rId14"/>
    <p:sldId id="315" r:id="rId15"/>
    <p:sldId id="316" r:id="rId16"/>
    <p:sldId id="305" r:id="rId17"/>
    <p:sldId id="325" r:id="rId18"/>
    <p:sldId id="326" r:id="rId19"/>
    <p:sldId id="327" r:id="rId20"/>
    <p:sldId id="307" r:id="rId21"/>
    <p:sldId id="328" r:id="rId22"/>
    <p:sldId id="323" r:id="rId23"/>
    <p:sldId id="308" r:id="rId24"/>
    <p:sldId id="329" r:id="rId25"/>
    <p:sldId id="330" r:id="rId26"/>
    <p:sldId id="331" r:id="rId27"/>
    <p:sldId id="332" r:id="rId28"/>
    <p:sldId id="333" r:id="rId29"/>
    <p:sldId id="334" r:id="rId30"/>
    <p:sldId id="335" r:id="rId31"/>
    <p:sldId id="337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38" autoAdjust="0"/>
    <p:restoredTop sz="94660"/>
  </p:normalViewPr>
  <p:slideViewPr>
    <p:cSldViewPr>
      <p:cViewPr varScale="1">
        <p:scale>
          <a:sx n="91" d="100"/>
          <a:sy n="91" d="100"/>
        </p:scale>
        <p:origin x="-11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Лекция:</a:t>
            </a: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ВВЕДЕНИЕ. МОДЕЛИРОВАНИЕ ПРИ РЕШЕНИИ ИНЖЕНЕРНЫХ ЗАДАЧ.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9001156" cy="664371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4400" dirty="0" smtClean="0"/>
              <a:t>Очевидным признаком классификации моделей является </a:t>
            </a:r>
            <a:r>
              <a:rPr lang="ru-RU" sz="5100" b="1" dirty="0" smtClean="0">
                <a:solidFill>
                  <a:srgbClr val="C00000"/>
                </a:solidFill>
              </a:rPr>
              <a:t>отрасль знаний</a:t>
            </a:r>
            <a:r>
              <a:rPr lang="ru-RU" sz="5100" dirty="0" smtClean="0">
                <a:solidFill>
                  <a:srgbClr val="C00000"/>
                </a:solidFill>
              </a:rPr>
              <a:t>, </a:t>
            </a:r>
            <a:r>
              <a:rPr lang="ru-RU" sz="4400" dirty="0" smtClean="0"/>
              <a:t>или область их практического применения. Как правило, в каждой отрасли имеется ряд типовых задач, для решения которых используют методы моделирования. Обычно для этих задач разрабатывают универсальные модели, которые могут быть использованы для конкретного практического применения. </a:t>
            </a:r>
          </a:p>
          <a:p>
            <a:pPr>
              <a:buNone/>
            </a:pPr>
            <a:endParaRPr lang="ru-RU" sz="4400" dirty="0" smtClean="0"/>
          </a:p>
          <a:p>
            <a:pPr>
              <a:buNone/>
            </a:pPr>
            <a:r>
              <a:rPr lang="ru-RU" sz="4400" dirty="0" smtClean="0"/>
              <a:t>В качестве примера для электроэнергетики:</a:t>
            </a:r>
          </a:p>
          <a:p>
            <a:pPr>
              <a:buNone/>
            </a:pPr>
            <a:r>
              <a:rPr lang="ru-RU" sz="4400" dirty="0" smtClean="0">
                <a:solidFill>
                  <a:srgbClr val="C00000"/>
                </a:solidFill>
              </a:rPr>
              <a:t>1) математические модели для расчета режимов сетей</a:t>
            </a:r>
          </a:p>
          <a:p>
            <a:pPr>
              <a:buFontTx/>
              <a:buChar char="-"/>
            </a:pPr>
            <a:r>
              <a:rPr lang="ru-RU" sz="4400" dirty="0" smtClean="0"/>
              <a:t>Мустанг, </a:t>
            </a:r>
          </a:p>
          <a:p>
            <a:pPr>
              <a:buFontTx/>
              <a:buChar char="-"/>
            </a:pPr>
            <a:r>
              <a:rPr lang="ru-RU" sz="4400" dirty="0" smtClean="0"/>
              <a:t>Дакар;</a:t>
            </a:r>
          </a:p>
          <a:p>
            <a:pPr>
              <a:buNone/>
            </a:pPr>
            <a:r>
              <a:rPr lang="ru-RU" sz="4400" dirty="0" smtClean="0">
                <a:solidFill>
                  <a:srgbClr val="C00000"/>
                </a:solidFill>
              </a:rPr>
              <a:t>2) для расчета потерь в сетях:</a:t>
            </a:r>
          </a:p>
          <a:p>
            <a:pPr>
              <a:buFontTx/>
              <a:buChar char="-"/>
            </a:pPr>
            <a:r>
              <a:rPr lang="ru-RU" sz="4400" dirty="0" smtClean="0"/>
              <a:t>РАСТР, </a:t>
            </a:r>
          </a:p>
          <a:p>
            <a:pPr>
              <a:buFontTx/>
              <a:buChar char="-"/>
            </a:pPr>
            <a:r>
              <a:rPr lang="ru-RU" sz="4400" dirty="0" smtClean="0"/>
              <a:t>РАП и др. </a:t>
            </a:r>
          </a:p>
          <a:p>
            <a:pPr>
              <a:buNone/>
            </a:pPr>
            <a:r>
              <a:rPr lang="ru-RU" sz="4400" dirty="0" smtClean="0"/>
              <a:t>Кроме того, известно множество универсальных математических пакетов:</a:t>
            </a:r>
          </a:p>
          <a:p>
            <a:pPr>
              <a:buFontTx/>
              <a:buChar char="-"/>
            </a:pPr>
            <a:r>
              <a:rPr lang="ru-RU" sz="4400" dirty="0" smtClean="0"/>
              <a:t> стандартный пакет проектирования </a:t>
            </a:r>
            <a:r>
              <a:rPr lang="ru-RU" sz="4400" b="1" dirty="0" smtClean="0">
                <a:solidFill>
                  <a:srgbClr val="00B0F0"/>
                </a:solidFill>
              </a:rPr>
              <a:t>КОМПАС</a:t>
            </a:r>
            <a:r>
              <a:rPr lang="ru-RU" sz="4400" dirty="0" smtClean="0"/>
              <a:t> имеет специальную библиотеку «электроснабжение», </a:t>
            </a:r>
          </a:p>
          <a:p>
            <a:pPr>
              <a:buFontTx/>
              <a:buChar char="-"/>
            </a:pPr>
            <a:r>
              <a:rPr lang="ru-RU" sz="4400" b="1" dirty="0" err="1" smtClean="0">
                <a:solidFill>
                  <a:srgbClr val="00B0F0"/>
                </a:solidFill>
              </a:rPr>
              <a:t>Matlab</a:t>
            </a:r>
            <a:r>
              <a:rPr lang="ru-RU" sz="4400" dirty="0" smtClean="0"/>
              <a:t> комплектуется библиотекой </a:t>
            </a:r>
            <a:r>
              <a:rPr lang="ru-RU" sz="4400" dirty="0" err="1" smtClean="0"/>
              <a:t>Sim</a:t>
            </a:r>
            <a:r>
              <a:rPr lang="ru-RU" sz="4400" dirty="0" smtClean="0"/>
              <a:t> </a:t>
            </a:r>
            <a:r>
              <a:rPr lang="ru-RU" sz="4400" dirty="0" err="1" smtClean="0"/>
              <a:t>Power</a:t>
            </a:r>
            <a:r>
              <a:rPr lang="ru-RU" sz="4400" dirty="0" smtClean="0"/>
              <a:t> </a:t>
            </a:r>
            <a:r>
              <a:rPr lang="ru-RU" sz="4400" dirty="0" err="1" smtClean="0"/>
              <a:t>Systems</a:t>
            </a:r>
            <a:r>
              <a:rPr lang="ru-RU" sz="4400" dirty="0" smtClean="0"/>
              <a:t> для физического моделирования электросиловых систем и т.п. </a:t>
            </a:r>
          </a:p>
          <a:p>
            <a:pPr>
              <a:buNone/>
            </a:pPr>
            <a:endParaRPr lang="ru-RU" sz="42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715436" cy="628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По степени полноты модели делятся на полные, неполные и приближенные</a:t>
            </a:r>
            <a:r>
              <a:rPr lang="ru-RU" sz="2400" dirty="0" smtClean="0"/>
              <a:t>. </a:t>
            </a:r>
          </a:p>
          <a:p>
            <a:pPr>
              <a:buNone/>
            </a:pPr>
            <a:r>
              <a:rPr lang="ru-RU" sz="2400" dirty="0" smtClean="0"/>
              <a:t>Полные модели идентичны изучаемому объекту во времени и пространстве. </a:t>
            </a:r>
          </a:p>
          <a:p>
            <a:pPr>
              <a:buNone/>
            </a:pPr>
            <a:r>
              <a:rPr lang="ru-RU" sz="2400" dirty="0" smtClean="0"/>
              <a:t>В неполных моделях идентичность объекту-оригиналу сохраняется только во времени или пространстве. </a:t>
            </a:r>
          </a:p>
          <a:p>
            <a:pPr>
              <a:buNone/>
            </a:pPr>
            <a:r>
              <a:rPr lang="ru-RU" sz="2400" dirty="0" smtClean="0"/>
              <a:t>Приближенные модели строятся на основе теории подобия, при котором некоторые аспекты функционирования реального объекта не моделируются совсем. </a:t>
            </a:r>
          </a:p>
          <a:p>
            <a:pPr>
              <a:buNone/>
            </a:pPr>
            <a:endParaRPr lang="ru-RU" sz="2400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000504"/>
            <a:ext cx="8715436" cy="285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4282" y="285728"/>
            <a:ext cx="8715436" cy="655564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NewRoman"/>
                <a:cs typeface="Times New Roman" pitchFamily="18" charset="0"/>
              </a:rPr>
              <a:t> Фильтр, позволяющий отсеять из всей информации об объекте несущественную информацию  – это: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Формализация;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Пример; в)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"/>
                <a:cs typeface="Times New Roman" pitchFamily="18" charset="0"/>
              </a:rPr>
              <a:t>Задача;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Замена  объекта или процесса каким-либо  представлением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NewRoman"/>
                <a:cs typeface="Times New Roman" pitchFamily="18" charset="0"/>
              </a:rPr>
              <a:t>– это: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Формализация; б) Пример; в)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"/>
                <a:cs typeface="Times New Roman" pitchFamily="18" charset="0"/>
              </a:rPr>
              <a:t>Задача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Моделирование проводится с целью: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предсказания назначения вспомогательного характера.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предсказания поведения объекта-оригинала в определенных условиях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соединения между собой при изготовлении сборочных изделий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 Искусственно созданный материальный или теоретический образ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изучаемого объекта, сохраняющий в разрезе проводимого исследования его наиболее важные свойства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Пример; б) Модель; в) Элемент некоторого множества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 Основными целями моделирования являются: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нормализация  эксплуатации объекта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прогнозирование поведения объекта-оригинала в реальных условиях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в) проведение фундаментальных разработок.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1"/>
          <p:cNvSpPr>
            <a:spLocks noChangeArrowheads="1"/>
          </p:cNvSpPr>
          <p:nvPr/>
        </p:nvSpPr>
        <p:spPr bwMode="auto">
          <a:xfrm>
            <a:off x="214282" y="285728"/>
            <a:ext cx="8715436" cy="655564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"/>
                <a:cs typeface="Times New Roman" pitchFamily="18" charset="0"/>
              </a:rPr>
              <a:t> Фильтр, позволяющий отсеять из всей информации об объекте несущественную информацию  – это: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Формализация;</a:t>
            </a:r>
            <a:r>
              <a:rPr kumimoji="0" lang="ru-RU" sz="20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Пример;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NewRoman"/>
                <a:cs typeface="Times New Roman" pitchFamily="18" charset="0"/>
              </a:rPr>
              <a:t>Задача;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Замена  объекта или процесса каким-либо  представлением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"/>
                <a:cs typeface="Times New Roman" pitchFamily="18" charset="0"/>
              </a:rPr>
              <a:t>– это: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Формализация;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Пример; в)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"/>
                <a:cs typeface="Times New Roman" pitchFamily="18" charset="0"/>
              </a:rPr>
              <a:t>Задача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Моделирование проводится с целью: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предсказания назначения вспомогательного характера.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предсказания поведения объекта-оригинала в определенных условиях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соединения между собой при изготовлении сборочных изделий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 Искусственно созданный материальный или теоретический образ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изучаемого объекта, сохраняющий в разрезе проводимого исследования его наиболее важные свойства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Пример;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Модель;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Элемент некоторого множества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 Основными целями моделирования являются: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нормализация  эксплуатации объекта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прогнозирование поведения объекта-оригинала в реальных условиях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в) проведение фундаментальных разработок.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0"/>
            <a:ext cx="9001156" cy="67151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По характеру изучаемых процессов все виды моделирование  разделено: </a:t>
            </a:r>
          </a:p>
          <a:p>
            <a:pPr>
              <a:buNone/>
            </a:pPr>
            <a:r>
              <a:rPr lang="ru-RU" sz="2000" dirty="0" smtClean="0"/>
              <a:t>− в зависимости от учёта случайных воздействий и процессов – </a:t>
            </a:r>
            <a:r>
              <a:rPr lang="ru-RU" sz="2000" b="1" dirty="0" smtClean="0">
                <a:solidFill>
                  <a:srgbClr val="C00000"/>
                </a:solidFill>
              </a:rPr>
              <a:t>на детерминированные и стохастические; </a:t>
            </a:r>
          </a:p>
          <a:p>
            <a:pPr>
              <a:buNone/>
            </a:pPr>
            <a:r>
              <a:rPr lang="ru-RU" sz="2000" dirty="0" smtClean="0"/>
              <a:t>− в зависимости от степени учёта изменения свойств во времени – </a:t>
            </a:r>
            <a:r>
              <a:rPr lang="ru-RU" sz="2000" b="1" dirty="0" smtClean="0">
                <a:solidFill>
                  <a:srgbClr val="C00000"/>
                </a:solidFill>
              </a:rPr>
              <a:t>на статические и динамические; </a:t>
            </a:r>
          </a:p>
          <a:p>
            <a:pPr>
              <a:buNone/>
            </a:pPr>
            <a:r>
              <a:rPr lang="ru-RU" sz="2000" dirty="0" smtClean="0"/>
              <a:t>− в зависимости от характера величин, с которыми модель взаимодействует – </a:t>
            </a:r>
            <a:r>
              <a:rPr lang="ru-RU" sz="2000" b="1" dirty="0" smtClean="0">
                <a:solidFill>
                  <a:srgbClr val="C00000"/>
                </a:solidFill>
              </a:rPr>
              <a:t>на дискретные, непрерывные и дискретно-непрерывные.</a:t>
            </a:r>
          </a:p>
          <a:p>
            <a:pPr>
              <a:buNone/>
            </a:pPr>
            <a:endParaRPr lang="ru-RU" b="1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428868"/>
            <a:ext cx="8358214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8929718" cy="650085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400" dirty="0" smtClean="0"/>
          </a:p>
          <a:p>
            <a:pPr algn="just">
              <a:buNone/>
            </a:pP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285728"/>
            <a:ext cx="8358246" cy="156966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ru-RU" sz="2400" b="1" dirty="0" smtClean="0"/>
              <a:t>Детерминированное моделирование</a:t>
            </a:r>
            <a:r>
              <a:rPr lang="ru-RU" sz="2400" dirty="0" smtClean="0"/>
              <a:t> отображает процессы, в которых предполагается отсутствие любых случайных воздействий, при </a:t>
            </a:r>
            <a:r>
              <a:rPr lang="ru-RU" sz="2400" b="1" dirty="0" smtClean="0"/>
              <a:t>стохастическом моделировании</a:t>
            </a:r>
            <a:r>
              <a:rPr lang="ru-RU" sz="2400" dirty="0" smtClean="0"/>
              <a:t> учитываются вероятностные процессы и события. </a:t>
            </a:r>
            <a:endParaRPr lang="ru-RU" sz="2400" dirty="0"/>
          </a:p>
        </p:txBody>
      </p:sp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500034" y="2357430"/>
            <a:ext cx="8215370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Статическое моделирование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служит для описания состояний объекта в фиксированный момент времени,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динамическое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отображает поведение объекта во времени.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428596" y="4429132"/>
            <a:ext cx="8215370" cy="15696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Дискретные модели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служат для описания процессов, которые предполагаются дискретными,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непрерывные модели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отображают системы с непрерывными процессами.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598331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По способу представления (материальной реализации) модели классифицируются на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идеальные и материальные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71612"/>
            <a:ext cx="8072494" cy="52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6715148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Идеальное (абстрактное) моделирование</a:t>
            </a:r>
            <a:r>
              <a:rPr lang="ru-RU" dirty="0" smtClean="0"/>
              <a:t> – это моделирование, основанное на аналогии идеальной, мысленной. Идеальное моделирование часто является единственным способом представления объектов, которые либо практически не реализуемы в заданном интервале времени, либо существуют вне условий, возможных для их физического воплощения. </a:t>
            </a:r>
          </a:p>
          <a:p>
            <a:endParaRPr lang="ru-RU" dirty="0" smtClean="0"/>
          </a:p>
          <a:p>
            <a:r>
              <a:rPr lang="ru-RU" b="1" dirty="0" smtClean="0"/>
              <a:t>Наглядное моделирование</a:t>
            </a:r>
            <a:r>
              <a:rPr lang="ru-RU" dirty="0" smtClean="0"/>
              <a:t> позволяет реализовать мысленные представления в форме тех или иных воображаемых моделей. </a:t>
            </a:r>
            <a:r>
              <a:rPr lang="ru-RU" i="1" dirty="0" smtClean="0"/>
              <a:t>Наглядные модели часто представляют в материальной форме в виде макетов: планетарные модели атомов и молекул, глобус, модель солнечной системы, объемные модели в архитектуре.</a:t>
            </a:r>
          </a:p>
          <a:p>
            <a:pPr>
              <a:buNone/>
            </a:pPr>
            <a:r>
              <a:rPr lang="ru-RU" i="1" dirty="0" smtClean="0"/>
              <a:t> </a:t>
            </a:r>
          </a:p>
          <a:p>
            <a:r>
              <a:rPr lang="ru-RU" b="1" dirty="0" smtClean="0"/>
              <a:t>Символическая (знаковая) модель</a:t>
            </a:r>
            <a:r>
              <a:rPr lang="ru-RU" dirty="0" smtClean="0"/>
              <a:t> представляет собой искусственно созданный логический объект, который замещает реальный и выражает его основные свойства с помощью определенной системы знаков или символов. К этому виду моделей относятся алфавит,  географические карты, химические формулы, диаграммы, чертежи, схемы.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85728"/>
            <a:ext cx="8786874" cy="635798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Материальное моделирование</a:t>
            </a:r>
            <a:r>
              <a:rPr lang="ru-RU" dirty="0" smtClean="0"/>
              <a:t> ‒ это моделирование, в котором исследование ведется на основании модели, воспроизводящей основные геометрические, физические, динамические и функциональные характеристики изучаемого объекта.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Физическое моделирование</a:t>
            </a:r>
            <a:r>
              <a:rPr lang="ru-RU" dirty="0" smtClean="0"/>
              <a:t> – это такое моделирование, при котором реальному объекту ставится в соответствие его увеличенный или уменьшенный аналог, имеющий ту же физическую природу. Моделирование проводится на физической модели, а выводы и данные, полученные в результате моделирования, распространяются затем на явление в реальных масштабах.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Наибольшей достоверностью обладает </a:t>
            </a:r>
            <a:r>
              <a:rPr lang="ru-RU" b="1" dirty="0" smtClean="0"/>
              <a:t>натурное моделирование</a:t>
            </a:r>
            <a:r>
              <a:rPr lang="ru-RU" dirty="0" smtClean="0"/>
              <a:t>, когда модельный эксперимент проводится непосредственно на изучаемом объекте, явлении или процессе. При натурном моделировании в объект, подлежащий исследованию, не вносят никаких специальных изменений. К натурному моделированию относят производственный эксперимент, обобщенный производственный опыт, среднестатистические данные о явлениях природы.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При математическом моделировании</a:t>
            </a:r>
            <a:r>
              <a:rPr lang="ru-RU" sz="2400" dirty="0" smtClean="0"/>
              <a:t> реальному объекту ставится в соответствии система математических соотношений (математическая модель), позволяющая получить необходимые сведения о свойствах моделируемого объекта. </a:t>
            </a:r>
          </a:p>
          <a:p>
            <a:pPr>
              <a:buNone/>
            </a:pPr>
            <a:r>
              <a:rPr lang="ru-RU" sz="2400" b="1" i="1" dirty="0" smtClean="0"/>
              <a:t>Математическое моделирование </a:t>
            </a:r>
            <a:r>
              <a:rPr lang="ru-RU" sz="2400" dirty="0" smtClean="0"/>
              <a:t>‒ это средство изучения реального объекта, процесса или системы путем их замены математической моделью, более удобной для проведения необходимых исследований. </a:t>
            </a:r>
          </a:p>
          <a:p>
            <a:pPr>
              <a:buNone/>
            </a:pPr>
            <a:r>
              <a:rPr lang="ru-RU" sz="2400" b="1" i="1" dirty="0" smtClean="0"/>
              <a:t>Математическая модель </a:t>
            </a:r>
            <a:r>
              <a:rPr lang="ru-RU" sz="2400" dirty="0" smtClean="0"/>
              <a:t>– это приближенное представление реальных объектов, процессов или систем, выраженное в математических терминах и сохраняющих существенные черты оригинала. 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1. Решение задач и моделирование 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2. Классификация моделей и видов моделирования.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3.  Свойства объектов моделирования.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3.  Свойства объектов моделирования.</a:t>
            </a:r>
            <a:endParaRPr 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929718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Технические объекты имеют самые разнообразные внутренние свойства и взаимодействия с окружающим миром. Рассмотрим внутренние свойства объектов моделирования, которые необходимо учитывать при построении моделей.</a:t>
            </a:r>
          </a:p>
          <a:p>
            <a:pPr>
              <a:buNone/>
            </a:pPr>
            <a:r>
              <a:rPr lang="ru-RU" sz="2400" dirty="0" smtClean="0"/>
              <a:t>Под структурой объекта обычно понимают совокупность элементов, входящих в состав объекта, и связей между ними. Структура математической модели – это совокупность переменных и параметров, записанных в математическом выражении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5984" y="3429000"/>
            <a:ext cx="42148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smtClean="0"/>
              <a:t>z </a:t>
            </a:r>
            <a:r>
              <a:rPr lang="en-US" sz="2800" dirty="0" smtClean="0"/>
              <a:t>= </a:t>
            </a:r>
            <a:r>
              <a:rPr lang="en-US" sz="2800" i="1" dirty="0" smtClean="0"/>
              <a:t>ax</a:t>
            </a:r>
            <a:r>
              <a:rPr lang="en-US" sz="2800" baseline="30000" dirty="0" smtClean="0"/>
              <a:t>2 </a:t>
            </a:r>
            <a:r>
              <a:rPr lang="en-US" sz="2800" dirty="0" smtClean="0"/>
              <a:t>+ </a:t>
            </a:r>
            <a:r>
              <a:rPr lang="en-US" sz="2800" i="1" dirty="0" err="1" smtClean="0"/>
              <a:t>bx</a:t>
            </a:r>
            <a:r>
              <a:rPr lang="en-US" sz="2800" i="1" dirty="0" smtClean="0"/>
              <a:t> </a:t>
            </a:r>
            <a:r>
              <a:rPr lang="en-US" sz="2800" dirty="0" smtClean="0"/>
              <a:t>+ </a:t>
            </a:r>
            <a:r>
              <a:rPr lang="en-US" sz="2800" i="1" dirty="0" smtClean="0"/>
              <a:t>cy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+ </a:t>
            </a:r>
            <a:r>
              <a:rPr lang="en-US" sz="2800" i="1" dirty="0" err="1" smtClean="0"/>
              <a:t>dy</a:t>
            </a:r>
            <a:r>
              <a:rPr lang="en-US" sz="2800" i="1" dirty="0" smtClean="0"/>
              <a:t> </a:t>
            </a:r>
            <a:r>
              <a:rPr lang="en-US" sz="2800" dirty="0" smtClean="0"/>
              <a:t>+ </a:t>
            </a:r>
            <a:r>
              <a:rPr lang="en-US" sz="2800" i="1" dirty="0" err="1" smtClean="0"/>
              <a:t>exy</a:t>
            </a:r>
            <a:r>
              <a:rPr lang="en-US" sz="2800" i="1" dirty="0" smtClean="0"/>
              <a:t> </a:t>
            </a:r>
            <a:endParaRPr lang="ru-RU" sz="2800" dirty="0"/>
          </a:p>
        </p:txBody>
      </p:sp>
      <p:sp>
        <p:nvSpPr>
          <p:cNvPr id="75777" name="Rectangle 1"/>
          <p:cNvSpPr>
            <a:spLocks noChangeArrowheads="1"/>
          </p:cNvSpPr>
          <p:nvPr/>
        </p:nvSpPr>
        <p:spPr bwMode="auto">
          <a:xfrm>
            <a:off x="214282" y="4000504"/>
            <a:ext cx="871543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"/>
                <a:cs typeface="Times New Roman" pitchFamily="18" charset="0"/>
              </a:rPr>
              <a:t>Здесь переменными являются величины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,Italic"/>
                <a:cs typeface="Times New Roman" pitchFamily="18" charset="0"/>
              </a:rPr>
              <a:t>x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"/>
                <a:cs typeface="Times New Roman" pitchFamily="18" charset="0"/>
              </a:rPr>
              <a:t>,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,Italic"/>
                <a:cs typeface="Times New Roman" pitchFamily="18" charset="0"/>
              </a:rPr>
              <a:t>y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,Italic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"/>
                <a:cs typeface="Times New Roman" pitchFamily="18" charset="0"/>
              </a:rPr>
              <a:t>и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,Italic"/>
                <a:cs typeface="Times New Roman" pitchFamily="18" charset="0"/>
              </a:rPr>
              <a:t>z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"/>
                <a:cs typeface="Times New Roman" pitchFamily="18" charset="0"/>
              </a:rPr>
              <a:t>а параметрами коэффициенты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,Italic"/>
                <a:cs typeface="Times New Roman" pitchFamily="18" charset="0"/>
              </a:rPr>
              <a:t>a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,Italic"/>
                <a:cs typeface="Times New Roman" pitchFamily="18" charset="0"/>
              </a:rPr>
              <a:t>,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,Italic"/>
                <a:cs typeface="Times New Roman" pitchFamily="18" charset="0"/>
              </a:rPr>
              <a:t>b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,Italic"/>
                <a:cs typeface="Times New Roman" pitchFamily="18" charset="0"/>
              </a:rPr>
              <a:t>,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,Italic"/>
                <a:cs typeface="Times New Roman" pitchFamily="18" charset="0"/>
              </a:rPr>
              <a:t>c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,Italic"/>
                <a:cs typeface="Times New Roman" pitchFamily="18" charset="0"/>
              </a:rPr>
              <a:t>,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,Italic"/>
                <a:cs typeface="Times New Roman" pitchFamily="18" charset="0"/>
              </a:rPr>
              <a:t>d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,Italic"/>
                <a:cs typeface="Times New Roman" pitchFamily="18" charset="0"/>
              </a:rPr>
              <a:t>,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,Italic"/>
                <a:cs typeface="Times New Roman" pitchFamily="18" charset="0"/>
              </a:rPr>
              <a:t>e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"/>
                <a:cs typeface="Times New Roman" pitchFamily="18" charset="0"/>
              </a:rPr>
              <a:t>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"/>
                <a:cs typeface="Times New Roman" pitchFamily="18" charset="0"/>
              </a:rPr>
              <a:t>Параметры – это количественные характеристики внутренних свойств объекта, которые отражаются его структурой, а в математической модели они являются коэффициентами, входящими в математическое выражение.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14357"/>
            <a:ext cx="8229600" cy="2857520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ru-RU" sz="2400" b="1" dirty="0" smtClean="0"/>
              <a:t>Непрерывность и дискретность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ru-RU" sz="2400" b="1" dirty="0" smtClean="0"/>
              <a:t> Стационарность и </a:t>
            </a:r>
            <a:r>
              <a:rPr lang="ru-RU" sz="2400" b="1" dirty="0" err="1" smtClean="0"/>
              <a:t>нестационарность</a:t>
            </a:r>
            <a:endParaRPr lang="ru-RU" sz="2400" b="1" dirty="0" smtClean="0"/>
          </a:p>
          <a:p>
            <a:pPr marL="514350" indent="-514350">
              <a:buFont typeface="Arial" pitchFamily="34" charset="0"/>
              <a:buAutoNum type="arabicParenR"/>
            </a:pPr>
            <a:r>
              <a:rPr lang="ru-RU" sz="2400" b="1" dirty="0" smtClean="0"/>
              <a:t>Распределенность и сосредоточенность параметров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ru-RU" sz="2400" b="1" dirty="0" smtClean="0"/>
              <a:t>Одномерные и многомерные объекты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ru-RU" sz="2400" b="1" dirty="0" smtClean="0"/>
              <a:t>Статические и динамические объекты</a:t>
            </a:r>
            <a:endParaRPr lang="ru-RU" sz="2400" dirty="0" smtClean="0"/>
          </a:p>
          <a:p>
            <a:pPr marL="514350" indent="-514350">
              <a:buFont typeface="Arial" pitchFamily="34" charset="0"/>
              <a:buAutoNum type="arabicParenR"/>
            </a:pPr>
            <a:r>
              <a:rPr lang="ru-RU" sz="2400" b="1" dirty="0" smtClean="0"/>
              <a:t>Виды физических объектов</a:t>
            </a:r>
            <a:endParaRPr lang="ru-RU" sz="2400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Font typeface="Arial" pitchFamily="34" charset="0"/>
              <a:buAutoNum type="arabicParenR"/>
            </a:pPr>
            <a:endParaRPr lang="ru-RU" dirty="0" smtClean="0"/>
          </a:p>
          <a:p>
            <a:pPr marL="514350" indent="-51435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42852"/>
            <a:ext cx="81439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Свойства объектов с точки зрения моделирования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arenR"/>
            </a:pPr>
            <a:r>
              <a:rPr lang="ru-RU" sz="2800" b="1" dirty="0" smtClean="0"/>
              <a:t>Непрерывность и дискретность</a:t>
            </a:r>
            <a:endParaRPr lang="ru-RU" sz="2800" dirty="0" smtClean="0"/>
          </a:p>
          <a:p>
            <a:pPr marL="514350" indent="-514350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А) </a:t>
            </a:r>
            <a:r>
              <a:rPr lang="ru-RU" sz="2800" b="1" i="1" dirty="0" smtClean="0">
                <a:solidFill>
                  <a:srgbClr val="C00000"/>
                </a:solidFill>
              </a:rPr>
              <a:t>свойство непрерывности переменных - </a:t>
            </a:r>
            <a:r>
              <a:rPr lang="ru-RU" sz="2800" i="1" dirty="0" smtClean="0">
                <a:solidFill>
                  <a:srgbClr val="C00000"/>
                </a:solidFill>
              </a:rPr>
              <a:t> свойство принимать несчетное множество сколь угодно близких значений.</a:t>
            </a:r>
          </a:p>
          <a:p>
            <a:pPr marL="514350" indent="-514350">
              <a:buNone/>
            </a:pPr>
            <a:r>
              <a:rPr lang="ru-RU" sz="2800" dirty="0" smtClean="0"/>
              <a:t> Состояния этих объектов описываются макроскопическими физическими величинами: </a:t>
            </a:r>
          </a:p>
          <a:p>
            <a:pPr marL="514350" indent="-514350">
              <a:buFontTx/>
              <a:buChar char="-"/>
            </a:pPr>
            <a:r>
              <a:rPr lang="ru-RU" sz="2800" dirty="0" smtClean="0"/>
              <a:t>температурой, </a:t>
            </a:r>
          </a:p>
          <a:p>
            <a:pPr marL="514350" indent="-514350">
              <a:buFontTx/>
              <a:buChar char="-"/>
            </a:pPr>
            <a:r>
              <a:rPr lang="ru-RU" sz="2800" dirty="0" smtClean="0"/>
              <a:t>скоростью, </a:t>
            </a:r>
          </a:p>
          <a:p>
            <a:pPr marL="514350" indent="-514350">
              <a:buFontTx/>
              <a:buChar char="-"/>
            </a:pPr>
            <a:r>
              <a:rPr lang="ru-RU" sz="2800" dirty="0" smtClean="0"/>
              <a:t>давлением, </a:t>
            </a:r>
          </a:p>
          <a:p>
            <a:pPr marL="514350" indent="-514350">
              <a:buFontTx/>
              <a:buChar char="-"/>
            </a:pPr>
            <a:r>
              <a:rPr lang="ru-RU" sz="2800" dirty="0" smtClean="0"/>
              <a:t>пространственными координатами, </a:t>
            </a:r>
          </a:p>
          <a:p>
            <a:pPr marL="514350" indent="-514350">
              <a:buFontTx/>
              <a:buChar char="-"/>
            </a:pPr>
            <a:r>
              <a:rPr lang="ru-RU" sz="2800" dirty="0" smtClean="0"/>
              <a:t>электрическим током и т.п. </a:t>
            </a:r>
          </a:p>
          <a:p>
            <a:pPr marL="514350" indent="-514350">
              <a:buNone/>
            </a:pPr>
            <a:r>
              <a:rPr lang="ru-RU" sz="2800" dirty="0" smtClean="0"/>
              <a:t>В математическом модельном описании объектов с непрерывными переменными используют </a:t>
            </a:r>
            <a:r>
              <a:rPr lang="ru-RU" sz="2800" dirty="0" smtClean="0"/>
              <a:t>:</a:t>
            </a:r>
            <a:endParaRPr lang="ru-RU" sz="2800" dirty="0" smtClean="0"/>
          </a:p>
          <a:p>
            <a:pPr marL="514350" indent="-514350">
              <a:buFontTx/>
              <a:buChar char="-"/>
            </a:pPr>
            <a:r>
              <a:rPr lang="ru-RU" sz="2800" dirty="0" smtClean="0"/>
              <a:t>а</a:t>
            </a:r>
            <a:r>
              <a:rPr lang="ru-RU" sz="2800" dirty="0" smtClean="0"/>
              <a:t>ппараты дифференциальных </a:t>
            </a:r>
            <a:r>
              <a:rPr lang="ru-RU" sz="2800" dirty="0" smtClean="0"/>
              <a:t>и интегральных уравнений, </a:t>
            </a:r>
          </a:p>
          <a:p>
            <a:pPr marL="514350" indent="-514350">
              <a:buFontTx/>
              <a:buChar char="-"/>
            </a:pPr>
            <a:r>
              <a:rPr lang="ru-RU" sz="2800" dirty="0" smtClean="0"/>
              <a:t>передаточные функции, </a:t>
            </a:r>
          </a:p>
          <a:p>
            <a:pPr marL="514350" indent="-514350">
              <a:buFontTx/>
              <a:buChar char="-"/>
            </a:pPr>
            <a:r>
              <a:rPr lang="ru-RU" sz="2800" dirty="0" smtClean="0"/>
              <a:t>частотные характеристики и др.</a:t>
            </a:r>
          </a:p>
          <a:p>
            <a:pPr marL="514350" indent="-514350"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b="1" i="1" dirty="0" smtClean="0">
                <a:solidFill>
                  <a:srgbClr val="C00000"/>
                </a:solidFill>
              </a:rPr>
              <a:t>Б) Дискретные переменные могут принимать некоторое, практически всегда конечное, число наперед заданных значений. </a:t>
            </a:r>
          </a:p>
          <a:p>
            <a:pPr>
              <a:buNone/>
            </a:pPr>
            <a:r>
              <a:rPr lang="ru-RU" sz="2800" dirty="0" smtClean="0"/>
              <a:t>Характерными примерами объектов с дискретными переменными являются релейные переключательные схемы, коммутационные системы АТС, цифровые вычислительные машины.</a:t>
            </a:r>
          </a:p>
          <a:p>
            <a:pPr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472518" cy="584043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2) Стационарность и </a:t>
            </a:r>
            <a:r>
              <a:rPr lang="ru-RU" b="1" dirty="0" err="1" smtClean="0"/>
              <a:t>нестационарность</a:t>
            </a:r>
            <a:endParaRPr lang="ru-RU" dirty="0" smtClean="0"/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Стационарность предполагает неизменность и структуры и параметров объекта. Поэтому стационарный объект описывается математическим выражением, которое включает в себя только постоянные коэффициенты.</a:t>
            </a:r>
          </a:p>
          <a:p>
            <a:pPr>
              <a:buNone/>
            </a:pPr>
            <a:endParaRPr lang="ru-RU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Нестационарные объекты имеют в общем случае изменяющиеся во времени структуру и параметры.</a:t>
            </a:r>
          </a:p>
          <a:p>
            <a:pPr>
              <a:buNone/>
            </a:pPr>
            <a:endParaRPr lang="ru-RU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i="1" dirty="0" smtClean="0"/>
              <a:t>В технических объектах приходится сталкиваться с </a:t>
            </a:r>
            <a:r>
              <a:rPr lang="ru-RU" i="1" dirty="0" err="1" smtClean="0"/>
              <a:t>нестационарностью</a:t>
            </a:r>
            <a:r>
              <a:rPr lang="ru-RU" i="1" dirty="0" smtClean="0"/>
              <a:t> как структуры, так и параметров объекта. Так, например, в электроэнергетической системе в течение времени отключаются и включаются отдельные элементы (линии, трансформаторы, генераторы) и изменяются их параметры в зависимости от различных внешних факторов (температура, влажность, старение изоляции и др.).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9001156" cy="650085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3) </a:t>
            </a:r>
            <a:r>
              <a:rPr lang="ru-RU" b="1" dirty="0" err="1" smtClean="0"/>
              <a:t>Распределенность</a:t>
            </a:r>
            <a:r>
              <a:rPr lang="ru-RU" b="1" dirty="0" smtClean="0"/>
              <a:t> и сосредоточенность параметров</a:t>
            </a:r>
            <a:endParaRPr lang="ru-RU" dirty="0" smtClean="0"/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Объекты с распределенными параметрами представляют собой поле, существующее в пространственно-временном континууме, а переменные соответствующих моделей в общем случае суть функции времени и пространственных координат. </a:t>
            </a:r>
          </a:p>
          <a:p>
            <a:pPr>
              <a:buNone/>
            </a:pPr>
            <a:r>
              <a:rPr lang="ru-RU" dirty="0" smtClean="0"/>
              <a:t>Типичными примерами одномерных объектов с распределенными параметрами служат всевозможные ≪длинные линии≫ - линии электропередачи на большие расстояния. 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Если пространственной протяженностью можно пренебречь и считать, что независимой переменной протекающих в нем процессов является только время, принято говорить об объекте с сосредоточенными параметрами. </a:t>
            </a:r>
          </a:p>
          <a:p>
            <a:pPr>
              <a:buNone/>
            </a:pPr>
            <a:r>
              <a:rPr lang="ru-RU" dirty="0" smtClean="0"/>
              <a:t>К числу таких объектов, которые описываются дифференциальными уравнениями, относится подавляющее большинство  устройств, а также  системы, у которых расстояния между отдельными элементами  не влияют на исследуемые свойства.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Математический аппарат строго описывающий объекты с распределенными параметрами, существенно сложнее, чем объекта с сосредоточенными параметрами. Поэтому на практике всегда, где это возможно прибегают к аппроксимации, т.е. заменяют распределенные параметры на сосредоточенные.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64371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4) Одномерные и многомерные объекты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Обычно под количеством измерений понимают число выходов (выходных переменных). Для моделирования многомерных объектов используют векторно-матричное представление.</a:t>
            </a:r>
          </a:p>
          <a:p>
            <a:endParaRPr lang="ru-RU" dirty="0" smtClean="0"/>
          </a:p>
          <a:p>
            <a:pPr>
              <a:buNone/>
            </a:pPr>
            <a:r>
              <a:rPr lang="ru-RU" b="1" dirty="0" smtClean="0"/>
              <a:t>5) Статические и динамические объекты</a:t>
            </a:r>
            <a:endParaRPr lang="ru-RU" dirty="0" smtClean="0"/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Статические объекты находятся как бы в «застывшем» состоянии или рассматриваются в какой-либо момент времени безотносительно того, каким было его состояние в прошлом или будет в будущем. 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Динамика рассматривает причинно-следственные цепочки и возможность прогнозирования будущих состояний объектов. </a:t>
            </a:r>
            <a:r>
              <a:rPr lang="ru-RU" dirty="0" smtClean="0"/>
              <a:t>Каждый динамический объект имеет свойство последствия </a:t>
            </a:r>
            <a:r>
              <a:rPr lang="ru-RU" b="1" dirty="0" smtClean="0">
                <a:solidFill>
                  <a:srgbClr val="00B0F0"/>
                </a:solidFill>
              </a:rPr>
              <a:t>(инерции) </a:t>
            </a:r>
            <a:r>
              <a:rPr lang="ru-RU" dirty="0" smtClean="0"/>
              <a:t>– состояние движущегося тела в некоторый момент времени определяется не только силами, действующими в тот момент, но и предшествующими воздействиями: состояние объекта имеет предысторию его движения. В дифференциальных уравнениях предыстория объекта задается начальными условиями.</a:t>
            </a:r>
          </a:p>
          <a:p>
            <a:pPr>
              <a:buNone/>
            </a:pPr>
            <a:r>
              <a:rPr lang="ru-RU" dirty="0" smtClean="0"/>
              <a:t>Развитие механики пространственных протяженных сред, а также теории колебаний и волн выявило еще один источник последствия, не связанный непосредственно с инерционными эффектами. Речь идет о конечной скорости распространения механических возмущений, например колебательных в сплошной среде, результатом чего является зависимость текущего состояния некоторой точки от прошлых состояний других точек и, следовательно, объекта в целом.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86874" cy="64294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Нельзя связывать последствия только с традиционными представлениями об инерционных эффектах. Явление последствия имеет более общий характер. Существуют и другие физические явления, например резонанс и запаздывание в каналах связи, которые дают последствия в материальных объектах. Существуют также информационные запаздывания в управляемых системах.</a:t>
            </a:r>
          </a:p>
          <a:p>
            <a:pPr>
              <a:buNone/>
            </a:pPr>
            <a:r>
              <a:rPr lang="ru-RU" dirty="0" smtClean="0"/>
              <a:t>Н. Винер ввел обобщенное представление о зависимости между входной и выходной переменной произвольного объекта в форме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ru-RU" b="1" i="1" dirty="0" err="1" smtClean="0"/>
              <a:t>u</a:t>
            </a:r>
            <a:r>
              <a:rPr lang="ru-RU" i="1" dirty="0" smtClean="0"/>
              <a:t>(</a:t>
            </a:r>
            <a:r>
              <a:rPr lang="ru-RU" i="1" dirty="0" err="1" smtClean="0"/>
              <a:t>t</a:t>
            </a:r>
            <a:r>
              <a:rPr lang="ru-RU" i="1" dirty="0" smtClean="0"/>
              <a:t>), </a:t>
            </a:r>
            <a:r>
              <a:rPr lang="ru-RU" b="1" i="1" dirty="0" err="1" smtClean="0"/>
              <a:t>x</a:t>
            </a:r>
            <a:r>
              <a:rPr lang="ru-RU" i="1" dirty="0" smtClean="0"/>
              <a:t>(</a:t>
            </a:r>
            <a:r>
              <a:rPr lang="ru-RU" i="1" dirty="0" err="1" smtClean="0"/>
              <a:t>t</a:t>
            </a:r>
            <a:r>
              <a:rPr lang="ru-RU" i="1" dirty="0" smtClean="0"/>
              <a:t>)</a:t>
            </a:r>
            <a:r>
              <a:rPr lang="ru-RU" dirty="0" smtClean="0"/>
              <a:t> – вектор-функции входов и соответственно выходов;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– обобщенный оператор объекта;</a:t>
            </a:r>
          </a:p>
          <a:p>
            <a:pPr>
              <a:buNone/>
            </a:pPr>
            <a:r>
              <a:rPr lang="ru-RU" i="1" dirty="0" err="1" smtClean="0"/>
              <a:t>t</a:t>
            </a:r>
            <a:r>
              <a:rPr lang="ru-RU" i="1" baseline="-25000" dirty="0" err="1" smtClean="0"/>
              <a:t>i</a:t>
            </a:r>
            <a:r>
              <a:rPr lang="ru-RU" i="1" baseline="-25000" dirty="0" smtClean="0"/>
              <a:t> </a:t>
            </a:r>
            <a:r>
              <a:rPr lang="ru-RU" i="1" dirty="0" smtClean="0"/>
              <a:t>– t</a:t>
            </a:r>
            <a:r>
              <a:rPr lang="ru-RU" i="1" baseline="-25000" dirty="0" smtClean="0"/>
              <a:t>0</a:t>
            </a:r>
            <a:r>
              <a:rPr lang="ru-RU" i="1" dirty="0" smtClean="0"/>
              <a:t> =      –</a:t>
            </a:r>
            <a:r>
              <a:rPr lang="ru-RU" dirty="0" smtClean="0"/>
              <a:t> интерпретируемый как внутренняя память объекта интервал времени, в пределах которого прошлые состояния объекта оказывают влияние на текущее значение </a:t>
            </a:r>
            <a:r>
              <a:rPr lang="ru-RU" b="1" i="1" dirty="0" err="1" smtClean="0"/>
              <a:t>x</a:t>
            </a:r>
            <a:r>
              <a:rPr lang="ru-RU" i="1" dirty="0" smtClean="0"/>
              <a:t>(</a:t>
            </a:r>
            <a:r>
              <a:rPr lang="ru-RU" i="1" dirty="0" err="1" smtClean="0"/>
              <a:t>t</a:t>
            </a:r>
            <a:r>
              <a:rPr lang="ru-RU" i="1" baseline="-25000" dirty="0" err="1" smtClean="0"/>
              <a:t>i</a:t>
            </a:r>
            <a:r>
              <a:rPr lang="ru-RU" i="1" dirty="0" smtClean="0"/>
              <a:t>)</a:t>
            </a:r>
            <a:r>
              <a:rPr lang="ru-RU" dirty="0" smtClean="0"/>
              <a:t>. При этом очевидно, что условием физической реализуемости объекта является неравенство </a:t>
            </a:r>
            <a:r>
              <a:rPr lang="ru-RU" i="1" dirty="0" err="1" smtClean="0"/>
              <a:t>t</a:t>
            </a:r>
            <a:r>
              <a:rPr lang="ru-RU" i="1" dirty="0" smtClean="0"/>
              <a:t> </a:t>
            </a:r>
            <a:r>
              <a:rPr lang="ru-RU" dirty="0" smtClean="0"/>
              <a:t>≤ </a:t>
            </a:r>
            <a:r>
              <a:rPr lang="ru-RU" i="1" dirty="0" err="1" smtClean="0"/>
              <a:t>t</a:t>
            </a:r>
            <a:r>
              <a:rPr lang="ru-RU" i="1" baseline="-25000" dirty="0" err="1" smtClean="0"/>
              <a:t>i</a:t>
            </a:r>
            <a:r>
              <a:rPr lang="ru-RU" dirty="0" smtClean="0"/>
              <a:t>, ибо следствие (выход) в реальной системе не может предшествовать причине (входу).     </a:t>
            </a:r>
            <a:r>
              <a:rPr lang="ru-RU" i="1" dirty="0" smtClean="0"/>
              <a:t> </a:t>
            </a:r>
            <a:r>
              <a:rPr lang="ru-RU" dirty="0" smtClean="0"/>
              <a:t>варьируется в переделах от 10</a:t>
            </a:r>
            <a:r>
              <a:rPr lang="ru-RU" baseline="30000" dirty="0" smtClean="0"/>
              <a:t>-9</a:t>
            </a:r>
            <a:r>
              <a:rPr lang="ru-RU" dirty="0" smtClean="0"/>
              <a:t> до десятков и сотен лет 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70658" name="Object 2"/>
          <p:cNvGraphicFramePr>
            <a:graphicFrameLocks noChangeAspect="1"/>
          </p:cNvGraphicFramePr>
          <p:nvPr/>
        </p:nvGraphicFramePr>
        <p:xfrm>
          <a:off x="785786" y="2500306"/>
          <a:ext cx="2959914" cy="785818"/>
        </p:xfrm>
        <a:graphic>
          <a:graphicData uri="http://schemas.openxmlformats.org/presentationml/2006/ole">
            <p:oleObj spid="_x0000_s70658" name="Формула" r:id="rId3" imgW="1727200" imgH="457200" progId="Equation.3">
              <p:embed/>
            </p:oleObj>
          </a:graphicData>
        </a:graphic>
      </p:graphicFrame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0659" name="Object 3"/>
          <p:cNvGraphicFramePr>
            <a:graphicFrameLocks noChangeAspect="1"/>
          </p:cNvGraphicFramePr>
          <p:nvPr/>
        </p:nvGraphicFramePr>
        <p:xfrm>
          <a:off x="285720" y="4071942"/>
          <a:ext cx="428628" cy="385765"/>
        </p:xfrm>
        <a:graphic>
          <a:graphicData uri="http://schemas.openxmlformats.org/presentationml/2006/ole">
            <p:oleObj spid="_x0000_s70659" name="Формула" r:id="rId4" imgW="152268" imgH="203024" progId="Equation.3">
              <p:embed/>
            </p:oleObj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142976" y="4429132"/>
            <a:ext cx="4286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Θ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500694" y="5857892"/>
            <a:ext cx="336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/>
              <a:t>Θ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785786" y="0"/>
            <a:ext cx="71938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"/>
                <a:cs typeface="Times New Roman" pitchFamily="18" charset="0"/>
              </a:rPr>
              <a:t>Таблица 1.1. – Время внутренней памяти объекта.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2">
            <a:lum bright="-10000" contrast="-10000"/>
          </a:blip>
          <a:srcRect/>
          <a:stretch>
            <a:fillRect/>
          </a:stretch>
        </p:blipFill>
        <p:spPr bwMode="auto">
          <a:xfrm>
            <a:off x="285720" y="928670"/>
            <a:ext cx="8715436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715436" cy="621510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6) Виды физических объектов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Рассматривая объекты моделирования, часто ограничиваются исследованием физических свойств одного рода:</a:t>
            </a:r>
          </a:p>
          <a:p>
            <a:pPr>
              <a:buFontTx/>
              <a:buChar char="-"/>
            </a:pPr>
            <a:r>
              <a:rPr lang="ru-RU" dirty="0" smtClean="0"/>
              <a:t>тепловых, </a:t>
            </a:r>
          </a:p>
          <a:p>
            <a:pPr>
              <a:buFontTx/>
              <a:buChar char="-"/>
            </a:pPr>
            <a:r>
              <a:rPr lang="ru-RU" dirty="0" smtClean="0"/>
              <a:t>электрических, </a:t>
            </a:r>
          </a:p>
          <a:p>
            <a:pPr>
              <a:buFontTx/>
              <a:buChar char="-"/>
            </a:pPr>
            <a:r>
              <a:rPr lang="ru-RU" dirty="0" smtClean="0"/>
              <a:t>магнитных,</a:t>
            </a:r>
          </a:p>
          <a:p>
            <a:pPr>
              <a:buFontTx/>
              <a:buChar char="-"/>
            </a:pPr>
            <a:r>
              <a:rPr lang="ru-RU" dirty="0" smtClean="0"/>
              <a:t> механических и т.д. </a:t>
            </a:r>
          </a:p>
          <a:p>
            <a:pPr>
              <a:buNone/>
            </a:pPr>
            <a:r>
              <a:rPr lang="ru-RU" dirty="0" smtClean="0"/>
              <a:t>Но в тех случаях, когда в объекте происходит передача или преобразование энергии, требуется учет свойств различного рода, например электромагнитных, </a:t>
            </a:r>
            <a:r>
              <a:rPr lang="ru-RU" dirty="0" err="1" smtClean="0"/>
              <a:t>теплоэлеткрических</a:t>
            </a:r>
            <a:r>
              <a:rPr lang="ru-RU" dirty="0" smtClean="0"/>
              <a:t>, </a:t>
            </a:r>
            <a:r>
              <a:rPr lang="ru-RU" dirty="0" err="1" smtClean="0"/>
              <a:t>тепломехенических</a:t>
            </a:r>
            <a:r>
              <a:rPr lang="ru-RU" dirty="0" smtClean="0"/>
              <a:t>, электромеханических и др. </a:t>
            </a:r>
          </a:p>
          <a:p>
            <a:pPr>
              <a:buNone/>
            </a:pPr>
            <a:r>
              <a:rPr lang="ru-RU" dirty="0" smtClean="0"/>
              <a:t>Математический аппарат, используемый для моделирования различных физических систем, может оказаться одинаковым. Так, например, вращательная механическая система и электрическая цепь с источником ЭДС и конденсатором описываются одинаковыми с точки зрения математики уравнениями.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1. Решение задач и моделирование </a:t>
            </a:r>
            <a:endParaRPr 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2844" y="142852"/>
            <a:ext cx="88583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1. Идентичность объекту-оригиналу сохраняется только во времени или пространстве в моделях: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785795"/>
            <a:ext cx="45720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А) Полных;  Б) Неполных;  В) Приближенных;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1214422"/>
            <a:ext cx="88583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2. Какое моделирование отображает процессы, в которых предполагается отсутствие любых случайных воздействий :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1857364"/>
            <a:ext cx="70723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А) Детерминированное;  Б) Стохастическое;  В) Приближенное;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42844" y="2428868"/>
            <a:ext cx="74295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3. Статическое моделирование :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2857496"/>
            <a:ext cx="8286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А) учитывает временной вектор;</a:t>
            </a:r>
          </a:p>
          <a:p>
            <a:r>
              <a:rPr lang="ru-RU" dirty="0" smtClean="0"/>
              <a:t>Б) не учитывает временной параметр;</a:t>
            </a:r>
          </a:p>
          <a:p>
            <a:r>
              <a:rPr lang="ru-RU" dirty="0" smtClean="0"/>
              <a:t>В) служит для описания состояний объекта в фиксированный момент времени;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42844" y="3857628"/>
            <a:ext cx="88583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4. Моделирование позволяет реализовать наши мысленные представления (гипотезы) в форме тех или иных воображаемых моделей :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4500570"/>
            <a:ext cx="7358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А) Идеальное;  Б) Материальное;    В) Наглядное;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85688" y="5072074"/>
            <a:ext cx="88583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5. На практике всегда, где это возможно  заменяют распределенные параметры на сосредоточенные  - Это: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57158" y="5715016"/>
            <a:ext cx="7358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А) Идеализация;  Б) Материализация;    В) Аппроксимация;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2844" y="142852"/>
            <a:ext cx="88583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1. Идентичность объекту-оригиналу сохраняется только во времени или пространстве в моделях: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785795"/>
            <a:ext cx="58579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А) Полных;  </a:t>
            </a:r>
            <a:r>
              <a:rPr lang="ru-RU" b="1" dirty="0" smtClean="0">
                <a:solidFill>
                  <a:srgbClr val="00B0F0"/>
                </a:solidFill>
              </a:rPr>
              <a:t>Б) Неполных;  </a:t>
            </a:r>
            <a:r>
              <a:rPr lang="ru-RU" dirty="0" smtClean="0"/>
              <a:t>В) Приближенных;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1214422"/>
            <a:ext cx="88583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2. Какое моделирование отображает процессы, в которых предполагается отсутствие любых случайных воздействий :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1857364"/>
            <a:ext cx="70723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B0F0"/>
                </a:solidFill>
              </a:rPr>
              <a:t>А) Детерминированное;  </a:t>
            </a:r>
            <a:r>
              <a:rPr lang="ru-RU" dirty="0" smtClean="0"/>
              <a:t>Б) Стохастическое;  В) Приближенное;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42844" y="2428868"/>
            <a:ext cx="74295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3. Статическое моделирование :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2857496"/>
            <a:ext cx="8286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А) учитывает временной вектор;</a:t>
            </a:r>
          </a:p>
          <a:p>
            <a:r>
              <a:rPr lang="ru-RU" dirty="0" smtClean="0"/>
              <a:t>Б) не учитывает временной параметр;</a:t>
            </a:r>
          </a:p>
          <a:p>
            <a:r>
              <a:rPr lang="ru-RU" b="1" dirty="0" smtClean="0">
                <a:solidFill>
                  <a:srgbClr val="00B0F0"/>
                </a:solidFill>
              </a:rPr>
              <a:t>В) служит для описания состояний объекта в фиксированный момент времени;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2844" y="3857628"/>
            <a:ext cx="88583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4. Моделирование позволяет реализовать наши мысленные представления (гипотезы) в форме тех или иных воображаемых моделей :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4500570"/>
            <a:ext cx="7358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А) Идеальное;  Б) Материальное;    </a:t>
            </a:r>
            <a:r>
              <a:rPr lang="ru-RU" b="1" dirty="0" smtClean="0">
                <a:solidFill>
                  <a:srgbClr val="00B0F0"/>
                </a:solidFill>
              </a:rPr>
              <a:t>В) Наглядное;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5688" y="5072074"/>
            <a:ext cx="88583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5. На практике всегда, где это возможно  заменяют распределенные параметры на сосредоточенные  - Это: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57158" y="5715016"/>
            <a:ext cx="7358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А) Идеализация;  Б) Материализация;    </a:t>
            </a:r>
            <a:r>
              <a:rPr lang="ru-RU" b="1" dirty="0" smtClean="0">
                <a:solidFill>
                  <a:srgbClr val="00B0F0"/>
                </a:solidFill>
              </a:rPr>
              <a:t>В) Аппроксимация;</a:t>
            </a:r>
            <a:endParaRPr lang="ru-RU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8715436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В процессе познания у человека (субъекта) в сознании формируется мысленный образ объекта, который обладает присущими этому объекту свойствами (цвет, запах, размеры, вес, изменчивость во времени и др.). Такой мысленный образ есть мысленная (идеальная) модель объекта</a:t>
            </a:r>
            <a:endParaRPr lang="ru-RU" sz="2400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lum bright="-10000" contrast="20000"/>
          </a:blip>
          <a:srcRect/>
          <a:stretch>
            <a:fillRect/>
          </a:stretch>
        </p:blipFill>
        <p:spPr bwMode="auto">
          <a:xfrm>
            <a:off x="714348" y="2500282"/>
            <a:ext cx="7358114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472518" cy="614366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Познавательный процесс человека носит </a:t>
            </a:r>
            <a:r>
              <a:rPr lang="ru-RU" b="1" i="1" dirty="0" smtClean="0">
                <a:solidFill>
                  <a:srgbClr val="00B0F0"/>
                </a:solidFill>
              </a:rPr>
              <a:t>целенаправленный характер</a:t>
            </a:r>
            <a:r>
              <a:rPr lang="ru-RU" dirty="0" smtClean="0"/>
              <a:t>, а именно, во всех случаях субъект решает некоторую </a:t>
            </a:r>
            <a:r>
              <a:rPr lang="ru-RU" b="1" i="1" dirty="0" smtClean="0"/>
              <a:t>задачу</a:t>
            </a:r>
            <a:r>
              <a:rPr lang="ru-RU" dirty="0" smtClean="0"/>
              <a:t> для достижения своих целей. </a:t>
            </a:r>
          </a:p>
          <a:p>
            <a:pPr>
              <a:buNone/>
            </a:pPr>
            <a:r>
              <a:rPr lang="ru-RU" dirty="0" smtClean="0"/>
              <a:t>Задача выделяет из бесконечного множества свойств объекта конечную совокупность и позволяет перейти к обозримому по своим масштабам «заместителю» объекта – </a:t>
            </a:r>
            <a:r>
              <a:rPr lang="ru-RU" b="1" i="1" dirty="0" smtClean="0"/>
              <a:t>модели.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b="1" i="1" dirty="0" smtClean="0"/>
              <a:t>Задача</a:t>
            </a:r>
            <a:r>
              <a:rPr lang="ru-RU" dirty="0" smtClean="0"/>
              <a:t> – это фильтр, позволяющий отсеять из всей информации об объекте несущественную.</a:t>
            </a:r>
          </a:p>
          <a:p>
            <a:pPr>
              <a:buNone/>
            </a:pPr>
            <a:r>
              <a:rPr lang="ru-RU" dirty="0" smtClean="0"/>
              <a:t>Таким образом, задача определяет характер формируемой модели.</a:t>
            </a:r>
          </a:p>
          <a:p>
            <a:pPr>
              <a:buNone/>
            </a:pPr>
            <a:r>
              <a:rPr lang="ru-RU" b="1" i="1" dirty="0" smtClean="0"/>
              <a:t>Формализация</a:t>
            </a:r>
            <a:r>
              <a:rPr lang="ru-RU" dirty="0" smtClean="0"/>
              <a:t> – это замена реального объекта или процесса каким-либо формальным представлением. </a:t>
            </a:r>
          </a:p>
          <a:p>
            <a:pPr>
              <a:buNone/>
            </a:pPr>
            <a:r>
              <a:rPr lang="ru-RU" dirty="0" smtClean="0"/>
              <a:t>Формализация обязательно подразумевает упрощение.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3"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214282" y="0"/>
            <a:ext cx="3214710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4857752" y="4357694"/>
          <a:ext cx="2000264" cy="1086563"/>
        </p:xfrm>
        <a:graphic>
          <a:graphicData uri="http://schemas.openxmlformats.org/presentationml/2006/ole">
            <p:oleObj spid="_x0000_s1025" name="Формула" r:id="rId4" imgW="774364" imgH="418918" progId="Equation.3">
              <p:embed/>
            </p:oleObj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14414" y="5429264"/>
            <a:ext cx="771530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"/>
                <a:cs typeface="Times New Roman" pitchFamily="18" charset="0"/>
              </a:rPr>
              <a:t>где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,Italic"/>
                <a:cs typeface="Times New Roman" pitchFamily="18" charset="0"/>
              </a:rPr>
              <a:t>s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,Italic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"/>
                <a:cs typeface="Times New Roman" pitchFamily="18" charset="0"/>
              </a:rPr>
              <a:t>– длина дуги, по которой маятник совершает движение; 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,Italic"/>
                <a:cs typeface="Times New Roman" pitchFamily="18" charset="0"/>
              </a:rPr>
              <a:t>g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,Italic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"/>
                <a:cs typeface="Times New Roman" pitchFamily="18" charset="0"/>
              </a:rPr>
              <a:t>– ускорение свободного падения;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,Italic"/>
                <a:cs typeface="Times New Roman" pitchFamily="18" charset="0"/>
              </a:rPr>
              <a:t>l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,Italic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"/>
                <a:cs typeface="Times New Roman" pitchFamily="18" charset="0"/>
              </a:rPr>
              <a:t>– длина нити.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500430" y="285729"/>
            <a:ext cx="5429288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" charset="-128"/>
                <a:cs typeface="Times New Roman" pitchFamily="18" charset="0"/>
              </a:rPr>
              <a:t>ДОПУЩЕНИЯ: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" charset="-128"/>
                <a:cs typeface="Times New Roman" pitchFamily="18" charset="0"/>
              </a:rPr>
              <a:t>• размерами маятника пренебрегаем, и его масса сосредоточена в одной точке (пренебрегаем сопротивлением воздуха);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" charset="-128"/>
                <a:cs typeface="Times New Roman" pitchFamily="18" charset="0"/>
              </a:rPr>
              <a:t>• растяжением нити пренебрегаем;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" charset="-128"/>
                <a:cs typeface="Times New Roman" pitchFamily="18" charset="0"/>
              </a:rPr>
              <a:t>• массой нити пренебрегаем.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43306" y="34290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Уравнение движения маятника записывается в виде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786874" cy="650085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i="1" dirty="0" smtClean="0"/>
              <a:t>Моделирование </a:t>
            </a:r>
            <a:r>
              <a:rPr lang="ru-RU" dirty="0" smtClean="0"/>
              <a:t>– это метод исследования свойств некого объекта (оригинала), посредством изучения свойств вспомогательного объекта (модели), с целью предсказания поведения объекта-оригинала в определенных условиях.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Моделирование применяют в тех случаях, когда проведение реальных экспериментов над исследуемым объектом либо невозможно, либо опасно, либо сложно и дорого.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i="1" dirty="0" smtClean="0"/>
              <a:t>Оригинал </a:t>
            </a:r>
            <a:r>
              <a:rPr lang="ru-RU" dirty="0" smtClean="0"/>
              <a:t>– это объект, определенные свойства которого подлежат изучению методом моделирования.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i="1" dirty="0" smtClean="0"/>
              <a:t>Модель </a:t>
            </a:r>
            <a:r>
              <a:rPr lang="ru-RU" dirty="0" smtClean="0"/>
              <a:t>– искусственно созданный материальный или теоретический образ изучаемого объекта, сохраняющий в разрезе проводимого исследования его наиболее важные свойства и позволяющий предсказать его поведение по результатам экспериментов с моделью.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i="1" dirty="0" smtClean="0"/>
              <a:t>Основными целями моделирования являются: </a:t>
            </a:r>
          </a:p>
          <a:p>
            <a:pPr>
              <a:buNone/>
            </a:pPr>
            <a:r>
              <a:rPr lang="ru-RU" dirty="0" smtClean="0"/>
              <a:t>− изучение основных свойств объекта или явления; </a:t>
            </a:r>
          </a:p>
          <a:p>
            <a:pPr>
              <a:buNone/>
            </a:pPr>
            <a:r>
              <a:rPr lang="ru-RU" dirty="0" smtClean="0"/>
              <a:t>− прогнозирование поведения объекта-оригинала в реальных условиях; </a:t>
            </a:r>
          </a:p>
          <a:p>
            <a:pPr>
              <a:buNone/>
            </a:pPr>
            <a:r>
              <a:rPr lang="ru-RU" dirty="0" smtClean="0"/>
              <a:t>− создание эффективных систем управления объектом или процессом.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2. Классификация моделей и видов моделирования. </a:t>
            </a:r>
            <a:endParaRPr 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214422"/>
            <a:ext cx="7572428" cy="47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28596" y="285728"/>
            <a:ext cx="80010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Наиболее распространенные виды классификаций моделей 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2018</TotalTime>
  <Words>2516</Words>
  <Application>Microsoft Office PowerPoint</Application>
  <PresentationFormat>Экран (4:3)</PresentationFormat>
  <Paragraphs>209</Paragraphs>
  <Slides>31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3" baseType="lpstr"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Ившин Игорь Владимирович</dc:creator>
  <cp:lastModifiedBy>maksimov.vv</cp:lastModifiedBy>
  <cp:revision>117</cp:revision>
  <dcterms:created xsi:type="dcterms:W3CDTF">2015-09-07T08:36:00Z</dcterms:created>
  <dcterms:modified xsi:type="dcterms:W3CDTF">2017-09-28T13:41:42Z</dcterms:modified>
</cp:coreProperties>
</file>