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63B5-D5AA-4EAB-97A1-4E82D8E11E9C}" type="datetimeFigureOut">
              <a:rPr lang="ru-RU" smtClean="0"/>
              <a:pPr/>
              <a:t>30.10.2023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DA504-679B-448A-A7F0-6EF308C45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07170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Дисциплина «Химические основы в экологии»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714620"/>
            <a:ext cx="7858180" cy="29241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Лекция № </a:t>
            </a:r>
            <a:r>
              <a:rPr lang="ru-RU" sz="2800" dirty="0">
                <a:solidFill>
                  <a:schemeClr val="tx1"/>
                </a:solidFill>
              </a:rPr>
              <a:t>7. Химические основы процессов очистки выбросов в атмосферу от основных загрязняющих веществ. Каталитические методы очистки выбросов. Абсорбция и адсорбция.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572296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Очистка дымовых газов от оксидов азота и диоксида серы растворами карбамида</a:t>
            </a:r>
            <a:endParaRPr lang="ru-RU" dirty="0" smtClean="0"/>
          </a:p>
          <a:p>
            <a:pPr marL="0" algn="just">
              <a:buNone/>
            </a:pPr>
            <a:r>
              <a:rPr lang="ru-RU" dirty="0" err="1" smtClean="0"/>
              <a:t>Карбамидный</a:t>
            </a:r>
            <a:r>
              <a:rPr lang="ru-RU" dirty="0" smtClean="0"/>
              <a:t> метод используется при очистке отходящих газов от оксидов азота на предприятиях цветной металлургии и его эффективности составляет 95 %. Раствор карбамида одновременно с оксидами азота способен также поглощать диоксид серы. Это позволяет осуществить очистку дымовых газов от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 и </a:t>
            </a:r>
            <a:r>
              <a:rPr lang="en-US" dirty="0" smtClean="0"/>
              <a:t>SO</a:t>
            </a:r>
            <a:r>
              <a:rPr lang="ru-RU" baseline="-25000" dirty="0" smtClean="0"/>
              <a:t>2</a:t>
            </a:r>
            <a:r>
              <a:rPr lang="ru-RU" dirty="0" smtClean="0"/>
              <a:t> раствором карбамида в одном и том же абсорбере.</a:t>
            </a:r>
          </a:p>
          <a:p>
            <a:pPr marL="0" algn="just">
              <a:buNone/>
            </a:pPr>
            <a:r>
              <a:rPr lang="ru-RU" dirty="0" smtClean="0"/>
              <a:t>Химизм процесса поглощения оксидов азота и диоксида серы из дымовых газов:</a:t>
            </a:r>
          </a:p>
          <a:p>
            <a:pPr marL="0" algn="just">
              <a:buNone/>
            </a:pPr>
            <a:r>
              <a:rPr lang="ru-RU" dirty="0" smtClean="0"/>
              <a:t>Растворение газов в воде и образование азотистой кислоты</a:t>
            </a:r>
          </a:p>
          <a:p>
            <a:pPr marL="0" algn="just"/>
            <a:r>
              <a:rPr lang="en-US" dirty="0" smtClean="0"/>
              <a:t>NO</a:t>
            </a:r>
            <a:r>
              <a:rPr lang="ru-RU" dirty="0" smtClean="0"/>
              <a:t> +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 → 2 НО–</a:t>
            </a:r>
            <a:r>
              <a:rPr lang="en-US" dirty="0" smtClean="0"/>
              <a:t>NO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Взаимодействие азотистой кислоты с карбамидом:</a:t>
            </a:r>
          </a:p>
          <a:p>
            <a:pPr marL="0" algn="just">
              <a:buNone/>
            </a:pPr>
            <a:r>
              <a:rPr lang="ru-RU" dirty="0" smtClean="0"/>
              <a:t>НО–</a:t>
            </a:r>
            <a:r>
              <a:rPr lang="en-US" dirty="0" smtClean="0"/>
              <a:t>NO</a:t>
            </a:r>
            <a:r>
              <a:rPr lang="ru-RU" dirty="0" smtClean="0"/>
              <a:t> + (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СО → 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(СО)ОН + Н</a:t>
            </a:r>
            <a:r>
              <a:rPr lang="ru-RU" baseline="-25000" dirty="0" smtClean="0"/>
              <a:t>2</a:t>
            </a:r>
            <a:r>
              <a:rPr lang="ru-RU" dirty="0" smtClean="0"/>
              <a:t>О +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(СО)ОН + НО–</a:t>
            </a:r>
            <a:r>
              <a:rPr lang="en-US" dirty="0" smtClean="0"/>
              <a:t>NO</a:t>
            </a:r>
            <a:r>
              <a:rPr lang="ru-RU" dirty="0" smtClean="0"/>
              <a:t> → 2 Н</a:t>
            </a:r>
            <a:r>
              <a:rPr lang="ru-RU" baseline="-25000" dirty="0" smtClean="0"/>
              <a:t>2</a:t>
            </a:r>
            <a:r>
              <a:rPr lang="ru-RU" dirty="0" smtClean="0"/>
              <a:t>О + СО</a:t>
            </a:r>
            <a:r>
              <a:rPr lang="ru-RU" baseline="-25000" dirty="0" smtClean="0"/>
              <a:t>2</a:t>
            </a:r>
            <a:r>
              <a:rPr lang="ru-RU" dirty="0" smtClean="0"/>
              <a:t> + 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Взаимодействие диоксида серы с карбамидом с образованием сульфата аммония:</a:t>
            </a:r>
          </a:p>
          <a:p>
            <a:pPr marL="0" algn="just">
              <a:buNone/>
            </a:pPr>
            <a:r>
              <a:rPr lang="ru-RU" dirty="0" smtClean="0"/>
              <a:t>(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СО + </a:t>
            </a:r>
            <a:r>
              <a:rPr lang="en-US" dirty="0" smtClean="0"/>
              <a:t>SO</a:t>
            </a:r>
            <a:r>
              <a:rPr lang="ru-RU" baseline="-25000" dirty="0" smtClean="0"/>
              <a:t>2</a:t>
            </a:r>
            <a:r>
              <a:rPr lang="ru-RU" dirty="0" smtClean="0"/>
              <a:t> + 2 Н</a:t>
            </a:r>
            <a:r>
              <a:rPr lang="ru-RU" baseline="-25000" dirty="0" smtClean="0"/>
              <a:t>2</a:t>
            </a:r>
            <a:r>
              <a:rPr lang="ru-RU" dirty="0" smtClean="0"/>
              <a:t>О + О</a:t>
            </a:r>
            <a:r>
              <a:rPr lang="ru-RU" baseline="-25000" dirty="0" smtClean="0"/>
              <a:t>2</a:t>
            </a:r>
            <a:r>
              <a:rPr lang="ru-RU" dirty="0" smtClean="0"/>
              <a:t> → (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en-US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 + СО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Суммарная реакция карбамида с оксидами азота и диоксидом серы может быть представлена в следующем виде:</a:t>
            </a:r>
          </a:p>
          <a:p>
            <a:pPr marL="0" algn="just">
              <a:buNone/>
            </a:pPr>
            <a:r>
              <a:rPr lang="ru-RU" dirty="0" smtClean="0"/>
              <a:t>3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+ 9 </a:t>
            </a:r>
            <a:r>
              <a:rPr lang="en-US" dirty="0" smtClean="0"/>
              <a:t>NO</a:t>
            </a:r>
            <a:r>
              <a:rPr lang="ru-RU" dirty="0" smtClean="0"/>
              <a:t> + 15 (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СО + 14 </a:t>
            </a:r>
            <a:r>
              <a:rPr lang="en-US" dirty="0" smtClean="0"/>
              <a:t>SO</a:t>
            </a:r>
            <a:r>
              <a:rPr lang="ru-RU" baseline="-25000" dirty="0" smtClean="0"/>
              <a:t>2</a:t>
            </a:r>
            <a:r>
              <a:rPr lang="ru-RU" dirty="0" smtClean="0"/>
              <a:t> + 4 О</a:t>
            </a:r>
            <a:r>
              <a:rPr lang="ru-RU" baseline="-25000" dirty="0" smtClean="0"/>
              <a:t>2</a:t>
            </a:r>
            <a:r>
              <a:rPr lang="ru-RU" dirty="0" smtClean="0"/>
              <a:t> + 26 Н</a:t>
            </a:r>
            <a:r>
              <a:rPr lang="ru-RU" baseline="-25000" dirty="0" smtClean="0"/>
              <a:t>2</a:t>
            </a:r>
            <a:r>
              <a:rPr lang="ru-RU" dirty="0" smtClean="0"/>
              <a:t>О → 14 (</a:t>
            </a:r>
            <a:r>
              <a:rPr lang="en-US" dirty="0" smtClean="0"/>
              <a:t>N</a:t>
            </a:r>
            <a:r>
              <a:rPr lang="ru-RU" dirty="0" smtClean="0"/>
              <a:t>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en-US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 + 7 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 + 15 СО</a:t>
            </a:r>
            <a:r>
              <a:rPr lang="ru-RU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Для достижения степени очистки 95 % при концентрациях в газовом потоке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 и </a:t>
            </a:r>
            <a:r>
              <a:rPr lang="en-US" dirty="0" smtClean="0"/>
              <a:t>SO</a:t>
            </a:r>
            <a:r>
              <a:rPr lang="ru-RU" baseline="-25000" dirty="0" smtClean="0"/>
              <a:t>2</a:t>
            </a:r>
            <a:r>
              <a:rPr lang="ru-RU" dirty="0" smtClean="0"/>
              <a:t> 0,1–0,2 г/м</a:t>
            </a:r>
            <a:r>
              <a:rPr lang="ru-RU" baseline="30000" dirty="0" smtClean="0"/>
              <a:t>3</a:t>
            </a:r>
            <a:r>
              <a:rPr lang="ru-RU" dirty="0" smtClean="0"/>
              <a:t> необходимо, чтобы концентрация карбамида составляла порядка 40 г на 1 литр поглотителя.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b="1" dirty="0" smtClean="0"/>
              <a:t>Адсорбционные методы улавливания оксидов азота из газов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Рассмотренные методы иногда не позволяют решить проблему очистки газов от оксидов азота, особенно когда газовые выбросы непостоянны. Например, это характерно для производства </a:t>
            </a:r>
            <a:r>
              <a:rPr lang="ru-RU" dirty="0" err="1" smtClean="0"/>
              <a:t>нитросоединений</a:t>
            </a:r>
            <a:r>
              <a:rPr lang="ru-RU" dirty="0" smtClean="0"/>
              <a:t>, при травлении металлов и т.д., где концентрация оксидов азота может быстро меняться от 0 до 5 %. Обычно в таких ситуациях газы выбрасывают в атмосферу, так как общий их объем невелик.</a:t>
            </a:r>
          </a:p>
          <a:p>
            <a:pPr marL="0" algn="just">
              <a:buNone/>
            </a:pPr>
            <a:r>
              <a:rPr lang="ru-RU" dirty="0" smtClean="0"/>
              <a:t>В некоторых случаях возможна адсорбционная очистка газов от оксидов азота, которая позволяет удалить их полностью. В качестве поглотителей можно использовать такие адсорбенты, которые устойчивы к действию сильных окислителей, какими являются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. Например</a:t>
            </a:r>
            <a:r>
              <a:rPr lang="ru-RU" dirty="0" smtClean="0"/>
              <a:t>, уголь окисляется с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по следующей схеме:</a:t>
            </a:r>
          </a:p>
          <a:p>
            <a:pPr marL="0" algn="just">
              <a:buNone/>
            </a:pPr>
            <a:r>
              <a:rPr lang="ru-RU" dirty="0" smtClean="0"/>
              <a:t>2 С + 2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→ 2 СО</a:t>
            </a:r>
            <a:r>
              <a:rPr lang="ru-RU" baseline="-25000" dirty="0" smtClean="0"/>
              <a:t>2</a:t>
            </a:r>
            <a:r>
              <a:rPr lang="ru-RU" dirty="0" smtClean="0"/>
              <a:t> + 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При этом адсорбент разогревается, что может привести к возгоранию и даже взрыву.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4929222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Для поглощения оксидов азота могут использоваться силикагели. Они не загораются и обладают устойчивостью к действию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, легкодоступны. Однако их адсорбционная емкость при малых концентрациях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 незначительна. </a:t>
            </a:r>
          </a:p>
          <a:p>
            <a:pPr marL="0" algn="just">
              <a:buNone/>
            </a:pPr>
            <a:r>
              <a:rPr lang="ru-RU" dirty="0" smtClean="0"/>
              <a:t>Значительный интерес для адсорбционной очистки газовых потоков небольших объемов от оксидов азота представляют цеолиты. Это пористые алюмосиликаты кристаллической структуры. Известны цеолиты с различными содержаниями </a:t>
            </a:r>
            <a:r>
              <a:rPr lang="en-US" dirty="0" err="1" smtClean="0"/>
              <a:t>SiO</a:t>
            </a:r>
            <a:r>
              <a:rPr lang="ru-RU" baseline="-25000" dirty="0" smtClean="0"/>
              <a:t>2</a:t>
            </a:r>
            <a:r>
              <a:rPr lang="ru-RU" dirty="0" smtClean="0"/>
              <a:t> и </a:t>
            </a:r>
            <a:r>
              <a:rPr lang="en-US" dirty="0" smtClean="0"/>
              <a:t>Al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. Цеолиты, в которых соотношение </a:t>
            </a:r>
            <a:r>
              <a:rPr lang="en-US" dirty="0" smtClean="0"/>
              <a:t>n</a:t>
            </a:r>
            <a:r>
              <a:rPr lang="ru-RU" dirty="0" smtClean="0"/>
              <a:t> </a:t>
            </a:r>
            <a:r>
              <a:rPr lang="ru-RU" dirty="0" smtClean="0"/>
              <a:t>= </a:t>
            </a:r>
            <a:r>
              <a:rPr lang="en-US" dirty="0" err="1" smtClean="0"/>
              <a:t>SiO</a:t>
            </a:r>
            <a:r>
              <a:rPr lang="ru-RU" baseline="-25000" dirty="0" smtClean="0"/>
              <a:t>2</a:t>
            </a:r>
            <a:r>
              <a:rPr lang="ru-RU" dirty="0" smtClean="0"/>
              <a:t> / </a:t>
            </a:r>
            <a:r>
              <a:rPr lang="en-US" dirty="0" smtClean="0"/>
              <a:t>Al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  </a:t>
            </a:r>
            <a:r>
              <a:rPr lang="ru-RU" dirty="0" smtClean="0"/>
              <a:t>= 10, обладают достаточной стойкостью к воздействию кислот (</a:t>
            </a:r>
            <a:r>
              <a:rPr lang="ru-RU" dirty="0" err="1" smtClean="0"/>
              <a:t>морденит</a:t>
            </a:r>
            <a:r>
              <a:rPr lang="ru-RU" dirty="0" smtClean="0"/>
              <a:t>, </a:t>
            </a:r>
            <a:r>
              <a:rPr lang="ru-RU" dirty="0" err="1" smtClean="0"/>
              <a:t>клиноптилолит</a:t>
            </a:r>
            <a:r>
              <a:rPr lang="ru-RU" dirty="0" smtClean="0"/>
              <a:t>).</a:t>
            </a:r>
          </a:p>
          <a:p>
            <a:pPr marL="0" algn="just">
              <a:buNone/>
            </a:pPr>
            <a:r>
              <a:rPr lang="ru-RU" dirty="0" smtClean="0"/>
              <a:t>Поэтому процесс адсорбционной отчистки удобно осуществлять в виде двух стадий: абсорбция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 водой и адсорбционная очистка газового потока с уменьшенным содержанием оксидов азота. Насыщенный цеолит </a:t>
            </a:r>
            <a:r>
              <a:rPr lang="ru-RU" dirty="0" err="1" smtClean="0"/>
              <a:t>десорбируют</a:t>
            </a:r>
            <a:r>
              <a:rPr lang="ru-RU" dirty="0" smtClean="0"/>
              <a:t> острым паром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u="sng" dirty="0" smtClean="0"/>
              <a:t>Очистка отходящих газов от оксидов азота в кипящем слое торфощелочного адсорбента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Весьма перспективным способом очистки отходящих газов от оксидов азота является применение аппаратов с кипящим слоем из измельченного торфа. Такой адсорбент является наиболее доступным и дешевым. Добавление в торф извести повышает степень очистки до 0,01–0,04 % при содержании в исходной газовой смеси 0,1–2 % об. оксидов азота.</a:t>
            </a:r>
          </a:p>
          <a:p>
            <a:pPr marL="0" algn="just">
              <a:buNone/>
            </a:pPr>
            <a:r>
              <a:rPr lang="ru-RU" dirty="0" smtClean="0"/>
              <a:t>Введение в кипящий слой торфа аммиака приводит к повышению эффективности очистки. Торф способствует окислению нитритов до нитратов, при этом отработанный адсорбент представляет собой ценное удобрение, содержащее 8–12 % усваиваемого азота и 27–30 % гуминовых кислот, образующихся в результате окисления органической массы торфа кислородом под каталитическим влиянием оксидов азота.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543956" cy="650085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b="1" u="sng" dirty="0" smtClean="0"/>
              <a:t>Очистка газовых выбросов от диоксида серы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Анализ методов очистки газовых выбросов от диоксида серы показывает, что для очистки больших </a:t>
            </a:r>
            <a:r>
              <a:rPr lang="ru-RU" dirty="0" err="1" smtClean="0"/>
              <a:t>объѐмов </a:t>
            </a:r>
            <a:r>
              <a:rPr lang="ru-RU" dirty="0" smtClean="0"/>
              <a:t>газов с малым содержанием оксидов серы, наиболее приемлем абсорбционный способ очистки. Использование «мокрой» очистки практически не требует предварительной подготовки газа, позволяет одновременно проводить очистку от газообразных и механических компонентов. На практике, для очистки от оксидов серы, обычно используются следующие щелочные абсорбенты: вода, водные растворы: Na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3</a:t>
            </a:r>
            <a:r>
              <a:rPr lang="ru-RU" dirty="0" smtClean="0"/>
              <a:t> (18-25%), NH</a:t>
            </a:r>
            <a:r>
              <a:rPr lang="ru-RU" baseline="-25000" dirty="0" smtClean="0"/>
              <a:t>4</a:t>
            </a:r>
            <a:r>
              <a:rPr lang="ru-RU" dirty="0" smtClean="0"/>
              <a:t>OH (5-15%), </a:t>
            </a:r>
            <a:r>
              <a:rPr lang="ru-RU" dirty="0" err="1" smtClean="0"/>
              <a:t>Са</a:t>
            </a:r>
            <a:r>
              <a:rPr lang="ru-RU" dirty="0" smtClean="0"/>
              <a:t>(OН)</a:t>
            </a:r>
            <a:r>
              <a:rPr lang="ru-RU" baseline="-25000" dirty="0" smtClean="0"/>
              <a:t>2</a:t>
            </a:r>
            <a:r>
              <a:rPr lang="ru-RU" dirty="0" smtClean="0"/>
              <a:t>, Na</a:t>
            </a:r>
            <a:r>
              <a:rPr lang="ru-RU" baseline="-25000" dirty="0" smtClean="0"/>
              <a:t>2</a:t>
            </a:r>
            <a:r>
              <a:rPr lang="ru-RU" dirty="0" smtClean="0"/>
              <a:t>CO</a:t>
            </a:r>
            <a:r>
              <a:rPr lang="ru-RU" baseline="-25000" dirty="0" smtClean="0"/>
              <a:t>3</a:t>
            </a:r>
            <a:r>
              <a:rPr lang="ru-RU" dirty="0" smtClean="0"/>
              <a:t>, </a:t>
            </a:r>
            <a:r>
              <a:rPr lang="ru-RU" dirty="0" err="1" smtClean="0"/>
              <a:t>NaOH</a:t>
            </a:r>
            <a:r>
              <a:rPr lang="ru-RU" dirty="0" smtClean="0"/>
              <a:t> (15-20%), КОН, (NH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3</a:t>
            </a:r>
            <a:r>
              <a:rPr lang="ru-RU" dirty="0" smtClean="0"/>
              <a:t> (15-20%), ZnSO</a:t>
            </a:r>
            <a:r>
              <a:rPr lang="ru-RU" baseline="-25000" dirty="0" smtClean="0"/>
              <a:t>4</a:t>
            </a:r>
            <a:r>
              <a:rPr lang="ru-RU" dirty="0" smtClean="0"/>
              <a:t>, К</a:t>
            </a:r>
            <a:r>
              <a:rPr lang="ru-RU" baseline="-25000" dirty="0" smtClean="0"/>
              <a:t>2</a:t>
            </a:r>
            <a:r>
              <a:rPr lang="ru-RU" dirty="0" smtClean="0"/>
              <a:t>СО</a:t>
            </a:r>
            <a:r>
              <a:rPr lang="ru-RU" baseline="-25000" dirty="0" smtClean="0"/>
              <a:t>3</a:t>
            </a:r>
            <a:r>
              <a:rPr lang="ru-RU" dirty="0" smtClean="0"/>
              <a:t>, суспензии </a:t>
            </a:r>
            <a:r>
              <a:rPr lang="ru-RU" dirty="0" err="1" smtClean="0"/>
              <a:t>СаО</a:t>
            </a:r>
            <a:r>
              <a:rPr lang="ru-RU" dirty="0" smtClean="0"/>
              <a:t>, </a:t>
            </a:r>
            <a:r>
              <a:rPr lang="ru-RU" dirty="0" err="1" smtClean="0"/>
              <a:t>MgO</a:t>
            </a:r>
            <a:r>
              <a:rPr lang="ru-RU" dirty="0" smtClean="0"/>
              <a:t>, </a:t>
            </a:r>
            <a:r>
              <a:rPr lang="ru-RU" dirty="0" err="1" smtClean="0"/>
              <a:t>МnО</a:t>
            </a:r>
            <a:r>
              <a:rPr lang="ru-RU" dirty="0" smtClean="0"/>
              <a:t>, CaCO</a:t>
            </a:r>
            <a:r>
              <a:rPr lang="ru-RU" baseline="-25000" dirty="0" smtClean="0"/>
              <a:t>3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pPr marL="0" algn="just">
              <a:buNone/>
            </a:pPr>
            <a:r>
              <a:rPr lang="ru-RU" i="1" u="sng" dirty="0" smtClean="0"/>
              <a:t>Аммиачные методы очистки газовых выбросов от диоксида серы 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Область применения: химическая промышленность, тепловая энергетика, черная металлургия. Исходный поглотитель – 5-28% водный раствор аммиака, в циклах абсорбция SО</a:t>
            </a:r>
            <a:r>
              <a:rPr lang="ru-RU" baseline="-25000" dirty="0" smtClean="0"/>
              <a:t>2</a:t>
            </a:r>
            <a:r>
              <a:rPr lang="ru-RU" dirty="0" smtClean="0"/>
              <a:t> – термическая регенерация NН</a:t>
            </a:r>
            <a:r>
              <a:rPr lang="ru-RU" baseline="-25000" dirty="0" smtClean="0"/>
              <a:t>4</a:t>
            </a:r>
            <a:r>
              <a:rPr lang="ru-RU" dirty="0" smtClean="0"/>
              <a:t>НSO</a:t>
            </a:r>
            <a:r>
              <a:rPr lang="ru-RU" baseline="-25000" dirty="0" smtClean="0"/>
              <a:t>3</a:t>
            </a:r>
            <a:r>
              <a:rPr lang="ru-RU" dirty="0" smtClean="0"/>
              <a:t> используется </a:t>
            </a:r>
            <a:r>
              <a:rPr lang="ru-RU" dirty="0" err="1" smtClean="0"/>
              <a:t>сульфит-бисульфитный</a:t>
            </a:r>
            <a:r>
              <a:rPr lang="ru-RU" dirty="0" smtClean="0"/>
              <a:t> раствор аммония с концентрацией сульфита аммония при абсорбции SО</a:t>
            </a:r>
            <a:r>
              <a:rPr lang="ru-RU" baseline="-25000" dirty="0" smtClean="0"/>
              <a:t>2</a:t>
            </a:r>
            <a:r>
              <a:rPr lang="ru-RU" dirty="0" smtClean="0"/>
              <a:t> 20-25% </a:t>
            </a:r>
            <a:r>
              <a:rPr lang="ru-RU" dirty="0" err="1" smtClean="0"/>
              <a:t>мас</a:t>
            </a:r>
            <a:r>
              <a:rPr lang="ru-RU" dirty="0" smtClean="0"/>
              <a:t>. </a:t>
            </a:r>
            <a:r>
              <a:rPr lang="ru-RU" dirty="0" err="1" smtClean="0"/>
              <a:t>рН</a:t>
            </a:r>
            <a:r>
              <a:rPr lang="ru-RU" dirty="0" smtClean="0"/>
              <a:t> поглотительного раствора 5,0-5,4. </a:t>
            </a:r>
          </a:p>
          <a:p>
            <a:pPr marL="0" algn="just">
              <a:buNone/>
            </a:pPr>
            <a:r>
              <a:rPr lang="ru-RU" dirty="0" smtClean="0"/>
              <a:t>При приготовлении водного раствора аммиака образуется аммиачная вода: </a:t>
            </a:r>
          </a:p>
          <a:p>
            <a:pPr marL="0" algn="just">
              <a:buNone/>
            </a:pPr>
            <a:r>
              <a:rPr lang="ru-RU" dirty="0" smtClean="0"/>
              <a:t>NН</a:t>
            </a:r>
            <a:r>
              <a:rPr lang="ru-RU" baseline="-25000" dirty="0" smtClean="0"/>
              <a:t>3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 ↔ NН</a:t>
            </a:r>
            <a:r>
              <a:rPr lang="ru-RU" baseline="-25000" dirty="0" smtClean="0"/>
              <a:t>4</a:t>
            </a:r>
            <a:r>
              <a:rPr lang="ru-RU" dirty="0" smtClean="0"/>
              <a:t>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При абсорбции (хемосорбции) диоксида серы раствором аммиака протекают химические реакции с образованием сульфит – бисульфитного раствора аммония:  </a:t>
            </a:r>
          </a:p>
          <a:p>
            <a:pPr marL="0" algn="just">
              <a:buNone/>
            </a:pPr>
            <a:r>
              <a:rPr lang="ru-RU" dirty="0" smtClean="0"/>
              <a:t>2NН</a:t>
            </a:r>
            <a:r>
              <a:rPr lang="ru-RU" baseline="-25000" dirty="0" smtClean="0"/>
              <a:t>4</a:t>
            </a:r>
            <a:r>
              <a:rPr lang="ru-RU" dirty="0" smtClean="0"/>
              <a:t>ОН + SО</a:t>
            </a:r>
            <a:r>
              <a:rPr lang="ru-RU" baseline="-25000" dirty="0" smtClean="0"/>
              <a:t>2 </a:t>
            </a:r>
            <a:r>
              <a:rPr lang="ru-RU" dirty="0" smtClean="0"/>
              <a:t>↔ 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SО</a:t>
            </a:r>
            <a:r>
              <a:rPr lang="ru-RU" baseline="-25000" dirty="0" smtClean="0"/>
              <a:t>3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О, </a:t>
            </a:r>
          </a:p>
          <a:p>
            <a:pPr marL="0" algn="just">
              <a:buNone/>
            </a:pPr>
            <a:r>
              <a:rPr lang="ru-RU" dirty="0" smtClean="0"/>
              <a:t>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SО</a:t>
            </a:r>
            <a:r>
              <a:rPr lang="ru-RU" baseline="-25000" dirty="0" smtClean="0"/>
              <a:t>3</a:t>
            </a:r>
            <a:r>
              <a:rPr lang="ru-RU" dirty="0" smtClean="0"/>
              <a:t> + SО</a:t>
            </a:r>
            <a:r>
              <a:rPr lang="ru-RU" baseline="-25000" dirty="0" smtClean="0"/>
              <a:t>2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 ↔ 2NН</a:t>
            </a:r>
            <a:r>
              <a:rPr lang="ru-RU" baseline="-25000" dirty="0" smtClean="0"/>
              <a:t>4</a:t>
            </a:r>
            <a:r>
              <a:rPr lang="ru-RU" dirty="0" smtClean="0"/>
              <a:t>НSО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marL="0" algn="just">
              <a:buNone/>
            </a:pPr>
            <a:r>
              <a:rPr lang="ru-RU" dirty="0" err="1" smtClean="0"/>
              <a:t>рН</a:t>
            </a:r>
            <a:r>
              <a:rPr lang="ru-RU" dirty="0" smtClean="0"/>
              <a:t> раствора снижается с 5,4 до 4,1. </a:t>
            </a:r>
          </a:p>
          <a:p>
            <a:pPr marL="0" algn="just">
              <a:buNone/>
            </a:pPr>
            <a:r>
              <a:rPr lang="ru-RU" dirty="0" smtClean="0"/>
              <a:t>Для уменьшения потерь аммиака за счет разложения NН</a:t>
            </a:r>
            <a:r>
              <a:rPr lang="ru-RU" baseline="-25000" dirty="0" smtClean="0"/>
              <a:t>4</a:t>
            </a:r>
            <a:r>
              <a:rPr lang="ru-RU" dirty="0" smtClean="0"/>
              <a:t>ОН и (NН</a:t>
            </a:r>
            <a:r>
              <a:rPr lang="ru-RU" baseline="-25000" dirty="0" smtClean="0"/>
              <a:t>4</a:t>
            </a:r>
            <a:r>
              <a:rPr lang="ru-RU" dirty="0" smtClean="0"/>
              <a:t>)2SО</a:t>
            </a:r>
            <a:r>
              <a:rPr lang="ru-RU" baseline="-25000" dirty="0" smtClean="0"/>
              <a:t>3</a:t>
            </a:r>
            <a:r>
              <a:rPr lang="ru-RU" dirty="0" smtClean="0"/>
              <a:t> абсорбцию SО</a:t>
            </a:r>
            <a:r>
              <a:rPr lang="ru-RU" baseline="-25000" dirty="0" smtClean="0"/>
              <a:t>2</a:t>
            </a:r>
            <a:r>
              <a:rPr lang="ru-RU" dirty="0" smtClean="0"/>
              <a:t> следует проводить при температуре не более 35</a:t>
            </a:r>
            <a:r>
              <a:rPr lang="ru-RU" baseline="30000" dirty="0" smtClean="0"/>
              <a:t>о</a:t>
            </a:r>
            <a:r>
              <a:rPr lang="ru-RU" dirty="0" smtClean="0"/>
              <a:t>С. </a:t>
            </a:r>
          </a:p>
          <a:p>
            <a:pPr marL="0" algn="just">
              <a:buNone/>
            </a:pPr>
            <a:r>
              <a:rPr lang="ru-RU" dirty="0" smtClean="0"/>
              <a:t>Аммиачные методы различают по способу регенерации раствора. </a:t>
            </a:r>
            <a:r>
              <a:rPr lang="ru-RU" i="1" dirty="0" smtClean="0"/>
              <a:t>Кислотные методы</a:t>
            </a:r>
            <a:r>
              <a:rPr lang="ru-RU" dirty="0" smtClean="0"/>
              <a:t> заключаются в разложении бисульфита аммония кислотой, с образованием аммонийной соли – удобрения и высококонцентрированного газа SО</a:t>
            </a:r>
            <a:r>
              <a:rPr lang="ru-RU" baseline="-25000" dirty="0" smtClean="0"/>
              <a:t>2</a:t>
            </a:r>
            <a:r>
              <a:rPr lang="ru-RU" dirty="0" smtClean="0"/>
              <a:t>. наибольший интерес представляет </a:t>
            </a:r>
            <a:r>
              <a:rPr lang="ru-RU" dirty="0" err="1" smtClean="0"/>
              <a:t>аммиачно-фосфорнокислотный</a:t>
            </a:r>
            <a:r>
              <a:rPr lang="ru-RU" dirty="0" smtClean="0"/>
              <a:t> метод в связи с тем, что получают сложное, </a:t>
            </a:r>
            <a:r>
              <a:rPr lang="ru-RU" dirty="0" err="1" smtClean="0"/>
              <a:t>азотнофосфорное</a:t>
            </a:r>
            <a:r>
              <a:rPr lang="ru-RU" dirty="0" smtClean="0"/>
              <a:t> удобрение: </a:t>
            </a:r>
          </a:p>
          <a:p>
            <a:pPr marL="0" algn="just">
              <a:buNone/>
            </a:pPr>
            <a:r>
              <a:rPr lang="ru-RU" dirty="0" smtClean="0"/>
              <a:t>3NН</a:t>
            </a:r>
            <a:r>
              <a:rPr lang="ru-RU" baseline="-25000" dirty="0" smtClean="0"/>
              <a:t>4</a:t>
            </a:r>
            <a:r>
              <a:rPr lang="ru-RU" dirty="0" smtClean="0"/>
              <a:t>НSО</a:t>
            </a:r>
            <a:r>
              <a:rPr lang="ru-RU" baseline="-25000" dirty="0" smtClean="0"/>
              <a:t>3</a:t>
            </a:r>
            <a:r>
              <a:rPr lang="ru-RU" dirty="0" smtClean="0"/>
              <a:t> + Н</a:t>
            </a:r>
            <a:r>
              <a:rPr lang="ru-RU" baseline="-25000" dirty="0" smtClean="0"/>
              <a:t>3</a:t>
            </a:r>
            <a:r>
              <a:rPr lang="ru-RU" dirty="0" smtClean="0"/>
              <a:t>РО</a:t>
            </a:r>
            <a:r>
              <a:rPr lang="ru-RU" baseline="-25000" dirty="0" smtClean="0"/>
              <a:t>4</a:t>
            </a:r>
            <a:r>
              <a:rPr lang="ru-RU" dirty="0" smtClean="0"/>
              <a:t> → 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3</a:t>
            </a:r>
            <a:r>
              <a:rPr lang="ru-RU" dirty="0" smtClean="0"/>
              <a:t>РО</a:t>
            </a:r>
            <a:r>
              <a:rPr lang="ru-RU" baseline="-25000" dirty="0" smtClean="0"/>
              <a:t>4</a:t>
            </a:r>
            <a:r>
              <a:rPr lang="ru-RU" dirty="0" smtClean="0"/>
              <a:t> + 3SО</a:t>
            </a:r>
            <a:r>
              <a:rPr lang="ru-RU" baseline="-25000" dirty="0" smtClean="0"/>
              <a:t>2</a:t>
            </a:r>
            <a:r>
              <a:rPr lang="ru-RU" dirty="0" smtClean="0"/>
              <a:t>↑ + 3Н</a:t>
            </a:r>
            <a:r>
              <a:rPr lang="ru-RU" baseline="-25000" dirty="0" smtClean="0"/>
              <a:t>2</a:t>
            </a:r>
            <a:r>
              <a:rPr lang="ru-RU" dirty="0" smtClean="0"/>
              <a:t>О. </a:t>
            </a:r>
          </a:p>
          <a:p>
            <a:pPr marL="0" algn="just">
              <a:buNone/>
            </a:pPr>
            <a:r>
              <a:rPr lang="ru-RU" dirty="0" smtClean="0"/>
              <a:t>Во всех кислотных методах следует отделять высококонцентрированный диоксид серы (содержание SО</a:t>
            </a:r>
            <a:r>
              <a:rPr lang="ru-RU" baseline="-25000" dirty="0" smtClean="0"/>
              <a:t>2</a:t>
            </a:r>
            <a:r>
              <a:rPr lang="ru-RU" dirty="0" smtClean="0"/>
              <a:t> в парогазовой смеси 15-30% об.), который может быть переработан в товарный продукт (сжатый газ SО</a:t>
            </a:r>
            <a:r>
              <a:rPr lang="ru-RU" baseline="-25000" dirty="0" smtClean="0"/>
              <a:t>2</a:t>
            </a:r>
            <a:r>
              <a:rPr lang="ru-RU" dirty="0" smtClean="0"/>
              <a:t>, серная кислота). Кислотные методы неэкономичны с точки зрения расхода аммиака на поглощение SО</a:t>
            </a:r>
            <a:r>
              <a:rPr lang="ru-RU" baseline="-25000" dirty="0" smtClean="0"/>
              <a:t>2</a:t>
            </a:r>
            <a:r>
              <a:rPr lang="ru-RU" dirty="0" smtClean="0"/>
              <a:t> из газовых выбросов, так как с полученными при кислотной регенерации аммонийными солями, расходуется аммиак.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286544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Наименьший расход аммиака, только на пополнение потерь с очищенным газом, наблюдается в </a:t>
            </a:r>
            <a:r>
              <a:rPr lang="ru-RU" i="1" dirty="0" smtClean="0"/>
              <a:t>аммиачно-циклическом методе при термической регенерации бисульфита аммония (Сульфитно-бисульфитный метод)</a:t>
            </a:r>
            <a:r>
              <a:rPr lang="ru-RU" dirty="0" smtClean="0"/>
              <a:t>: </a:t>
            </a:r>
          </a:p>
          <a:p>
            <a:pPr marL="0" algn="just">
              <a:buNone/>
            </a:pPr>
            <a:r>
              <a:rPr lang="ru-RU" dirty="0" smtClean="0"/>
              <a:t>2NН</a:t>
            </a:r>
            <a:r>
              <a:rPr lang="ru-RU" baseline="-25000" dirty="0" smtClean="0"/>
              <a:t>4</a:t>
            </a:r>
            <a:r>
              <a:rPr lang="ru-RU" dirty="0" smtClean="0"/>
              <a:t>НSО</a:t>
            </a:r>
            <a:r>
              <a:rPr lang="ru-RU" baseline="-25000" dirty="0" smtClean="0"/>
              <a:t>3</a:t>
            </a:r>
            <a:r>
              <a:rPr lang="ru-RU" dirty="0" smtClean="0"/>
              <a:t>   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SО</a:t>
            </a:r>
            <a:r>
              <a:rPr lang="ru-RU" baseline="-25000" dirty="0" smtClean="0"/>
              <a:t>3</a:t>
            </a:r>
            <a:r>
              <a:rPr lang="ru-RU" dirty="0" smtClean="0"/>
              <a:t> + SО</a:t>
            </a:r>
            <a:r>
              <a:rPr lang="ru-RU" baseline="-25000" dirty="0" smtClean="0"/>
              <a:t>2</a:t>
            </a:r>
            <a:r>
              <a:rPr lang="ru-RU" dirty="0" smtClean="0"/>
              <a:t>↑ + Н</a:t>
            </a:r>
            <a:r>
              <a:rPr lang="ru-RU" baseline="-25000" dirty="0" smtClean="0"/>
              <a:t>2</a:t>
            </a:r>
            <a:r>
              <a:rPr lang="ru-RU" dirty="0" smtClean="0"/>
              <a:t>О, </a:t>
            </a:r>
          </a:p>
          <a:p>
            <a:pPr marL="0" algn="just">
              <a:buNone/>
            </a:pPr>
            <a:r>
              <a:rPr lang="ru-RU" dirty="0" smtClean="0"/>
              <a:t>температура разложения бисульфита аммония 90</a:t>
            </a:r>
            <a:r>
              <a:rPr lang="ru-RU" baseline="30000" dirty="0" smtClean="0"/>
              <a:t>о</a:t>
            </a:r>
            <a:r>
              <a:rPr lang="ru-RU" dirty="0" smtClean="0"/>
              <a:t>С, достигается подачей в теплообменник регенератора водяного пара. Во всех вышеприведенных аммиачных методах не решается проблема накопления в поглотительном </a:t>
            </a:r>
            <a:r>
              <a:rPr lang="ru-RU" dirty="0" err="1" smtClean="0"/>
              <a:t>сульфит-бисульфитном</a:t>
            </a:r>
            <a:r>
              <a:rPr lang="ru-RU" dirty="0" smtClean="0"/>
              <a:t> растворе тиосульфата и сульфата аммония. Решением является аммиачно-автоклавный метод разложения солей в автоклаве при температуре 140-150</a:t>
            </a:r>
            <a:r>
              <a:rPr lang="ru-RU" baseline="30000" dirty="0" smtClean="0"/>
              <a:t>о</a:t>
            </a:r>
            <a:r>
              <a:rPr lang="ru-RU" dirty="0" smtClean="0"/>
              <a:t>С и давлении 0,5 МПа в кислой среде (добавление Н</a:t>
            </a:r>
            <a:r>
              <a:rPr lang="ru-RU" baseline="-25000" dirty="0" smtClean="0"/>
              <a:t>2</a:t>
            </a:r>
            <a:r>
              <a:rPr lang="ru-RU" dirty="0" smtClean="0"/>
              <a:t>SО</a:t>
            </a:r>
            <a:r>
              <a:rPr lang="ru-RU" baseline="-25000" dirty="0" smtClean="0"/>
              <a:t>4</a:t>
            </a:r>
            <a:r>
              <a:rPr lang="ru-RU" dirty="0" smtClean="0"/>
              <a:t>): </a:t>
            </a:r>
          </a:p>
          <a:p>
            <a:pPr marL="0" algn="just">
              <a:buNone/>
            </a:pPr>
            <a:r>
              <a:rPr lang="ru-RU" dirty="0" smtClean="0"/>
              <a:t>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r>
              <a:rPr lang="ru-RU" baseline="-25000" dirty="0" smtClean="0"/>
              <a:t>3</a:t>
            </a:r>
            <a:r>
              <a:rPr lang="ru-RU" dirty="0" smtClean="0"/>
              <a:t> + 2NН</a:t>
            </a:r>
            <a:r>
              <a:rPr lang="ru-RU" baseline="-25000" dirty="0" smtClean="0"/>
              <a:t>4</a:t>
            </a:r>
            <a:r>
              <a:rPr lang="ru-RU" dirty="0" smtClean="0"/>
              <a:t>НSО</a:t>
            </a:r>
            <a:r>
              <a:rPr lang="ru-RU" baseline="-25000" dirty="0" smtClean="0"/>
              <a:t>3</a:t>
            </a:r>
            <a:r>
              <a:rPr lang="ru-RU" dirty="0" smtClean="0"/>
              <a:t> 2(NН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НSО</a:t>
            </a:r>
            <a:r>
              <a:rPr lang="ru-RU" baseline="-25000" dirty="0" smtClean="0"/>
              <a:t>4</a:t>
            </a:r>
            <a:r>
              <a:rPr lang="ru-RU" dirty="0" smtClean="0"/>
              <a:t> + 2S + Н</a:t>
            </a:r>
            <a:r>
              <a:rPr lang="ru-RU" baseline="-25000" dirty="0" smtClean="0"/>
              <a:t>2</a:t>
            </a:r>
            <a:r>
              <a:rPr lang="ru-RU" dirty="0" smtClean="0"/>
              <a:t>О, </a:t>
            </a:r>
          </a:p>
          <a:p>
            <a:pPr marL="0" algn="just">
              <a:buNone/>
            </a:pPr>
            <a:r>
              <a:rPr lang="ru-RU" dirty="0" smtClean="0"/>
              <a:t>2NН</a:t>
            </a:r>
            <a:r>
              <a:rPr lang="ru-RU" baseline="-25000" dirty="0" smtClean="0"/>
              <a:t>4</a:t>
            </a:r>
            <a:r>
              <a:rPr lang="ru-RU" dirty="0" smtClean="0"/>
              <a:t>НSО</a:t>
            </a:r>
            <a:r>
              <a:rPr lang="ru-RU" baseline="-25000" dirty="0" smtClean="0"/>
              <a:t>3</a:t>
            </a:r>
            <a:r>
              <a:rPr lang="ru-RU" dirty="0" smtClean="0"/>
              <a:t> + (NН</a:t>
            </a:r>
            <a:r>
              <a:rPr lang="ru-RU" baseline="-25000" dirty="0" smtClean="0"/>
              <a:t>4</a:t>
            </a:r>
            <a:r>
              <a:rPr lang="ru-RU" dirty="0" smtClean="0"/>
              <a:t>)2SО</a:t>
            </a:r>
            <a:r>
              <a:rPr lang="ru-RU" baseline="-25000" dirty="0" smtClean="0"/>
              <a:t>3</a:t>
            </a:r>
            <a:r>
              <a:rPr lang="ru-RU" dirty="0" smtClean="0"/>
              <a:t> 2(NН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SО</a:t>
            </a:r>
            <a:r>
              <a:rPr lang="ru-RU" baseline="-25000" dirty="0" smtClean="0"/>
              <a:t>4</a:t>
            </a:r>
            <a:r>
              <a:rPr lang="ru-RU" dirty="0" smtClean="0"/>
              <a:t> + S + Н</a:t>
            </a:r>
            <a:r>
              <a:rPr lang="ru-RU" baseline="-25000" dirty="0" smtClean="0"/>
              <a:t>2</a:t>
            </a:r>
            <a:r>
              <a:rPr lang="ru-RU" dirty="0" smtClean="0"/>
              <a:t>О. </a:t>
            </a:r>
          </a:p>
          <a:p>
            <a:pPr marL="0" algn="just">
              <a:buNone/>
            </a:pPr>
            <a:r>
              <a:rPr lang="ru-RU" dirty="0" smtClean="0"/>
              <a:t>Поэтому следует сочетать аммиачно-циклический и аммиачно-автоклавный методы в варианте комбинированного аммиачного метода очистки газовых выбросов от диоксида серы.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Известковый метод очистки газов от диоксида серы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В известковом методе используется суспензия извести </a:t>
            </a:r>
            <a:r>
              <a:rPr lang="ru-RU" dirty="0" err="1" smtClean="0"/>
              <a:t>СаО</a:t>
            </a:r>
            <a:r>
              <a:rPr lang="ru-RU" dirty="0" smtClean="0"/>
              <a:t> с концентрацией 100-150 г/л (растворимость </a:t>
            </a:r>
            <a:r>
              <a:rPr lang="ru-RU" dirty="0" err="1" smtClean="0"/>
              <a:t>СаО</a:t>
            </a:r>
            <a:r>
              <a:rPr lang="ru-RU" dirty="0" smtClean="0"/>
              <a:t> при 0</a:t>
            </a:r>
            <a:r>
              <a:rPr lang="ru-RU" baseline="30000" dirty="0" smtClean="0"/>
              <a:t>о</a:t>
            </a:r>
            <a:r>
              <a:rPr lang="ru-RU" dirty="0" smtClean="0"/>
              <a:t>С 0,13 г на 100 г воды; при 80</a:t>
            </a:r>
            <a:r>
              <a:rPr lang="ru-RU" baseline="30000" dirty="0" smtClean="0"/>
              <a:t>о</a:t>
            </a:r>
            <a:r>
              <a:rPr lang="ru-RU" dirty="0" smtClean="0"/>
              <a:t>С – 0,66 г/100 г воды) или известковое молоко с концентрацией 150-200 г/л раствора (растворимость </a:t>
            </a: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r>
              <a:rPr lang="ru-RU" dirty="0" smtClean="0"/>
              <a:t> при 0</a:t>
            </a:r>
            <a:r>
              <a:rPr lang="ru-RU" baseline="30000" dirty="0" smtClean="0"/>
              <a:t>о</a:t>
            </a:r>
            <a:r>
              <a:rPr lang="ru-RU" dirty="0" smtClean="0"/>
              <a:t>С 0,176 г на 100 г воды; при 20</a:t>
            </a:r>
            <a:r>
              <a:rPr lang="ru-RU" baseline="30000" dirty="0" smtClean="0"/>
              <a:t>о</a:t>
            </a:r>
            <a:r>
              <a:rPr lang="ru-RU" dirty="0" smtClean="0"/>
              <a:t>С – 0,16 г/ 100 г воды; при 80</a:t>
            </a:r>
            <a:r>
              <a:rPr lang="ru-RU" baseline="30000" dirty="0" smtClean="0"/>
              <a:t>о</a:t>
            </a:r>
            <a:r>
              <a:rPr lang="ru-RU" dirty="0" smtClean="0"/>
              <a:t>С – 0,092 г/ 100 г воды). Следует учитывать химическое взаимодействие: </a:t>
            </a:r>
          </a:p>
          <a:p>
            <a:pPr marL="0" algn="just">
              <a:buNone/>
            </a:pPr>
            <a:r>
              <a:rPr lang="ru-RU" dirty="0" err="1" smtClean="0"/>
              <a:t>СаО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 = </a:t>
            </a: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r>
              <a:rPr lang="ru-RU" dirty="0" smtClean="0"/>
              <a:t> + 986,6 кДж/моль, </a:t>
            </a:r>
          </a:p>
          <a:p>
            <a:pPr marL="0" algn="just">
              <a:buNone/>
            </a:pPr>
            <a:r>
              <a:rPr lang="ru-RU" dirty="0" smtClean="0"/>
              <a:t>Учитывая малую растворимость </a:t>
            </a:r>
            <a:r>
              <a:rPr lang="ru-RU" dirty="0" err="1" smtClean="0"/>
              <a:t>СаО</a:t>
            </a:r>
            <a:r>
              <a:rPr lang="ru-RU" dirty="0" smtClean="0"/>
              <a:t> или </a:t>
            </a: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r>
              <a:rPr lang="ru-RU" dirty="0" smtClean="0"/>
              <a:t> в суспензии (растворе) содержатся преимущественно в твердой фазе (Ж÷Т ≈ 15÷1). </a:t>
            </a:r>
          </a:p>
          <a:p>
            <a:pPr marL="0" algn="just">
              <a:buNone/>
            </a:pPr>
            <a:r>
              <a:rPr lang="ru-RU" dirty="0" smtClean="0"/>
              <a:t>В известняковом методе используется суспензия известняка (мела, доломита, мергеля), в состав которых входит СаСО</a:t>
            </a:r>
            <a:r>
              <a:rPr lang="ru-RU" baseline="-25000" dirty="0" smtClean="0"/>
              <a:t>3</a:t>
            </a:r>
            <a:r>
              <a:rPr lang="ru-RU" dirty="0" smtClean="0"/>
              <a:t>, содержание которого в пересчете на </a:t>
            </a:r>
            <a:r>
              <a:rPr lang="ru-RU" dirty="0" err="1" smtClean="0"/>
              <a:t>СаО</a:t>
            </a:r>
            <a:r>
              <a:rPr lang="ru-RU" dirty="0" smtClean="0"/>
              <a:t> колеблется в интервале 18-50% </a:t>
            </a:r>
            <a:r>
              <a:rPr lang="ru-RU" dirty="0" err="1" smtClean="0"/>
              <a:t>мас</a:t>
            </a:r>
            <a:r>
              <a:rPr lang="ru-RU" dirty="0" smtClean="0"/>
              <a:t>. (в меле содержится 96% </a:t>
            </a:r>
            <a:r>
              <a:rPr lang="ru-RU" dirty="0" err="1" smtClean="0"/>
              <a:t>мас</a:t>
            </a:r>
            <a:r>
              <a:rPr lang="ru-RU" dirty="0" smtClean="0"/>
              <a:t>. СаСО</a:t>
            </a:r>
            <a:r>
              <a:rPr lang="ru-RU" baseline="-25000" dirty="0" smtClean="0"/>
              <a:t>3</a:t>
            </a:r>
            <a:r>
              <a:rPr lang="ru-RU" dirty="0" smtClean="0"/>
              <a:t>, 2% </a:t>
            </a:r>
            <a:r>
              <a:rPr lang="ru-RU" dirty="0" err="1" smtClean="0"/>
              <a:t>мас</a:t>
            </a:r>
            <a:r>
              <a:rPr lang="ru-RU" dirty="0" smtClean="0"/>
              <a:t>. MgCO</a:t>
            </a:r>
            <a:r>
              <a:rPr lang="ru-RU" baseline="-25000" dirty="0" smtClean="0"/>
              <a:t>3</a:t>
            </a:r>
            <a:r>
              <a:rPr lang="ru-RU" dirty="0" smtClean="0"/>
              <a:t> и 2% </a:t>
            </a:r>
            <a:r>
              <a:rPr lang="ru-RU" dirty="0" err="1" smtClean="0"/>
              <a:t>мас</a:t>
            </a:r>
            <a:r>
              <a:rPr lang="ru-RU" dirty="0" smtClean="0"/>
              <a:t>. Н</a:t>
            </a:r>
            <a:r>
              <a:rPr lang="ru-RU" baseline="-25000" dirty="0" smtClean="0"/>
              <a:t>2</a:t>
            </a:r>
            <a:r>
              <a:rPr lang="ru-RU" dirty="0" smtClean="0"/>
              <a:t>О). При приготовлении известкового или известнякового раствора (суспензии) известняк необходимо измельчить до частиц размером 0,1 мм и меньше.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dirty="0" smtClean="0"/>
              <a:t>При поглощении SO</a:t>
            </a:r>
            <a:r>
              <a:rPr lang="ru-RU" baseline="-25000" dirty="0" smtClean="0"/>
              <a:t>2</a:t>
            </a:r>
            <a:r>
              <a:rPr lang="ru-RU" dirty="0" smtClean="0"/>
              <a:t> суспензией извести (известковым молоком) протекают химические реакции:  </a:t>
            </a:r>
          </a:p>
          <a:p>
            <a:pPr marL="0" algn="just">
              <a:buNone/>
            </a:pPr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ru-RU" dirty="0" smtClean="0"/>
              <a:t>Н</a:t>
            </a:r>
            <a:r>
              <a:rPr lang="en-US" baseline="-25000" dirty="0" smtClean="0"/>
              <a:t>2</a:t>
            </a:r>
            <a:r>
              <a:rPr lang="ru-RU" dirty="0" smtClean="0"/>
              <a:t>О</a:t>
            </a:r>
            <a:r>
              <a:rPr lang="en-US" dirty="0" smtClean="0"/>
              <a:t> ↔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 → CaSO</a:t>
            </a:r>
            <a:r>
              <a:rPr lang="en-US" baseline="-25000" dirty="0" smtClean="0"/>
              <a:t>3</a:t>
            </a:r>
            <a:r>
              <a:rPr lang="en-US" dirty="0" smtClean="0"/>
              <a:t> · 2H</a:t>
            </a:r>
            <a:r>
              <a:rPr lang="en-US" baseline="-25000" dirty="0" smtClean="0"/>
              <a:t>2</a:t>
            </a:r>
            <a:r>
              <a:rPr lang="en-US" dirty="0" smtClean="0"/>
              <a:t>O ↓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Температура дымовых газов до 160</a:t>
            </a:r>
            <a:r>
              <a:rPr lang="ru-RU" baseline="30000" dirty="0" smtClean="0"/>
              <a:t>о</a:t>
            </a:r>
            <a:r>
              <a:rPr lang="ru-RU" dirty="0" smtClean="0"/>
              <a:t>С. </a:t>
            </a:r>
          </a:p>
          <a:p>
            <a:pPr marL="0" algn="just">
              <a:buNone/>
            </a:pPr>
            <a:r>
              <a:rPr lang="ru-RU" dirty="0" smtClean="0"/>
              <a:t>При избытке диоксида серы:  </a:t>
            </a:r>
          </a:p>
          <a:p>
            <a:pPr marL="0" algn="just">
              <a:buNone/>
            </a:pPr>
            <a:r>
              <a:rPr lang="ru-RU" dirty="0" smtClean="0"/>
              <a:t>CaSO</a:t>
            </a:r>
            <a:r>
              <a:rPr lang="ru-RU" baseline="-25000" dirty="0" smtClean="0"/>
              <a:t>3</a:t>
            </a:r>
            <a:r>
              <a:rPr lang="ru-RU" dirty="0" smtClean="0"/>
              <a:t> + SO</a:t>
            </a:r>
            <a:r>
              <a:rPr lang="ru-RU" baseline="-25000" dirty="0" smtClean="0"/>
              <a:t>2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 ↔ </a:t>
            </a:r>
            <a:r>
              <a:rPr lang="ru-RU" dirty="0" err="1" smtClean="0"/>
              <a:t>Са</a:t>
            </a:r>
            <a:r>
              <a:rPr lang="ru-RU" dirty="0" smtClean="0"/>
              <a:t>(НSO</a:t>
            </a:r>
            <a:r>
              <a:rPr lang="ru-RU" baseline="-25000" dirty="0" smtClean="0"/>
              <a:t>3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При наличии кислорода в очищаемом газе: </a:t>
            </a:r>
          </a:p>
          <a:p>
            <a:pPr marL="0" algn="just">
              <a:buNone/>
            </a:pPr>
            <a:r>
              <a:rPr lang="ru-RU" dirty="0" smtClean="0"/>
              <a:t>CaSO</a:t>
            </a:r>
            <a:r>
              <a:rPr lang="ru-RU" baseline="-25000" dirty="0" smtClean="0"/>
              <a:t>3</a:t>
            </a:r>
            <a:r>
              <a:rPr lang="ru-RU" dirty="0" smtClean="0"/>
              <a:t> · 2H</a:t>
            </a:r>
            <a:r>
              <a:rPr lang="ru-RU" baseline="-25000" dirty="0" smtClean="0"/>
              <a:t>2</a:t>
            </a:r>
            <a:r>
              <a:rPr lang="ru-RU" dirty="0" smtClean="0"/>
              <a:t>O + 0,5О</a:t>
            </a:r>
            <a:r>
              <a:rPr lang="ru-RU" baseline="-25000" dirty="0" smtClean="0"/>
              <a:t>2</a:t>
            </a:r>
            <a:r>
              <a:rPr lang="ru-RU" dirty="0" smtClean="0"/>
              <a:t> → CaSO</a:t>
            </a:r>
            <a:r>
              <a:rPr lang="ru-RU" baseline="-25000" dirty="0" smtClean="0"/>
              <a:t>4</a:t>
            </a:r>
            <a:r>
              <a:rPr lang="ru-RU" dirty="0" smtClean="0"/>
              <a:t> · 2Н</a:t>
            </a:r>
            <a:r>
              <a:rPr lang="ru-RU" baseline="-25000" dirty="0" smtClean="0"/>
              <a:t>2</a:t>
            </a:r>
            <a:r>
              <a:rPr lang="ru-RU" dirty="0" smtClean="0"/>
              <a:t>О </a:t>
            </a:r>
            <a:r>
              <a:rPr lang="ru-RU" dirty="0" err="1" smtClean="0"/>
              <a:t>↓</a:t>
            </a:r>
            <a:r>
              <a:rPr lang="ru-RU" dirty="0" smtClean="0"/>
              <a:t> гипс </a:t>
            </a:r>
          </a:p>
          <a:p>
            <a:pPr marL="0" algn="just">
              <a:buNone/>
            </a:pPr>
            <a:r>
              <a:rPr lang="ru-RU" dirty="0" smtClean="0"/>
              <a:t>Растворимость гипса при 20</a:t>
            </a:r>
            <a:r>
              <a:rPr lang="ru-RU" baseline="30000" dirty="0" smtClean="0"/>
              <a:t>о</a:t>
            </a:r>
            <a:r>
              <a:rPr lang="ru-RU" dirty="0" smtClean="0"/>
              <a:t>С составляет 0,206 г/100 г воды. Если кристаллы гипса выделить фильтрованием насыщенной суспензии, а затем подвергнуть термической обработке при температуре 125-150</a:t>
            </a:r>
            <a:r>
              <a:rPr lang="ru-RU" baseline="30000" dirty="0" smtClean="0"/>
              <a:t>о</a:t>
            </a:r>
            <a:r>
              <a:rPr lang="ru-RU" dirty="0" smtClean="0"/>
              <a:t>С, образуется товарный продукт гипсовое вяжущее.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pPr marL="0" algn="just">
              <a:buNone/>
            </a:pPr>
            <a:r>
              <a:rPr lang="ru-RU" i="1" u="sng" dirty="0" smtClean="0"/>
              <a:t>Магнезитовый способ очистки дымовых газов от двуокиси серы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Этот способ заключается в нейтрализации двуокиси серы суспензией окиси магния в скруббере.</a:t>
            </a:r>
          </a:p>
          <a:p>
            <a:pPr marL="0" algn="just">
              <a:buNone/>
            </a:pPr>
            <a:r>
              <a:rPr lang="ru-RU" dirty="0" smtClean="0"/>
              <a:t>MgO+SO</a:t>
            </a:r>
            <a:r>
              <a:rPr lang="ru-RU" baseline="-25000" dirty="0" smtClean="0"/>
              <a:t>2</a:t>
            </a:r>
            <a:r>
              <a:rPr lang="ru-RU" dirty="0" smtClean="0"/>
              <a:t>+ Н</a:t>
            </a:r>
            <a:r>
              <a:rPr lang="ru-RU" baseline="-25000" dirty="0" smtClean="0"/>
              <a:t>2</a:t>
            </a:r>
            <a:r>
              <a:rPr lang="ru-RU" dirty="0" smtClean="0"/>
              <a:t>О → MgSO</a:t>
            </a:r>
            <a:r>
              <a:rPr lang="ru-RU" baseline="-25000" dirty="0" smtClean="0"/>
              <a:t>3</a:t>
            </a:r>
            <a:r>
              <a:rPr lang="ru-RU" dirty="0" smtClean="0"/>
              <a:t>·6H</a:t>
            </a:r>
            <a:r>
              <a:rPr lang="ru-RU" baseline="-25000" dirty="0" smtClean="0"/>
              <a:t>2</a:t>
            </a:r>
            <a:r>
              <a:rPr lang="ru-RU" dirty="0" smtClean="0"/>
              <a:t>O – сульфит магния (магнезит</a:t>
            </a:r>
            <a:r>
              <a:rPr lang="ru-RU" dirty="0" smtClean="0"/>
              <a:t>)</a:t>
            </a:r>
          </a:p>
          <a:p>
            <a:pPr marL="0" algn="just">
              <a:buNone/>
            </a:pPr>
            <a:r>
              <a:rPr lang="ru-RU" dirty="0" smtClean="0"/>
              <a:t>Затем MgSO</a:t>
            </a:r>
            <a:r>
              <a:rPr lang="ru-RU" baseline="-25000" dirty="0" smtClean="0"/>
              <a:t>3</a:t>
            </a:r>
            <a:r>
              <a:rPr lang="ru-RU" dirty="0" smtClean="0"/>
              <a:t>·6H</a:t>
            </a:r>
            <a:r>
              <a:rPr lang="ru-RU" baseline="-25000" dirty="0" smtClean="0"/>
              <a:t>2</a:t>
            </a:r>
            <a:r>
              <a:rPr lang="ru-RU" dirty="0" smtClean="0"/>
              <a:t>O – кристаллы </a:t>
            </a:r>
            <a:r>
              <a:rPr lang="ru-RU" dirty="0" err="1" smtClean="0"/>
              <a:t>шестиводного</a:t>
            </a:r>
            <a:r>
              <a:rPr lang="ru-RU" dirty="0" smtClean="0"/>
              <a:t> сульфита магния отделяются от раствора, сушатся, теряют кристаллизационную воду и направляются в печь, где происходит термическая диссоциация сульфита магния:</a:t>
            </a:r>
          </a:p>
          <a:p>
            <a:pPr marL="0" algn="just">
              <a:buNone/>
            </a:pPr>
            <a:r>
              <a:rPr lang="ru-RU" dirty="0" smtClean="0"/>
              <a:t>MgSO</a:t>
            </a:r>
            <a:r>
              <a:rPr lang="ru-RU" baseline="-25000" dirty="0" smtClean="0"/>
              <a:t>3</a:t>
            </a:r>
            <a:r>
              <a:rPr lang="ru-RU" dirty="0" smtClean="0"/>
              <a:t> →</a:t>
            </a:r>
            <a:r>
              <a:rPr lang="ru-RU" dirty="0" smtClean="0"/>
              <a:t> </a:t>
            </a:r>
            <a:r>
              <a:rPr lang="ru-RU" dirty="0" smtClean="0"/>
              <a:t>MgO+SO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smtClean="0"/>
              <a:t>t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здесь газообразные продукты содержат двуокись серы в концентрации, достаточной для производства серной кислоты по обычной технологии.</a:t>
            </a: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11040" y="3328352"/>
            <a:ext cx="121920" cy="201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Единственная побочная реакция при очистке газов окисью </a:t>
            </a:r>
            <a:r>
              <a:rPr lang="ru-RU" dirty="0" err="1" smtClean="0"/>
              <a:t>Mg</a:t>
            </a:r>
            <a:r>
              <a:rPr lang="ru-RU" dirty="0" smtClean="0"/>
              <a:t> – окисление сульфита </a:t>
            </a:r>
            <a:r>
              <a:rPr lang="ru-RU" dirty="0" err="1" smtClean="0"/>
              <a:t>Мg</a:t>
            </a:r>
            <a:r>
              <a:rPr lang="ru-RU" dirty="0" smtClean="0"/>
              <a:t> в сульфат:</a:t>
            </a:r>
          </a:p>
          <a:p>
            <a:pPr marL="0" algn="just">
              <a:buNone/>
            </a:pPr>
            <a:r>
              <a:rPr lang="ru-RU" dirty="0" smtClean="0"/>
              <a:t>2MgSO</a:t>
            </a:r>
            <a:r>
              <a:rPr lang="ru-RU" baseline="-25000" dirty="0" smtClean="0"/>
              <a:t>3</a:t>
            </a:r>
            <a:r>
              <a:rPr lang="ru-RU" dirty="0" smtClean="0"/>
              <a:t>+O</a:t>
            </a:r>
            <a:r>
              <a:rPr lang="ru-RU" baseline="-25000" dirty="0" smtClean="0"/>
              <a:t>2</a:t>
            </a:r>
            <a:r>
              <a:rPr lang="ru-RU" dirty="0" smtClean="0"/>
              <a:t>=2MgSO</a:t>
            </a:r>
            <a:r>
              <a:rPr lang="ru-RU" baseline="-25000" dirty="0" smtClean="0"/>
              <a:t>4</a:t>
            </a:r>
            <a:r>
              <a:rPr lang="ru-RU" dirty="0" smtClean="0"/>
              <a:t>, </a:t>
            </a:r>
          </a:p>
          <a:p>
            <a:pPr marL="0" algn="just">
              <a:buNone/>
            </a:pPr>
            <a:r>
              <a:rPr lang="ru-RU" dirty="0" smtClean="0"/>
              <a:t>но ее можно подавить, применяя H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 – серную и H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3</a:t>
            </a:r>
            <a:r>
              <a:rPr lang="ru-RU" dirty="0" smtClean="0"/>
              <a:t> – сернистую кислоты.</a:t>
            </a:r>
          </a:p>
          <a:p>
            <a:pPr marL="0" algn="just">
              <a:buNone/>
            </a:pPr>
            <a:r>
              <a:rPr lang="ru-RU" dirty="0" smtClean="0"/>
              <a:t>Степень очистки газов от SO</a:t>
            </a:r>
            <a:r>
              <a:rPr lang="ru-RU" baseline="-25000" dirty="0" smtClean="0"/>
              <a:t>2</a:t>
            </a:r>
            <a:r>
              <a:rPr lang="ru-RU" dirty="0" smtClean="0"/>
              <a:t> составляет 90–92%.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pPr marL="0" algn="just">
              <a:buNone/>
            </a:pPr>
            <a:r>
              <a:rPr lang="ru-RU" i="1" u="sng" dirty="0" smtClean="0"/>
              <a:t>Сухие марганцевые методы очистки газовых выбросов от SО</a:t>
            </a:r>
            <a:r>
              <a:rPr lang="ru-RU" i="1" u="sng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Область применения: очистка горячих дымовых газов ТЭС, металлургических предприятий. В качестве поглотителя используют гранулированные или порошкообразные оксиды марганца (Mn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, MnO</a:t>
            </a:r>
            <a:r>
              <a:rPr lang="ru-RU" baseline="-25000" dirty="0" smtClean="0"/>
              <a:t>2</a:t>
            </a:r>
            <a:r>
              <a:rPr lang="ru-RU" dirty="0" smtClean="0"/>
              <a:t>), взаимодействующие с диоксидом серы с образованием сульфата марганца. </a:t>
            </a:r>
          </a:p>
          <a:p>
            <a:pPr marL="0" algn="just">
              <a:buNone/>
            </a:pPr>
            <a:r>
              <a:rPr lang="ru-RU" dirty="0" smtClean="0"/>
              <a:t>Вначале газообразные диоксид серы и кислород из газовой фазы совместно с водяным паром сорбируются адсорбентом. При наличии кислорода в порах адсорбента протекают реакции:</a:t>
            </a:r>
          </a:p>
          <a:p>
            <a:pPr marL="0" algn="just">
              <a:buNone/>
            </a:pPr>
            <a:r>
              <a:rPr lang="ru-RU" dirty="0" smtClean="0"/>
              <a:t>2SO</a:t>
            </a:r>
            <a:r>
              <a:rPr lang="ru-RU" baseline="-25000" dirty="0" smtClean="0"/>
              <a:t>2</a:t>
            </a:r>
            <a:r>
              <a:rPr lang="ru-RU" dirty="0" smtClean="0"/>
              <a:t> + O</a:t>
            </a:r>
            <a:r>
              <a:rPr lang="ru-RU" baseline="-25000" dirty="0" smtClean="0"/>
              <a:t>2</a:t>
            </a:r>
            <a:r>
              <a:rPr lang="ru-RU" dirty="0" smtClean="0"/>
              <a:t> → 2SO</a:t>
            </a:r>
            <a:r>
              <a:rPr lang="ru-RU" baseline="-25000" dirty="0" smtClean="0"/>
              <a:t>3</a:t>
            </a:r>
            <a:r>
              <a:rPr lang="ru-RU" dirty="0" smtClean="0"/>
              <a:t>,</a:t>
            </a:r>
          </a:p>
          <a:p>
            <a:pPr marL="0" algn="just">
              <a:buNone/>
            </a:pPr>
            <a:r>
              <a:rPr lang="ru-RU" dirty="0" smtClean="0"/>
              <a:t>SO</a:t>
            </a:r>
            <a:r>
              <a:rPr lang="ru-RU" baseline="-25000" dirty="0" smtClean="0"/>
              <a:t>3</a:t>
            </a:r>
            <a:r>
              <a:rPr lang="ru-RU" dirty="0" smtClean="0"/>
              <a:t> + H</a:t>
            </a:r>
            <a:r>
              <a:rPr lang="ru-RU" baseline="-25000" dirty="0" smtClean="0"/>
              <a:t>2</a:t>
            </a:r>
            <a:r>
              <a:rPr lang="ru-RU" dirty="0" smtClean="0"/>
              <a:t>O → H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Серная кислота взаимодействует с адсорбентом:</a:t>
            </a:r>
          </a:p>
          <a:p>
            <a:pPr marL="0" algn="just">
              <a:buNone/>
            </a:pPr>
            <a:r>
              <a:rPr lang="en-US" dirty="0" smtClean="0"/>
              <a:t>3H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+ Mn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→ Mn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+ 3H</a:t>
            </a:r>
            <a:r>
              <a:rPr lang="en-US" baseline="-25000" dirty="0" smtClean="0"/>
              <a:t>2</a:t>
            </a:r>
            <a:r>
              <a:rPr lang="en-US" dirty="0" smtClean="0"/>
              <a:t>O.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5722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b="1" u="sng" dirty="0"/>
              <a:t>Очистка промышленных газовых выбросов от оксидов азота</a:t>
            </a:r>
            <a:endParaRPr lang="ru-RU" sz="3600" dirty="0"/>
          </a:p>
          <a:p>
            <a:pPr>
              <a:buNone/>
            </a:pPr>
            <a:r>
              <a:rPr lang="ru-RU" sz="1100" b="1" dirty="0"/>
              <a:t> </a:t>
            </a:r>
            <a:endParaRPr lang="ru-RU" sz="1100" dirty="0"/>
          </a:p>
          <a:p>
            <a:pPr marL="0" algn="just">
              <a:buNone/>
            </a:pPr>
            <a:r>
              <a:rPr lang="ru-RU" sz="3500" b="1" dirty="0"/>
              <a:t>Термические методы восстановления оксидов азота</a:t>
            </a:r>
            <a:endParaRPr lang="ru-RU" sz="3500" dirty="0"/>
          </a:p>
          <a:p>
            <a:pPr marL="0" algn="just">
              <a:buNone/>
            </a:pPr>
            <a:r>
              <a:rPr lang="ru-RU" sz="3500" dirty="0"/>
              <a:t>Оксиды азота способны восстанавливаться до молекулярного азота при высоких температурах в присутствии как твердых, так и газообразных восстановителей. Пропускание потока </a:t>
            </a:r>
            <a:r>
              <a:rPr lang="en-US" sz="3500" dirty="0" err="1"/>
              <a:t>NO</a:t>
            </a:r>
            <a:r>
              <a:rPr lang="en-US" sz="3500" baseline="-25000" dirty="0" err="1"/>
              <a:t>x</a:t>
            </a:r>
            <a:r>
              <a:rPr lang="ru-RU" sz="3500" dirty="0"/>
              <a:t> через слой раскаленного угля приводит к следующей реакции:</a:t>
            </a:r>
          </a:p>
          <a:p>
            <a:pPr marL="0" algn="just">
              <a:buNone/>
            </a:pPr>
            <a:r>
              <a:rPr lang="ru-RU" sz="3500" dirty="0"/>
              <a:t>2 </a:t>
            </a:r>
            <a:r>
              <a:rPr lang="en-US" sz="3500" dirty="0"/>
              <a:t>NO</a:t>
            </a:r>
            <a:r>
              <a:rPr lang="ru-RU" sz="3500" dirty="0"/>
              <a:t> + 2 С → 2 СО + </a:t>
            </a:r>
            <a:r>
              <a:rPr lang="en-US" sz="3500" dirty="0"/>
              <a:t>N</a:t>
            </a:r>
            <a:r>
              <a:rPr lang="ru-RU" sz="3500" baseline="-25000" dirty="0"/>
              <a:t>2</a:t>
            </a:r>
            <a:r>
              <a:rPr lang="ru-RU" sz="3500" dirty="0"/>
              <a:t>.</a:t>
            </a:r>
          </a:p>
          <a:p>
            <a:pPr marL="0" algn="just">
              <a:buNone/>
            </a:pPr>
            <a:r>
              <a:rPr lang="ru-RU" sz="3500" dirty="0"/>
              <a:t>Однако такая реакция не обеспечивает эффективную очистку газовых выбросов от </a:t>
            </a:r>
            <a:r>
              <a:rPr lang="en-US" sz="3500" dirty="0" err="1"/>
              <a:t>NO</a:t>
            </a:r>
            <a:r>
              <a:rPr lang="en-US" sz="3500" baseline="-25000" dirty="0" err="1"/>
              <a:t>x</a:t>
            </a:r>
            <a:r>
              <a:rPr lang="ru-RU" sz="3500" dirty="0"/>
              <a:t> вследствие образования токсичного оксида углерода и окисления </a:t>
            </a:r>
            <a:r>
              <a:rPr lang="en-US" sz="3500" dirty="0"/>
              <a:t>N</a:t>
            </a:r>
            <a:r>
              <a:rPr lang="ru-RU" sz="3500" baseline="-25000" dirty="0"/>
              <a:t>2</a:t>
            </a:r>
            <a:r>
              <a:rPr lang="ru-RU" sz="3500" dirty="0"/>
              <a:t> кислородом при высоких температурах. Поэтому такой метод не нашел практического применения.</a:t>
            </a:r>
          </a:p>
          <a:p>
            <a:pPr marL="0" algn="just">
              <a:buNone/>
            </a:pPr>
            <a:r>
              <a:rPr lang="ru-RU" sz="3500" dirty="0"/>
              <a:t>При использовании газообразного метана для восстановление </a:t>
            </a:r>
            <a:r>
              <a:rPr lang="en-US" sz="3500" dirty="0" err="1"/>
              <a:t>NO</a:t>
            </a:r>
            <a:r>
              <a:rPr lang="en-US" sz="3500" baseline="-25000" dirty="0" err="1"/>
              <a:t>x</a:t>
            </a:r>
            <a:r>
              <a:rPr lang="ru-RU" sz="3500" dirty="0"/>
              <a:t> до молекулярного азота протекают следующие реакции:</a:t>
            </a:r>
          </a:p>
          <a:p>
            <a:pPr marL="0" algn="just">
              <a:buNone/>
            </a:pPr>
            <a:r>
              <a:rPr lang="ru-RU" sz="3500" dirty="0"/>
              <a:t>СН</a:t>
            </a:r>
            <a:r>
              <a:rPr lang="ru-RU" sz="3500" baseline="-25000" dirty="0"/>
              <a:t>4</a:t>
            </a:r>
            <a:r>
              <a:rPr lang="ru-RU" sz="3500" dirty="0"/>
              <a:t> + 2 О</a:t>
            </a:r>
            <a:r>
              <a:rPr lang="ru-RU" sz="3500" baseline="-25000" dirty="0"/>
              <a:t>2</a:t>
            </a:r>
            <a:r>
              <a:rPr lang="ru-RU" sz="3500" dirty="0"/>
              <a:t> → 2 Н</a:t>
            </a:r>
            <a:r>
              <a:rPr lang="ru-RU" sz="3500" baseline="-25000" dirty="0"/>
              <a:t>2</a:t>
            </a:r>
            <a:r>
              <a:rPr lang="ru-RU" sz="3500" dirty="0"/>
              <a:t>О + СО</a:t>
            </a:r>
            <a:r>
              <a:rPr lang="ru-RU" sz="3500" baseline="-25000" dirty="0"/>
              <a:t>2</a:t>
            </a:r>
            <a:endParaRPr lang="ru-RU" sz="3500" dirty="0"/>
          </a:p>
          <a:p>
            <a:pPr marL="0" algn="just">
              <a:buNone/>
            </a:pPr>
            <a:r>
              <a:rPr lang="ru-RU" sz="3500" dirty="0"/>
              <a:t>СН</a:t>
            </a:r>
            <a:r>
              <a:rPr lang="ru-RU" sz="3500" baseline="-25000" dirty="0"/>
              <a:t>4</a:t>
            </a:r>
            <a:r>
              <a:rPr lang="ru-RU" sz="3500" dirty="0"/>
              <a:t> + 4 </a:t>
            </a:r>
            <a:r>
              <a:rPr lang="en-US" sz="3500" dirty="0"/>
              <a:t>NO</a:t>
            </a:r>
            <a:r>
              <a:rPr lang="ru-RU" sz="3500" dirty="0"/>
              <a:t> → 2 </a:t>
            </a:r>
            <a:r>
              <a:rPr lang="en-US" sz="3500" dirty="0"/>
              <a:t>N</a:t>
            </a:r>
            <a:r>
              <a:rPr lang="ru-RU" sz="3500" baseline="-25000" dirty="0"/>
              <a:t>2</a:t>
            </a:r>
            <a:r>
              <a:rPr lang="ru-RU" sz="3500" dirty="0"/>
              <a:t> + СО</a:t>
            </a:r>
            <a:r>
              <a:rPr lang="ru-RU" sz="3500" baseline="-25000" dirty="0"/>
              <a:t>2</a:t>
            </a:r>
            <a:r>
              <a:rPr lang="ru-RU" sz="3500" dirty="0"/>
              <a:t> + 2 Н</a:t>
            </a:r>
            <a:r>
              <a:rPr lang="ru-RU" sz="3500" baseline="-25000" dirty="0"/>
              <a:t>2</a:t>
            </a:r>
            <a:r>
              <a:rPr lang="ru-RU" sz="3500" dirty="0"/>
              <a:t>О</a:t>
            </a:r>
          </a:p>
          <a:p>
            <a:pPr marL="0" algn="just">
              <a:buNone/>
            </a:pPr>
            <a:r>
              <a:rPr lang="ru-RU" sz="3500" dirty="0"/>
              <a:t>СН</a:t>
            </a:r>
            <a:r>
              <a:rPr lang="ru-RU" sz="3500" baseline="-25000" dirty="0"/>
              <a:t>4</a:t>
            </a:r>
            <a:r>
              <a:rPr lang="ru-RU" sz="3500" dirty="0"/>
              <a:t> + 2 </a:t>
            </a:r>
            <a:r>
              <a:rPr lang="en-US" sz="3500" dirty="0"/>
              <a:t>NO</a:t>
            </a:r>
            <a:r>
              <a:rPr lang="ru-RU" sz="3500" baseline="-25000" dirty="0"/>
              <a:t>2</a:t>
            </a:r>
            <a:r>
              <a:rPr lang="ru-RU" sz="3500" dirty="0"/>
              <a:t> → </a:t>
            </a:r>
            <a:r>
              <a:rPr lang="en-US" sz="3500" dirty="0"/>
              <a:t>N</a:t>
            </a:r>
            <a:r>
              <a:rPr lang="ru-RU" sz="3500" baseline="-25000" dirty="0"/>
              <a:t>2</a:t>
            </a:r>
            <a:r>
              <a:rPr lang="ru-RU" sz="3500" dirty="0"/>
              <a:t> + СО</a:t>
            </a:r>
            <a:r>
              <a:rPr lang="ru-RU" sz="3500" baseline="-25000" dirty="0"/>
              <a:t>2</a:t>
            </a:r>
            <a:r>
              <a:rPr lang="ru-RU" sz="3500" dirty="0"/>
              <a:t> + 2 Н</a:t>
            </a:r>
            <a:r>
              <a:rPr lang="ru-RU" sz="3500" baseline="-25000" dirty="0"/>
              <a:t>2</a:t>
            </a:r>
            <a:r>
              <a:rPr lang="ru-RU" sz="3500" dirty="0"/>
              <a:t>О</a:t>
            </a:r>
            <a:r>
              <a:rPr lang="ru-RU" dirty="0"/>
              <a:t>.</a:t>
            </a:r>
          </a:p>
          <a:p>
            <a:pPr marL="0" algn="just">
              <a:buNone/>
            </a:pPr>
            <a:r>
              <a:rPr lang="ru-RU" sz="1100" dirty="0"/>
              <a:t> </a:t>
            </a:r>
          </a:p>
          <a:p>
            <a:pPr marL="0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Сульфат марганца (III) взаимодействует по механизму окислительно-восстановительной реакции с диоксидом серы:</a:t>
            </a:r>
          </a:p>
          <a:p>
            <a:pPr marL="0" algn="just">
              <a:buNone/>
            </a:pPr>
            <a:r>
              <a:rPr lang="en-US" dirty="0" smtClean="0"/>
              <a:t>Mn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 + SO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-25000" dirty="0" smtClean="0"/>
              <a:t>2</a:t>
            </a:r>
            <a:r>
              <a:rPr lang="en-US" dirty="0" smtClean="0"/>
              <a:t>O → 2MnSO</a:t>
            </a:r>
            <a:r>
              <a:rPr lang="en-US" baseline="-25000" dirty="0" smtClean="0"/>
              <a:t>4</a:t>
            </a:r>
            <a:r>
              <a:rPr lang="en-US" dirty="0" smtClean="0"/>
              <a:t> +2H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Диоксид марганца, входящий в состав поглотителя также участвует в процессе адсорбции:</a:t>
            </a:r>
          </a:p>
          <a:p>
            <a:pPr marL="0" algn="just">
              <a:buNone/>
            </a:pPr>
            <a:r>
              <a:rPr lang="ru-RU" dirty="0" smtClean="0"/>
              <a:t>MnO</a:t>
            </a:r>
            <a:r>
              <a:rPr lang="ru-RU" baseline="-25000" dirty="0" smtClean="0"/>
              <a:t>2</a:t>
            </a:r>
            <a:r>
              <a:rPr lang="ru-RU" dirty="0" smtClean="0"/>
              <a:t> + SO</a:t>
            </a:r>
            <a:r>
              <a:rPr lang="ru-RU" baseline="-25000" dirty="0" smtClean="0"/>
              <a:t>2</a:t>
            </a:r>
            <a:r>
              <a:rPr lang="ru-RU" dirty="0" smtClean="0"/>
              <a:t> → MnSO</a:t>
            </a:r>
            <a:r>
              <a:rPr lang="ru-RU" baseline="-25000" dirty="0" smtClean="0"/>
              <a:t>4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Таким образом, в порах поглотителя накапливается сульфат марганца (II). С целью упрощения можно применять суммарное уравнение:</a:t>
            </a:r>
          </a:p>
          <a:p>
            <a:pPr marL="0" algn="just">
              <a:buNone/>
            </a:pPr>
            <a:r>
              <a:rPr lang="en-US" dirty="0" smtClean="0"/>
              <a:t>Mn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, MnO</a:t>
            </a:r>
            <a:r>
              <a:rPr lang="en-US" baseline="-25000" dirty="0" smtClean="0"/>
              <a:t>2</a:t>
            </a:r>
            <a:r>
              <a:rPr lang="en-US" dirty="0" smtClean="0"/>
              <a:t> + 3SO</a:t>
            </a:r>
            <a:r>
              <a:rPr lang="en-US" baseline="-25000" dirty="0" smtClean="0"/>
              <a:t>2</a:t>
            </a:r>
            <a:r>
              <a:rPr lang="en-US" dirty="0" smtClean="0"/>
              <a:t> + 0,5O</a:t>
            </a:r>
            <a:r>
              <a:rPr lang="en-US" baseline="-25000" dirty="0" smtClean="0"/>
              <a:t>2</a:t>
            </a:r>
            <a:r>
              <a:rPr lang="en-US" dirty="0" smtClean="0"/>
              <a:t> → 3MnSO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Для регенерации насыщенный адсорбент смешивают с водой, в результате чего сульфат марганца вымывается из пор. Образующуюся суспензию, содержащую раствор сульфата марганца обрабатывают щелочным раствором в присутствии воздуха. В результате этого образуются оксиды марганца, которые вновь используются для поглощения диоксида серы:</a:t>
            </a:r>
          </a:p>
          <a:p>
            <a:pPr marL="0" algn="just">
              <a:buNone/>
            </a:pPr>
            <a:r>
              <a:rPr lang="en-US" dirty="0" smtClean="0"/>
              <a:t>MnSO</a:t>
            </a:r>
            <a:r>
              <a:rPr lang="en-US" baseline="-25000" dirty="0" smtClean="0"/>
              <a:t>4</a:t>
            </a:r>
            <a:r>
              <a:rPr lang="en-US" dirty="0" smtClean="0"/>
              <a:t> + 2NH</a:t>
            </a:r>
            <a:r>
              <a:rPr lang="en-US" baseline="-25000" dirty="0" smtClean="0"/>
              <a:t>4</a:t>
            </a:r>
            <a:r>
              <a:rPr lang="en-US" dirty="0" smtClean="0"/>
              <a:t>OH → </a:t>
            </a:r>
            <a:r>
              <a:rPr lang="en-US" dirty="0" err="1" smtClean="0"/>
              <a:t>Mn</a:t>
            </a:r>
            <a:r>
              <a:rPr lang="en-US" dirty="0" smtClean="0"/>
              <a:t>(</a:t>
            </a:r>
            <a:r>
              <a:rPr lang="ru-RU" dirty="0" smtClean="0"/>
              <a:t>ОН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+ 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,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2Mn(ОН)</a:t>
            </a:r>
            <a:r>
              <a:rPr lang="ru-RU" baseline="-25000" dirty="0" smtClean="0"/>
              <a:t>2</a:t>
            </a:r>
            <a:r>
              <a:rPr lang="ru-RU" dirty="0" smtClean="0"/>
              <a:t> + 0,5O</a:t>
            </a:r>
            <a:r>
              <a:rPr lang="ru-RU" baseline="-25000" dirty="0" smtClean="0"/>
              <a:t>2</a:t>
            </a:r>
            <a:r>
              <a:rPr lang="ru-RU" dirty="0" smtClean="0"/>
              <a:t> + H</a:t>
            </a:r>
            <a:r>
              <a:rPr lang="ru-RU" baseline="-25000" dirty="0" smtClean="0"/>
              <a:t>2</a:t>
            </a:r>
            <a:r>
              <a:rPr lang="ru-RU" dirty="0" smtClean="0"/>
              <a:t>O → 2Mn(ОН)</a:t>
            </a:r>
            <a:r>
              <a:rPr lang="ru-RU" baseline="-25000" dirty="0" smtClean="0"/>
              <a:t>3</a:t>
            </a:r>
            <a:r>
              <a:rPr lang="ru-RU" dirty="0" smtClean="0"/>
              <a:t>,</a:t>
            </a:r>
          </a:p>
          <a:p>
            <a:pPr marL="0" algn="just">
              <a:buNone/>
            </a:pPr>
            <a:r>
              <a:rPr lang="ru-RU" dirty="0" smtClean="0"/>
              <a:t>2Mn(ОН)</a:t>
            </a:r>
            <a:r>
              <a:rPr lang="ru-RU" baseline="-25000" dirty="0" smtClean="0"/>
              <a:t>2</a:t>
            </a:r>
            <a:r>
              <a:rPr lang="ru-RU" dirty="0" smtClean="0"/>
              <a:t> + O</a:t>
            </a:r>
            <a:r>
              <a:rPr lang="ru-RU" baseline="-25000" dirty="0" smtClean="0"/>
              <a:t>2</a:t>
            </a:r>
            <a:r>
              <a:rPr lang="ru-RU" dirty="0" smtClean="0"/>
              <a:t> + H</a:t>
            </a:r>
            <a:r>
              <a:rPr lang="ru-RU" baseline="-25000" dirty="0" smtClean="0"/>
              <a:t>2</a:t>
            </a:r>
            <a:r>
              <a:rPr lang="ru-RU" dirty="0" smtClean="0"/>
              <a:t>O → 2Mn(ОН)</a:t>
            </a:r>
            <a:r>
              <a:rPr lang="ru-RU" baseline="-25000" dirty="0" smtClean="0"/>
              <a:t>4</a:t>
            </a:r>
            <a:r>
              <a:rPr lang="ru-RU" dirty="0" smtClean="0"/>
              <a:t>,</a:t>
            </a:r>
          </a:p>
          <a:p>
            <a:pPr marL="0" algn="just">
              <a:buNone/>
            </a:pPr>
            <a:r>
              <a:rPr lang="ru-RU" dirty="0" err="1" smtClean="0"/>
              <a:t>Mn</a:t>
            </a:r>
            <a:r>
              <a:rPr lang="ru-RU" dirty="0" smtClean="0"/>
              <a:t>(ОН)</a:t>
            </a:r>
            <a:r>
              <a:rPr lang="ru-RU" baseline="-25000" dirty="0" smtClean="0"/>
              <a:t>3</a:t>
            </a:r>
            <a:r>
              <a:rPr lang="ru-RU" dirty="0" smtClean="0"/>
              <a:t>, </a:t>
            </a:r>
            <a:r>
              <a:rPr lang="ru-RU" dirty="0" err="1" smtClean="0"/>
              <a:t>Mn</a:t>
            </a:r>
            <a:r>
              <a:rPr lang="ru-RU" dirty="0" smtClean="0"/>
              <a:t>(ОН)</a:t>
            </a:r>
            <a:r>
              <a:rPr lang="ru-RU" baseline="-25000" dirty="0" smtClean="0"/>
              <a:t>4</a:t>
            </a:r>
            <a:r>
              <a:rPr lang="ru-RU" dirty="0" smtClean="0"/>
              <a:t> - nH</a:t>
            </a:r>
            <a:r>
              <a:rPr lang="ru-RU" baseline="-25000" dirty="0" smtClean="0"/>
              <a:t>2</a:t>
            </a:r>
            <a:r>
              <a:rPr lang="ru-RU" dirty="0" smtClean="0"/>
              <a:t>O →</a:t>
            </a:r>
            <a:r>
              <a:rPr lang="ru-RU" dirty="0" smtClean="0"/>
              <a:t>  </a:t>
            </a:r>
            <a:r>
              <a:rPr lang="ru-RU" dirty="0" smtClean="0"/>
              <a:t>Mn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, </a:t>
            </a:r>
            <a:r>
              <a:rPr lang="ru-RU" dirty="0" smtClean="0"/>
              <a:t>MnO</a:t>
            </a:r>
            <a:r>
              <a:rPr lang="ru-RU" baseline="-25000" dirty="0" smtClean="0"/>
              <a:t>2</a:t>
            </a:r>
            <a:r>
              <a:rPr lang="en-US" baseline="-25000" dirty="0" smtClean="0"/>
              <a:t>,</a:t>
            </a:r>
            <a:r>
              <a:rPr lang="en-US" dirty="0" smtClean="0"/>
              <a:t> t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64371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Сухие известковые методы очистки дымовых газов от SO</a:t>
            </a:r>
            <a:r>
              <a:rPr lang="ru-RU" i="1" u="sng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Очистка дымовых газов указанным методом состоит из следующих этапов:</a:t>
            </a:r>
          </a:p>
          <a:p>
            <a:pPr marL="0" algn="just">
              <a:buNone/>
            </a:pPr>
            <a:r>
              <a:rPr lang="ru-RU" dirty="0" smtClean="0"/>
              <a:t>1) Пневматический транспорт (вдувание) мелкодисперсного известняка (дисперсность 50-100 мкм) в топку котла;</a:t>
            </a:r>
          </a:p>
          <a:p>
            <a:pPr marL="0" algn="just">
              <a:buNone/>
            </a:pPr>
            <a:r>
              <a:rPr lang="ru-RU" dirty="0" smtClean="0"/>
              <a:t>2) Распределение известняка в поперечном сечении топочной камеры;</a:t>
            </a:r>
          </a:p>
          <a:p>
            <a:pPr marL="0" algn="just">
              <a:buNone/>
            </a:pPr>
            <a:r>
              <a:rPr lang="ru-RU" dirty="0" smtClean="0"/>
              <a:t>3) Кальцинирование известняка при температуре 950-1100°С</a:t>
            </a:r>
          </a:p>
          <a:p>
            <a:pPr marL="0" algn="just">
              <a:buNone/>
            </a:pPr>
            <a:r>
              <a:rPr lang="ru-RU" dirty="0" smtClean="0"/>
              <a:t>СаСO</a:t>
            </a:r>
            <a:r>
              <a:rPr lang="ru-RU" baseline="-25000" dirty="0" smtClean="0"/>
              <a:t>3</a:t>
            </a:r>
            <a:r>
              <a:rPr lang="ru-RU" dirty="0" smtClean="0"/>
              <a:t>→</a:t>
            </a:r>
            <a:r>
              <a:rPr lang="ru-RU" dirty="0" err="1" smtClean="0"/>
              <a:t>СаO</a:t>
            </a:r>
            <a:r>
              <a:rPr lang="ru-RU" dirty="0" smtClean="0"/>
              <a:t> + СО</a:t>
            </a:r>
            <a:r>
              <a:rPr lang="ru-RU" baseline="-25000" dirty="0" smtClean="0"/>
              <a:t>2</a:t>
            </a:r>
            <a:r>
              <a:rPr lang="ru-RU" dirty="0" smtClean="0"/>
              <a:t>↑ </a:t>
            </a:r>
          </a:p>
          <a:p>
            <a:pPr marL="0" algn="just">
              <a:buNone/>
            </a:pPr>
            <a:r>
              <a:rPr lang="ru-RU" dirty="0" smtClean="0"/>
              <a:t>4) Связывание части диоксида серы с образованием сульфита кальция (при температуре 500-600°С);</a:t>
            </a:r>
          </a:p>
          <a:p>
            <a:pPr marL="0" algn="just">
              <a:buNone/>
            </a:pPr>
            <a:r>
              <a:rPr lang="ru-RU" dirty="0" smtClean="0"/>
              <a:t>CaO+SO</a:t>
            </a:r>
            <a:r>
              <a:rPr lang="ru-RU" baseline="-25000" dirty="0" smtClean="0"/>
              <a:t>2</a:t>
            </a:r>
            <a:r>
              <a:rPr lang="ru-RU" dirty="0" smtClean="0"/>
              <a:t>→ CaSO</a:t>
            </a:r>
            <a:r>
              <a:rPr lang="ru-RU" baseline="-25000" dirty="0" smtClean="0"/>
              <a:t>3</a:t>
            </a:r>
            <a:r>
              <a:rPr lang="ru-RU" dirty="0" smtClean="0"/>
              <a:t> </a:t>
            </a:r>
          </a:p>
          <a:p>
            <a:pPr marL="0" algn="just">
              <a:buNone/>
            </a:pPr>
            <a:r>
              <a:rPr lang="ru-RU" dirty="0" smtClean="0"/>
              <a:t>5) Частичное </a:t>
            </a:r>
            <a:r>
              <a:rPr lang="ru-RU" dirty="0" err="1" smtClean="0"/>
              <a:t>доокисление</a:t>
            </a:r>
            <a:r>
              <a:rPr lang="ru-RU" dirty="0" smtClean="0"/>
              <a:t> сульфита кальция в сульфат, за счет кислорода;</a:t>
            </a:r>
          </a:p>
          <a:p>
            <a:pPr marL="0" algn="just">
              <a:buNone/>
            </a:pPr>
            <a:r>
              <a:rPr lang="ru-RU" dirty="0" smtClean="0"/>
              <a:t>СаSО</a:t>
            </a:r>
            <a:r>
              <a:rPr lang="ru-RU" baseline="-25000" dirty="0" smtClean="0"/>
              <a:t>3</a:t>
            </a:r>
            <a:r>
              <a:rPr lang="ru-RU" dirty="0" smtClean="0"/>
              <a:t> + 0,5О</a:t>
            </a:r>
            <a:r>
              <a:rPr lang="ru-RU" baseline="-25000" dirty="0" smtClean="0"/>
              <a:t>2</a:t>
            </a:r>
            <a:r>
              <a:rPr lang="ru-RU" dirty="0" smtClean="0"/>
              <a:t> → СаSО</a:t>
            </a:r>
            <a:r>
              <a:rPr lang="ru-RU" baseline="-25000" dirty="0" smtClean="0"/>
              <a:t>4</a:t>
            </a:r>
            <a:r>
              <a:rPr lang="ru-RU" dirty="0" smtClean="0"/>
              <a:t> </a:t>
            </a:r>
          </a:p>
          <a:p>
            <a:pPr marL="0" algn="just">
              <a:buNone/>
            </a:pPr>
            <a:r>
              <a:rPr lang="ru-RU" dirty="0" smtClean="0"/>
              <a:t>Образующийся сульфат кальция (или магния в случае использования доломита) уносится с летучей золой и улавливается золоуловителем.</a:t>
            </a:r>
          </a:p>
          <a:p>
            <a:pPr marL="0" algn="just">
              <a:buNone/>
            </a:pPr>
            <a:r>
              <a:rPr lang="ru-RU" dirty="0" smtClean="0"/>
              <a:t>Степень очистки газового потока находится в пределах 50-90%.</a:t>
            </a:r>
          </a:p>
          <a:p>
            <a:pPr marL="0" algn="just">
              <a:buNone/>
            </a:pPr>
            <a:r>
              <a:rPr lang="ru-RU" dirty="0" smtClean="0"/>
              <a:t>Недостатком данного метода является образование оксидов металлов, налипающих к стенкам топки и дымоходов, и большой расход поглотителя. Например для ТЭС мощностью 2 млн. кВт расход известняка составляет порядка 100 т/час.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Полусухие (мокро-сухие) методы очистки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В основе метода лежит поглощение (абсорбция) сернистого ангидрида из дымовых газов испаряющихся в них мелкими (0.05-0.1 мм) каплями известнякового раствора.</a:t>
            </a:r>
          </a:p>
          <a:p>
            <a:pPr marL="0" algn="just">
              <a:buNone/>
            </a:pPr>
            <a:r>
              <a:rPr lang="ru-RU" dirty="0" smtClean="0"/>
              <a:t>Количество вводимого раствора регулируется таким образом, чтобы очищаемый газ не насыщался влагой, а тепла дымовых газов хватало бы для испарения всей влаги, содержащейся в щелочном сорбенте.</a:t>
            </a:r>
          </a:p>
          <a:p>
            <a:pPr marL="0" algn="just">
              <a:buNone/>
            </a:pPr>
            <a:r>
              <a:rPr lang="ru-RU" dirty="0" smtClean="0"/>
              <a:t>Сернистый ангидрид реагирует с известью по реакции</a:t>
            </a:r>
          </a:p>
          <a:p>
            <a:pPr marL="0" algn="just">
              <a:buNone/>
            </a:pPr>
            <a:r>
              <a:rPr lang="ru-RU" dirty="0" err="1" smtClean="0"/>
              <a:t>Са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r>
              <a:rPr lang="ru-RU" dirty="0" smtClean="0"/>
              <a:t> + SО</a:t>
            </a:r>
            <a:r>
              <a:rPr lang="ru-RU" baseline="-25000" dirty="0" smtClean="0"/>
              <a:t>2</a:t>
            </a:r>
            <a:r>
              <a:rPr lang="ru-RU" dirty="0" smtClean="0"/>
              <a:t> = СаSО</a:t>
            </a:r>
            <a:r>
              <a:rPr lang="ru-RU" baseline="-25000" dirty="0" smtClean="0"/>
              <a:t>3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</a:p>
          <a:p>
            <a:pPr marL="0" algn="just">
              <a:buNone/>
            </a:pPr>
            <a:r>
              <a:rPr lang="ru-RU" dirty="0" smtClean="0"/>
              <a:t>Продукты реакции в виде сухого порошка, состоящего из смеси летучей золы, сульфита и сульфата кальция и других примесей, улавливаются золоуловителем, установленным за абсорбером. Конечный продукт находит ограниченное применение в качестве низкосортного строительного материала или направляется в отвал.</a:t>
            </a:r>
          </a:p>
          <a:p>
            <a:pPr marL="0" algn="just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0" algn="just">
              <a:buNone/>
            </a:pPr>
            <a:r>
              <a:rPr lang="ru-RU" b="1" u="sng" dirty="0" smtClean="0"/>
              <a:t>Очистка газового потока от сероводорода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При выборе метода очистки от сероводорода, всегда необходимо учитывать наличие в газе второго «кислого» компонента – диоксида углерода. С технологической и экономической точки зрения изымать диоксид углерода не всегда целесообразно.</a:t>
            </a:r>
          </a:p>
          <a:p>
            <a:pPr marL="0" algn="just">
              <a:buNone/>
            </a:pPr>
            <a:r>
              <a:rPr lang="ru-RU" dirty="0" smtClean="0"/>
              <a:t>В этом случае поглотитель сероводорода должен обладать высокой способностью сорбции основного целевого компонента Н</a:t>
            </a:r>
            <a:r>
              <a:rPr lang="ru-RU" baseline="-25000" dirty="0" smtClean="0"/>
              <a:t>2</a:t>
            </a:r>
            <a:r>
              <a:rPr lang="ru-RU" dirty="0" smtClean="0"/>
              <a:t>S при наличии диоксида углерода.</a:t>
            </a:r>
          </a:p>
          <a:p>
            <a:pPr marL="0" algn="just">
              <a:buNone/>
            </a:pPr>
            <a:r>
              <a:rPr lang="ru-RU" dirty="0" smtClean="0"/>
              <a:t>Сероводород, изъятый из газов, в зависимости от метода очистки выделяется в виде элементной серы или концентрированного газа, каталитически перерабатываются в серную кислоту и элементную серу.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b="1" i="1" dirty="0" smtClean="0"/>
              <a:t>Окислительные методы очистки газов от сероводорода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Большую группу методов очистки газов от примесей сероводорода составляют окислительные методы, с помощью которых улавливают его тем или иным абсорбентом, а затем поглощенный Н</a:t>
            </a:r>
            <a:r>
              <a:rPr lang="ru-RU" baseline="-25000" dirty="0" smtClean="0"/>
              <a:t>2</a:t>
            </a:r>
            <a:r>
              <a:rPr lang="en-US" dirty="0" smtClean="0"/>
              <a:t>S</a:t>
            </a:r>
            <a:r>
              <a:rPr lang="ru-RU" dirty="0" smtClean="0"/>
              <a:t> окисляют кислородом воздуха с получением элементной серы:</a:t>
            </a:r>
          </a:p>
          <a:p>
            <a:pPr marL="0" algn="just">
              <a:buNone/>
            </a:pPr>
            <a:r>
              <a:rPr lang="ru-RU" dirty="0" smtClean="0"/>
              <a:t>2H</a:t>
            </a:r>
            <a:r>
              <a:rPr lang="ru-RU" baseline="-25000" dirty="0" smtClean="0"/>
              <a:t>2</a:t>
            </a:r>
            <a:r>
              <a:rPr lang="ru-RU" dirty="0" smtClean="0"/>
              <a:t>S + O</a:t>
            </a:r>
            <a:r>
              <a:rPr lang="ru-RU" baseline="-25000" dirty="0" smtClean="0"/>
              <a:t>2</a:t>
            </a:r>
            <a:r>
              <a:rPr lang="ru-RU" dirty="0" smtClean="0"/>
              <a:t> → H</a:t>
            </a:r>
            <a:r>
              <a:rPr lang="ru-RU" baseline="-25000" dirty="0" smtClean="0"/>
              <a:t>2</a:t>
            </a:r>
            <a:r>
              <a:rPr lang="ru-RU" dirty="0" smtClean="0"/>
              <a:t>O + 2S.</a:t>
            </a:r>
          </a:p>
          <a:p>
            <a:pPr marL="0" algn="just">
              <a:buNone/>
            </a:pPr>
            <a:r>
              <a:rPr lang="ru-RU" dirty="0" smtClean="0"/>
              <a:t>Однако такое окисления Н</a:t>
            </a:r>
            <a:r>
              <a:rPr lang="ru-RU" baseline="-25000" dirty="0" smtClean="0"/>
              <a:t>2</a:t>
            </a:r>
            <a:r>
              <a:rPr lang="ru-RU" dirty="0" smtClean="0"/>
              <a:t>S в обычных условиях в чистом виде практически не происходит. Поэтому основной задачей является подбор переносчиков кислорода, которые катализируют, ускоряют окисление Н</a:t>
            </a:r>
            <a:r>
              <a:rPr lang="ru-RU" baseline="-25000" dirty="0" smtClean="0"/>
              <a:t>2</a:t>
            </a:r>
            <a:r>
              <a:rPr lang="ru-RU" dirty="0" smtClean="0"/>
              <a:t>S – катализатор или реагент, который применяется в растворенном виде или суспензии, должен практически полностью регенерироваться.</a:t>
            </a:r>
          </a:p>
          <a:p>
            <a:pPr marL="0" algn="just">
              <a:buNone/>
            </a:pPr>
            <a:r>
              <a:rPr lang="ru-RU" dirty="0" smtClean="0"/>
              <a:t>Наиболее распространенными окислительными методами очистки газов от сероводорода являются: мышьяково-содовый, щелочно-гидрохиноновый.</a:t>
            </a:r>
          </a:p>
          <a:p>
            <a:pPr marL="0" algn="just">
              <a:buNone/>
            </a:pPr>
            <a:r>
              <a:rPr lang="ru-RU" dirty="0" smtClean="0"/>
              <a:t>Основными элементами технологических схем этих очистных установок является скрубберы. Элементная сера, выделяемая в процессе регенерации, образует пену, которая подается на дальнейшую переработку.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6572272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Мышьяково-содовый метод</a:t>
            </a:r>
            <a:r>
              <a:rPr lang="ru-RU" dirty="0" smtClean="0"/>
              <a:t> используется давно, однако не утратил актуальности.</a:t>
            </a:r>
          </a:p>
          <a:p>
            <a:pPr marL="0" algn="just">
              <a:buNone/>
            </a:pPr>
            <a:r>
              <a:rPr lang="ru-RU" dirty="0" smtClean="0"/>
              <a:t>В процессе очистки как поглотители используют нейтральные или слабощелочная растворы тиосульфата натрия или аммония, то есть соли пятивалентного мышьяка. </a:t>
            </a:r>
          </a:p>
          <a:p>
            <a:pPr marL="0" algn="just">
              <a:buNone/>
            </a:pPr>
            <a:r>
              <a:rPr lang="ru-RU" dirty="0" smtClean="0"/>
              <a:t>Основные реакции</a:t>
            </a:r>
            <a:r>
              <a:rPr lang="en-US" dirty="0" smtClean="0"/>
              <a:t>: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Na</a:t>
            </a:r>
            <a:r>
              <a:rPr lang="en-US" baseline="-25000" dirty="0" smtClean="0"/>
              <a:t>4</a:t>
            </a:r>
            <a:r>
              <a:rPr lang="en-US" dirty="0" smtClean="0"/>
              <a:t>As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S → Na</a:t>
            </a:r>
            <a:r>
              <a:rPr lang="en-US" baseline="-25000" dirty="0" smtClean="0"/>
              <a:t>4</a:t>
            </a:r>
            <a:r>
              <a:rPr lang="en-US" dirty="0" smtClean="0"/>
              <a:t>As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6</a:t>
            </a:r>
            <a:r>
              <a:rPr lang="en-US" dirty="0" smtClean="0"/>
              <a:t>O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Na</a:t>
            </a:r>
            <a:r>
              <a:rPr lang="en-US" baseline="-25000" dirty="0" smtClean="0"/>
              <a:t>4</a:t>
            </a:r>
            <a:r>
              <a:rPr lang="en-US" dirty="0" smtClean="0"/>
              <a:t>As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6</a:t>
            </a:r>
            <a:r>
              <a:rPr lang="en-US" dirty="0" smtClean="0"/>
              <a:t>O + </a:t>
            </a:r>
            <a:r>
              <a:rPr lang="en-US" baseline="30000" dirty="0" smtClean="0"/>
              <a:t>1</a:t>
            </a:r>
            <a:r>
              <a:rPr lang="en-US" baseline="-25000" dirty="0" smtClean="0"/>
              <a:t>2</a:t>
            </a:r>
            <a:r>
              <a:rPr lang="en-US" dirty="0" smtClean="0"/>
              <a:t> O</a:t>
            </a:r>
            <a:r>
              <a:rPr lang="en-US" baseline="-25000" dirty="0" smtClean="0"/>
              <a:t>2</a:t>
            </a:r>
            <a:r>
              <a:rPr lang="en-US" dirty="0" smtClean="0"/>
              <a:t> → Na</a:t>
            </a:r>
            <a:r>
              <a:rPr lang="en-US" baseline="-25000" dirty="0" smtClean="0"/>
              <a:t>4</a:t>
            </a:r>
            <a:r>
              <a:rPr lang="en-US" dirty="0" smtClean="0"/>
              <a:t>As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+ S ↓ 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Абсорбцию и регенерацию Н</a:t>
            </a:r>
            <a:r>
              <a:rPr lang="ru-RU" baseline="-25000" dirty="0" smtClean="0"/>
              <a:t>2</a:t>
            </a:r>
            <a:r>
              <a:rPr lang="ru-RU" dirty="0" smtClean="0"/>
              <a:t>S проводят при температуре 40–45 °С: абсорбцию – в скрубберах с хордовых насадкой, регенерацию в полостных скрубберах, заполненных раствором, через который продувается воздух.</a:t>
            </a:r>
          </a:p>
          <a:p>
            <a:pPr marL="0" algn="just">
              <a:buNone/>
            </a:pPr>
            <a:r>
              <a:rPr lang="ru-RU" dirty="0" smtClean="0"/>
              <a:t>Пена серы фильтруется на барабанных вакуум-фильтрах и в виде серной пасты поступает в плавильщики для производства кусковой серы или используется для получения коллоидной серы</a:t>
            </a:r>
            <a:r>
              <a:rPr lang="ru-RU" dirty="0" smtClean="0"/>
              <a:t>.</a:t>
            </a:r>
            <a:endParaRPr lang="ru-RU" dirty="0" smtClean="0"/>
          </a:p>
          <a:p>
            <a:pPr marL="0" algn="just">
              <a:buNone/>
            </a:pPr>
            <a:endParaRPr lang="en-US" dirty="0" smtClean="0"/>
          </a:p>
          <a:p>
            <a:pPr marL="0" algn="just">
              <a:buNone/>
            </a:pPr>
            <a:r>
              <a:rPr lang="ru-RU" dirty="0" smtClean="0"/>
              <a:t>По </a:t>
            </a:r>
            <a:r>
              <a:rPr lang="ru-RU" i="1" u="sng" dirty="0" smtClean="0"/>
              <a:t>щелочно-гидрохиноновому методу</a:t>
            </a:r>
            <a:r>
              <a:rPr lang="ru-RU" dirty="0" smtClean="0"/>
              <a:t> окисления сероводорода элементная сера образуется уже на стадии поглощения, причем передатчик кислорода сконцентрирован в самом реагенте.</a:t>
            </a:r>
          </a:p>
          <a:p>
            <a:pPr marL="0" algn="just"/>
            <a:endParaRPr lang="en-US" dirty="0" smtClean="0"/>
          </a:p>
          <a:p>
            <a:pPr marL="0" algn="just">
              <a:buNone/>
            </a:pPr>
            <a:endParaRPr lang="en-US" dirty="0" smtClean="0"/>
          </a:p>
          <a:p>
            <a:pPr marL="0" algn="just">
              <a:buNone/>
            </a:pPr>
            <a:r>
              <a:rPr lang="ru-RU" dirty="0" smtClean="0"/>
              <a:t>Регенерацию </a:t>
            </a:r>
            <a:r>
              <a:rPr lang="ru-RU" dirty="0" smtClean="0"/>
              <a:t>раствора проводят кислородом воздуха:</a:t>
            </a:r>
          </a:p>
          <a:p>
            <a:endParaRPr lang="ru-RU" dirty="0"/>
          </a:p>
        </p:txBody>
      </p:sp>
      <p:pic>
        <p:nvPicPr>
          <p:cNvPr id="4" name="Picture 18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4929198"/>
            <a:ext cx="3357586" cy="571504"/>
          </a:xfrm>
          <a:prstGeom prst="rect">
            <a:avLst/>
          </a:prstGeom>
          <a:noFill/>
        </p:spPr>
      </p:pic>
      <p:pic>
        <p:nvPicPr>
          <p:cNvPr id="5" name="Picture 19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7158" y="5929330"/>
            <a:ext cx="3643338" cy="571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С помощью этого метода удается решить задачу обезвреживания вентиляционного воздуха, удаляемого в атмосферу из рабочих помещений предприятий в производстве химического волокна.</a:t>
            </a:r>
          </a:p>
          <a:p>
            <a:pPr marL="0" algn="just">
              <a:buNone/>
            </a:pPr>
            <a:r>
              <a:rPr lang="ru-RU" dirty="0" smtClean="0"/>
              <a:t>Специфика газовых в выбросов в этой отрасли промышленности связана с необходимостью очистки очень больших объемов газа (до 1 млн./м</a:t>
            </a:r>
            <a:r>
              <a:rPr lang="ru-RU" baseline="30000" dirty="0" smtClean="0"/>
              <a:t>3</a:t>
            </a:r>
            <a:r>
              <a:rPr lang="ru-RU" dirty="0" smtClean="0"/>
              <a:t> в час и более на одном предприятии). 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pPr marL="0" algn="just">
              <a:buNone/>
            </a:pPr>
            <a:r>
              <a:rPr lang="ru-RU" dirty="0" smtClean="0"/>
              <a:t>Процесс </a:t>
            </a:r>
            <a:r>
              <a:rPr lang="ru-RU" i="1" u="sng" dirty="0" smtClean="0"/>
              <a:t>очистки с применением </a:t>
            </a:r>
            <a:r>
              <a:rPr lang="ru-RU" i="1" u="sng" dirty="0" err="1" smtClean="0"/>
              <a:t>гидроксида</a:t>
            </a:r>
            <a:r>
              <a:rPr lang="ru-RU" i="1" u="sng" dirty="0" smtClean="0"/>
              <a:t> железа</a:t>
            </a:r>
            <a:r>
              <a:rPr lang="ru-RU" dirty="0" smtClean="0"/>
              <a:t> предусматривает применение суспензии </a:t>
            </a:r>
            <a:r>
              <a:rPr lang="ru-RU" dirty="0" err="1" smtClean="0"/>
              <a:t>гидроксида</a:t>
            </a:r>
            <a:r>
              <a:rPr lang="ru-RU" dirty="0" smtClean="0"/>
              <a:t> железа в растворе соды с </a:t>
            </a:r>
            <a:r>
              <a:rPr lang="ru-RU" dirty="0" err="1" smtClean="0"/>
              <a:t>рН</a:t>
            </a:r>
            <a:r>
              <a:rPr lang="ru-RU" dirty="0" smtClean="0"/>
              <a:t> 8,5–9,0.</a:t>
            </a:r>
          </a:p>
          <a:p>
            <a:pPr marL="0" algn="just">
              <a:buNone/>
            </a:pPr>
            <a:r>
              <a:rPr lang="ru-RU" dirty="0" smtClean="0"/>
              <a:t>Абсорбция сероводорода происходит в результате следующих реакций:</a:t>
            </a:r>
          </a:p>
          <a:p>
            <a:pPr marL="0" algn="just"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 + Na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→ NaHCO</a:t>
            </a:r>
            <a:r>
              <a:rPr lang="en-US" baseline="-25000" dirty="0" smtClean="0"/>
              <a:t>3</a:t>
            </a:r>
            <a:r>
              <a:rPr lang="en-US" dirty="0" smtClean="0"/>
              <a:t> + </a:t>
            </a:r>
            <a:r>
              <a:rPr lang="en-US" dirty="0" err="1" smtClean="0"/>
              <a:t>NaHS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3NaHS + Fe(OH)</a:t>
            </a:r>
            <a:r>
              <a:rPr lang="en-US" baseline="-25000" dirty="0" smtClean="0"/>
              <a:t>3</a:t>
            </a:r>
            <a:r>
              <a:rPr lang="en-US" dirty="0" smtClean="0"/>
              <a:t> → Fe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 + 3NaOH + 3H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3NaHS + 2Fe(OH)</a:t>
            </a:r>
            <a:r>
              <a:rPr lang="en-US" baseline="-25000" dirty="0" smtClean="0"/>
              <a:t>3</a:t>
            </a:r>
            <a:r>
              <a:rPr lang="en-US" dirty="0" smtClean="0"/>
              <a:t> → 2FeS + S + 3NaOH + 3H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Регенерация поглощенной суспензии осуществляется по следующим реакциям:</a:t>
            </a:r>
          </a:p>
          <a:p>
            <a:pPr marL="0" algn="just">
              <a:buNone/>
            </a:pPr>
            <a:r>
              <a:rPr lang="en-US" dirty="0" smtClean="0"/>
              <a:t>2Fe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 + 6H</a:t>
            </a:r>
            <a:r>
              <a:rPr lang="en-US" baseline="-25000" dirty="0" smtClean="0"/>
              <a:t>2</a:t>
            </a:r>
            <a:r>
              <a:rPr lang="en-US" dirty="0" smtClean="0"/>
              <a:t>O + 3O</a:t>
            </a:r>
            <a:r>
              <a:rPr lang="en-US" baseline="-25000" dirty="0" smtClean="0"/>
              <a:t>2</a:t>
            </a:r>
            <a:r>
              <a:rPr lang="en-US" dirty="0" smtClean="0"/>
              <a:t> → 4Fe(OH)</a:t>
            </a:r>
            <a:r>
              <a:rPr lang="en-US" baseline="-25000" dirty="0" smtClean="0"/>
              <a:t>3</a:t>
            </a:r>
            <a:r>
              <a:rPr lang="en-US" dirty="0" smtClean="0"/>
              <a:t> + 6S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4FeS + 6H</a:t>
            </a:r>
            <a:r>
              <a:rPr lang="en-US" baseline="-25000" dirty="0" smtClean="0"/>
              <a:t>2</a:t>
            </a:r>
            <a:r>
              <a:rPr lang="en-US" dirty="0" smtClean="0"/>
              <a:t>O + 3O</a:t>
            </a:r>
            <a:r>
              <a:rPr lang="en-US" baseline="-25000" dirty="0" smtClean="0"/>
              <a:t>2</a:t>
            </a:r>
            <a:r>
              <a:rPr lang="en-US" dirty="0" smtClean="0"/>
              <a:t> → 4Fe(OH)</a:t>
            </a:r>
            <a:r>
              <a:rPr lang="en-US" baseline="-25000" dirty="0" smtClean="0"/>
              <a:t>3</a:t>
            </a:r>
            <a:r>
              <a:rPr lang="en-US" dirty="0" smtClean="0"/>
              <a:t> + 4S.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sz="3400" u="sng" dirty="0" smtClean="0"/>
              <a:t>Каталитическая переработка сероводорода в серу</a:t>
            </a:r>
            <a:endParaRPr lang="ru-RU" sz="3400" dirty="0" smtClean="0"/>
          </a:p>
          <a:p>
            <a:pPr marL="0" algn="just">
              <a:buNone/>
            </a:pPr>
            <a:r>
              <a:rPr lang="ru-RU" sz="3400" dirty="0" smtClean="0"/>
              <a:t>Для переработки H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S, получающегося в результате его десорбции после очистки природного, нефтяного или иного промышленного газа широко используют метод Клауса, заключающийся в окислении H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 кислородом воздуха в элементную серу:</a:t>
            </a:r>
          </a:p>
          <a:p>
            <a:pPr marL="0" algn="just">
              <a:buNone/>
            </a:pPr>
            <a:r>
              <a:rPr lang="ru-RU" sz="3400" dirty="0" smtClean="0"/>
              <a:t>Н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 + O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 → 2S + 2 Н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O + 220 кДж.</a:t>
            </a:r>
          </a:p>
          <a:p>
            <a:pPr marL="0" algn="just">
              <a:buNone/>
            </a:pPr>
            <a:r>
              <a:rPr lang="ru-RU" sz="3400" dirty="0" smtClean="0"/>
              <a:t>В модифицированном варианте схемы окисление проводят в две стадии: термической и каталитической.</a:t>
            </a:r>
          </a:p>
          <a:p>
            <a:pPr marL="0" algn="just">
              <a:buNone/>
            </a:pPr>
            <a:r>
              <a:rPr lang="ru-RU" sz="3400" dirty="0" smtClean="0"/>
              <a:t>В термической стадии ведут пламенное окисление H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 со стехиометрическим количеством O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 при температурах в топке 900–1350 </a:t>
            </a:r>
            <a:r>
              <a:rPr lang="ru-RU" sz="3400" baseline="30000" dirty="0" err="1" smtClean="0"/>
              <a:t>о</a:t>
            </a:r>
            <a:r>
              <a:rPr lang="ru-RU" sz="3400" dirty="0" err="1" smtClean="0"/>
              <a:t>С</a:t>
            </a:r>
            <a:r>
              <a:rPr lang="ru-RU" sz="3400" dirty="0" smtClean="0"/>
              <a:t>. Часть H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 окисляется до SO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.</a:t>
            </a:r>
          </a:p>
          <a:p>
            <a:pPr marL="0" algn="just">
              <a:buNone/>
            </a:pPr>
            <a:r>
              <a:rPr lang="ru-RU" sz="3400" dirty="0" smtClean="0"/>
              <a:t>В каталитической части происходит реакция между H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 и SO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 на катализаторе – боксите или активной окиси алюминия при температуре 220–250 </a:t>
            </a:r>
            <a:r>
              <a:rPr lang="ru-RU" sz="3400" baseline="30000" dirty="0" err="1" smtClean="0"/>
              <a:t>о</a:t>
            </a:r>
            <a:r>
              <a:rPr lang="ru-RU" sz="3400" dirty="0" err="1" smtClean="0"/>
              <a:t>С</a:t>
            </a:r>
            <a:r>
              <a:rPr lang="ru-RU" sz="3400" dirty="0" smtClean="0"/>
              <a:t>:</a:t>
            </a:r>
          </a:p>
          <a:p>
            <a:pPr marL="0" algn="just">
              <a:buNone/>
            </a:pPr>
            <a:r>
              <a:rPr lang="ru-RU" sz="3400" dirty="0" smtClean="0"/>
              <a:t>2Н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S+SO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→2Н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O+3S.</a:t>
            </a:r>
          </a:p>
          <a:p>
            <a:pPr marL="0" algn="just">
              <a:buNone/>
            </a:pPr>
            <a:r>
              <a:rPr lang="ru-RU" sz="3400" dirty="0" smtClean="0"/>
              <a:t>Как правило, каталитический процесс проводят в две стадии, т.к. в результате реакции сильно повышается температура газов.</a:t>
            </a:r>
          </a:p>
          <a:p>
            <a:pPr marL="0" algn="just">
              <a:buNone/>
            </a:pPr>
            <a:r>
              <a:rPr lang="ru-RU" sz="3400" dirty="0" smtClean="0"/>
              <a:t>После термической и каждой каталитической ступени реакционные газы охлаждают до 140–160 </a:t>
            </a:r>
            <a:r>
              <a:rPr lang="ru-RU" sz="3400" baseline="30000" dirty="0" err="1" smtClean="0"/>
              <a:t>о</a:t>
            </a:r>
            <a:r>
              <a:rPr lang="ru-RU" sz="3400" dirty="0" err="1" smtClean="0"/>
              <a:t>С</a:t>
            </a:r>
            <a:r>
              <a:rPr lang="ru-RU" sz="3400" dirty="0" smtClean="0"/>
              <a:t> и из них выводят образовавшуюся элементную серу.</a:t>
            </a:r>
          </a:p>
          <a:p>
            <a:pPr marL="0" algn="just">
              <a:buNone/>
            </a:pPr>
            <a:r>
              <a:rPr lang="ru-RU" sz="3400" dirty="0" smtClean="0"/>
              <a:t>Подогрев газа перед каталитическими ступенями до 250 </a:t>
            </a:r>
            <a:r>
              <a:rPr lang="ru-RU" sz="3400" baseline="30000" dirty="0" err="1" smtClean="0"/>
              <a:t>о</a:t>
            </a:r>
            <a:r>
              <a:rPr lang="ru-RU" sz="3400" dirty="0" err="1" smtClean="0"/>
              <a:t>С</a:t>
            </a:r>
            <a:r>
              <a:rPr lang="ru-RU" sz="3400" dirty="0" smtClean="0"/>
              <a:t> происходит за счет тепла сгорания части H</a:t>
            </a:r>
            <a:r>
              <a:rPr lang="ru-RU" sz="3400" baseline="-25000" dirty="0" smtClean="0"/>
              <a:t>2</a:t>
            </a:r>
            <a:r>
              <a:rPr lang="ru-RU" sz="3400" dirty="0" smtClean="0"/>
              <a:t>S (15 %) в специальной топке. Продукты сгорания примешиваются к реакционному газу.</a:t>
            </a:r>
          </a:p>
          <a:p>
            <a:pPr marL="0" algn="just"/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715436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Очистка газов от сероводорода активным углем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Активный уголь не только адсорбирует H</a:t>
            </a:r>
            <a:r>
              <a:rPr lang="ru-RU" baseline="-25000" dirty="0" smtClean="0"/>
              <a:t>2</a:t>
            </a:r>
            <a:r>
              <a:rPr lang="ru-RU" dirty="0" smtClean="0"/>
              <a:t>S из газовой среды, но и катализирует реакцию окисления Н</a:t>
            </a:r>
            <a:r>
              <a:rPr lang="ru-RU" baseline="-25000" dirty="0" smtClean="0"/>
              <a:t>2</a:t>
            </a:r>
            <a:r>
              <a:rPr lang="ru-RU" dirty="0" smtClean="0"/>
              <a:t>S в адсорбированной фазе кислородом до элементарной серы:</a:t>
            </a:r>
          </a:p>
          <a:p>
            <a:pPr marL="0" algn="just">
              <a:buNone/>
            </a:pPr>
            <a:r>
              <a:rPr lang="ru-RU" dirty="0" smtClean="0"/>
              <a:t>2H</a:t>
            </a:r>
            <a:r>
              <a:rPr lang="ru-RU" baseline="-25000" dirty="0" smtClean="0"/>
              <a:t>2</a:t>
            </a:r>
            <a:r>
              <a:rPr lang="ru-RU" dirty="0" smtClean="0"/>
              <a:t>S + O</a:t>
            </a:r>
            <a:r>
              <a:rPr lang="ru-RU" baseline="-25000" dirty="0" smtClean="0"/>
              <a:t>2</a:t>
            </a:r>
            <a:r>
              <a:rPr lang="ru-RU" dirty="0" smtClean="0"/>
              <a:t> → 2S + 2H</a:t>
            </a:r>
            <a:r>
              <a:rPr lang="ru-RU" baseline="-25000" dirty="0" smtClean="0"/>
              <a:t>2</a:t>
            </a:r>
            <a:r>
              <a:rPr lang="ru-RU" dirty="0" smtClean="0"/>
              <a:t>O + 220 кДж.</a:t>
            </a:r>
          </a:p>
          <a:p>
            <a:pPr marL="0" algn="just">
              <a:buNone/>
            </a:pPr>
            <a:r>
              <a:rPr lang="ru-RU" dirty="0" smtClean="0"/>
              <a:t>Если очистке подвергают газ, не содержащий кислорода, его добавляют с таким расчетом, чтобы выходящий газ содержал не более 0,1 % O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Трудность использования активного угля заключается в том, что в присутствии кислорода основная реакция сопровождается побочным сильно экзотермическим процессом образования серной кислоты.</a:t>
            </a:r>
          </a:p>
          <a:p>
            <a:pPr marL="0" algn="just">
              <a:buNone/>
            </a:pPr>
            <a:r>
              <a:rPr lang="ru-RU" dirty="0" smtClean="0"/>
              <a:t>H</a:t>
            </a:r>
            <a:r>
              <a:rPr lang="ru-RU" baseline="-25000" dirty="0" smtClean="0"/>
              <a:t>2</a:t>
            </a:r>
            <a:r>
              <a:rPr lang="ru-RU" dirty="0" smtClean="0"/>
              <a:t>S + 2O</a:t>
            </a:r>
            <a:r>
              <a:rPr lang="ru-RU" baseline="-25000" dirty="0" smtClean="0"/>
              <a:t>2</a:t>
            </a:r>
            <a:r>
              <a:rPr lang="ru-RU" dirty="0" smtClean="0"/>
              <a:t> → H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 + 790 кДж.</a:t>
            </a:r>
          </a:p>
          <a:p>
            <a:pPr marL="0" algn="just">
              <a:buNone/>
            </a:pPr>
            <a:r>
              <a:rPr lang="ru-RU" dirty="0" smtClean="0"/>
              <a:t>Удельный вес побочной реакции, протекающей в порах активных углей обычных типов, настолько значителен, что при высокой концентрации H</a:t>
            </a:r>
            <a:r>
              <a:rPr lang="ru-RU" baseline="-25000" dirty="0" smtClean="0"/>
              <a:t>2</a:t>
            </a:r>
            <a:r>
              <a:rPr lang="ru-RU" dirty="0" smtClean="0"/>
              <a:t>S в очищаемом воздухе слой угля сильно разогревается и возникает опасность возгорания. Верхним пределом концентрации H</a:t>
            </a:r>
            <a:r>
              <a:rPr lang="ru-RU" baseline="-25000" dirty="0" smtClean="0"/>
              <a:t>2</a:t>
            </a:r>
            <a:r>
              <a:rPr lang="ru-RU" dirty="0" smtClean="0"/>
              <a:t>S в очищаемом газе считают 5 г/м</a:t>
            </a:r>
            <a:r>
              <a:rPr lang="ru-RU" baseline="30000" dirty="0" smtClean="0"/>
              <a:t>3</a:t>
            </a:r>
            <a:r>
              <a:rPr lang="ru-RU" dirty="0" smtClean="0"/>
              <a:t>. При более высокой концентрации H</a:t>
            </a:r>
            <a:r>
              <a:rPr lang="ru-RU" baseline="-25000" dirty="0" smtClean="0"/>
              <a:t>2</a:t>
            </a:r>
            <a:r>
              <a:rPr lang="ru-RU" dirty="0" smtClean="0"/>
              <a:t>S температура угля повышается до 70–100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Образующуюся серную кислоту нейтрализуют газообразным аммиаком, который одновременно ускоряет процесс окисления H</a:t>
            </a:r>
            <a:r>
              <a:rPr lang="ru-RU" baseline="-25000" dirty="0" smtClean="0"/>
              <a:t>2</a:t>
            </a:r>
            <a:r>
              <a:rPr lang="ru-RU" dirty="0" smtClean="0"/>
              <a:t>S, так как, по-видимому, поддерживает необходимую щелочность поверхности активированного угля.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Для регенерации насыщенного серой угля обычно применяют водный раствор сульфида аммония, который при взаимодействии с серой превращается в многосернистый аммоний</a:t>
            </a:r>
            <a:r>
              <a:rPr lang="ru-RU" dirty="0" smtClean="0"/>
              <a:t>:</a:t>
            </a:r>
          </a:p>
          <a:p>
            <a:pPr marL="0" algn="just">
              <a:buNone/>
            </a:pPr>
            <a:r>
              <a:rPr lang="ru-RU" dirty="0" smtClean="0"/>
              <a:t>(NH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 + </a:t>
            </a:r>
            <a:r>
              <a:rPr lang="ru-RU" dirty="0" err="1" smtClean="0"/>
              <a:t>nS</a:t>
            </a:r>
            <a:r>
              <a:rPr lang="ru-RU" dirty="0" smtClean="0"/>
              <a:t> = (NH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</a:t>
            </a:r>
            <a:r>
              <a:rPr lang="ru-RU" baseline="-25000" dirty="0" smtClean="0"/>
              <a:t>n</a:t>
            </a:r>
            <a:r>
              <a:rPr lang="ru-RU" dirty="0" smtClean="0"/>
              <a:t>+1</a:t>
            </a:r>
          </a:p>
          <a:p>
            <a:pPr marL="0" algn="just">
              <a:buNone/>
            </a:pPr>
            <a:r>
              <a:rPr lang="ru-RU" dirty="0" smtClean="0"/>
              <a:t>Отработанный </a:t>
            </a:r>
            <a:r>
              <a:rPr lang="ru-RU" dirty="0" smtClean="0"/>
              <a:t>раствор разлагают острым паром с выделением серы чистотой выше 99,9%:</a:t>
            </a:r>
          </a:p>
          <a:p>
            <a:pPr marL="0" algn="just">
              <a:buNone/>
            </a:pPr>
            <a:r>
              <a:rPr lang="ru-RU" dirty="0" smtClean="0"/>
              <a:t>(</a:t>
            </a:r>
            <a:r>
              <a:rPr lang="ru-RU" dirty="0" smtClean="0"/>
              <a:t>NH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</a:t>
            </a:r>
            <a:r>
              <a:rPr lang="ru-RU" baseline="-25000" dirty="0" smtClean="0"/>
              <a:t>n+1</a:t>
            </a:r>
            <a:r>
              <a:rPr lang="ru-RU" dirty="0" smtClean="0"/>
              <a:t>= (NH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S + </a:t>
            </a:r>
            <a:r>
              <a:rPr lang="ru-RU" dirty="0" err="1" smtClean="0"/>
              <a:t>nS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Сульфид аммония при пропарке разлагается, а выделяющиеся пары аммиака и H</a:t>
            </a:r>
            <a:r>
              <a:rPr lang="ru-RU" baseline="-25000" dirty="0" smtClean="0"/>
              <a:t>2</a:t>
            </a:r>
            <a:r>
              <a:rPr lang="ru-RU" dirty="0" smtClean="0"/>
              <a:t>S конденсируют и возвращают в процесс.</a:t>
            </a:r>
          </a:p>
          <a:p>
            <a:pPr marL="0" algn="just">
              <a:buNone/>
            </a:pPr>
            <a:r>
              <a:rPr lang="ru-RU" dirty="0" smtClean="0"/>
              <a:t>Затем уголь промывают водой, в результате чего удаляется большая часть сульфата аммония, раствор которого возвращают в процесс.</a:t>
            </a:r>
          </a:p>
          <a:p>
            <a:pPr marL="0" algn="just">
              <a:buNone/>
            </a:pPr>
            <a:r>
              <a:rPr lang="ru-RU" dirty="0" smtClean="0"/>
              <a:t>Другим распространенным </a:t>
            </a:r>
            <a:r>
              <a:rPr lang="ru-RU" dirty="0" err="1" smtClean="0"/>
              <a:t>экстрагентом</a:t>
            </a:r>
            <a:r>
              <a:rPr lang="ru-RU" dirty="0" smtClean="0"/>
              <a:t> является ксилол, применение которого основывается на резкой разнице растворимости серы в нем при обычных и повышенных температурах. Экстракцию проводят при температуре 100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smtClean="0"/>
              <a:t> в потоке </a:t>
            </a:r>
            <a:r>
              <a:rPr lang="ru-RU" dirty="0" err="1" smtClean="0"/>
              <a:t>экстрагента</a:t>
            </a:r>
            <a:r>
              <a:rPr lang="ru-RU" dirty="0" smtClean="0"/>
              <a:t>, после чего температуру снижают до 30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smtClean="0"/>
              <a:t> и выкристаллизовавшуюся серу отделяют центрифугированием. После экстракции уголь пропаривают для удаления ксилола, промывают водой для удаления гипосульфита и других продуктов реакции, в заключение подвергают вторичной пропарке.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715148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b="1" dirty="0" smtClean="0"/>
              <a:t>Очистка газов от </a:t>
            </a:r>
            <a:r>
              <a:rPr lang="ru-RU" b="1" dirty="0" err="1" smtClean="0"/>
              <a:t>монооксида</a:t>
            </a:r>
            <a:r>
              <a:rPr lang="ru-RU" b="1" dirty="0" smtClean="0"/>
              <a:t> углерода</a:t>
            </a:r>
            <a:endParaRPr lang="ru-RU" dirty="0" smtClean="0"/>
          </a:p>
          <a:p>
            <a:pPr marL="0" algn="just">
              <a:buNone/>
            </a:pPr>
            <a:r>
              <a:rPr lang="ru-RU" i="1" u="sng" dirty="0" smtClean="0"/>
              <a:t>Абсорбционная очистка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В качестве абсорбентов </a:t>
            </a:r>
            <a:r>
              <a:rPr lang="ru-RU" dirty="0" err="1" smtClean="0"/>
              <a:t>монооксида</a:t>
            </a:r>
            <a:r>
              <a:rPr lang="ru-RU" dirty="0" smtClean="0"/>
              <a:t> углерода (СО) используют растворы солей уксусной (медно-ацетатный раствор), муравьиной (</a:t>
            </a:r>
            <a:r>
              <a:rPr lang="ru-RU" dirty="0" err="1" smtClean="0"/>
              <a:t>формиатный</a:t>
            </a:r>
            <a:r>
              <a:rPr lang="ru-RU" dirty="0" smtClean="0"/>
              <a:t> раствор) и угольной (карбонатный раствор) кислот.</a:t>
            </a:r>
          </a:p>
          <a:p>
            <a:pPr marL="0" algn="just">
              <a:buNone/>
            </a:pPr>
            <a:r>
              <a:rPr lang="ru-RU" dirty="0" smtClean="0"/>
              <a:t>Широкое применение в качестве абсорбента нашли медно-аммиачные растворы. </a:t>
            </a:r>
          </a:p>
          <a:p>
            <a:pPr marL="0" algn="just">
              <a:buNone/>
            </a:pPr>
            <a:r>
              <a:rPr lang="ru-RU" dirty="0" smtClean="0"/>
              <a:t>В процессе абсорбции </a:t>
            </a:r>
            <a:r>
              <a:rPr lang="ru-RU" dirty="0" err="1" smtClean="0"/>
              <a:t>монооксид</a:t>
            </a:r>
            <a:r>
              <a:rPr lang="ru-RU" dirty="0" smtClean="0"/>
              <a:t> углерода под высоким давлением поглощается в противоточном абсорбере раствором комплексного медно-аммиачного соединения:</a:t>
            </a:r>
          </a:p>
          <a:p>
            <a:pPr marL="0" algn="just">
              <a:buNone/>
            </a:pPr>
            <a:r>
              <a:rPr lang="en-US" dirty="0" smtClean="0"/>
              <a:t>[</a:t>
            </a:r>
            <a:r>
              <a:rPr lang="en-US" dirty="0" smtClean="0"/>
              <a:t>Cu(NH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]</a:t>
            </a:r>
            <a:r>
              <a:rPr lang="en-US" baseline="30000" dirty="0" smtClean="0"/>
              <a:t>+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</a:t>
            </a:r>
            <a:r>
              <a:rPr lang="en-US" baseline="30000" dirty="0" smtClean="0"/>
              <a:t>-</a:t>
            </a:r>
            <a:r>
              <a:rPr lang="en-US" dirty="0" smtClean="0"/>
              <a:t> + CO + </a:t>
            </a:r>
            <a:r>
              <a:rPr lang="en-US" dirty="0" smtClean="0"/>
              <a:t>NH</a:t>
            </a:r>
            <a:r>
              <a:rPr lang="en-US" sz="16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= [Cu(NH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CO]</a:t>
            </a:r>
            <a:r>
              <a:rPr lang="en-US" baseline="30000" dirty="0" smtClean="0"/>
              <a:t>+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</a:t>
            </a:r>
            <a:r>
              <a:rPr lang="en-US" baseline="30000" dirty="0" smtClean="0"/>
              <a:t>-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Раствор слабощелочной, вследствие чего одновременно поглощается и диоксид углерода по схемам:</a:t>
            </a:r>
          </a:p>
          <a:p>
            <a:pPr marL="0" algn="just">
              <a:buNone/>
            </a:pPr>
            <a:r>
              <a:rPr lang="en-US" dirty="0" smtClean="0"/>
              <a:t>2NH</a:t>
            </a:r>
            <a:r>
              <a:rPr lang="en-US" baseline="-25000" dirty="0" smtClean="0"/>
              <a:t>4</a:t>
            </a:r>
            <a:r>
              <a:rPr lang="en-US" dirty="0" smtClean="0"/>
              <a:t>OH + CO</a:t>
            </a:r>
            <a:r>
              <a:rPr lang="en-US" baseline="-25000" dirty="0" smtClean="0"/>
              <a:t>2</a:t>
            </a:r>
            <a:r>
              <a:rPr lang="en-US" dirty="0" smtClean="0"/>
              <a:t> = 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O;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(NH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CO</a:t>
            </a:r>
            <a:r>
              <a:rPr lang="ru-RU" baseline="-25000" dirty="0" smtClean="0"/>
              <a:t>3</a:t>
            </a:r>
            <a:r>
              <a:rPr lang="ru-RU" dirty="0" smtClean="0"/>
              <a:t> + CO</a:t>
            </a:r>
            <a:r>
              <a:rPr lang="ru-RU" baseline="-25000" dirty="0" smtClean="0"/>
              <a:t>2</a:t>
            </a:r>
            <a:r>
              <a:rPr lang="ru-RU" dirty="0" smtClean="0"/>
              <a:t> + H</a:t>
            </a:r>
            <a:r>
              <a:rPr lang="ru-RU" baseline="-25000" dirty="0" smtClean="0"/>
              <a:t>2</a:t>
            </a:r>
            <a:r>
              <a:rPr lang="ru-RU" dirty="0" smtClean="0"/>
              <a:t>O = 2NH</a:t>
            </a:r>
            <a:r>
              <a:rPr lang="ru-RU" baseline="-25000" dirty="0" smtClean="0"/>
              <a:t>4</a:t>
            </a:r>
            <a:r>
              <a:rPr lang="ru-RU" dirty="0" smtClean="0"/>
              <a:t>HCO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Процесс абсорбции протекает интенсивно при давление порядка 32 МПа, а в более старых технологических схемах – 12 МПа, и температуре – от 0 до 20 °С (при более низких температурах возможна кристаллизация). </a:t>
            </a:r>
          </a:p>
          <a:p>
            <a:pPr marL="0" algn="just">
              <a:buNone/>
            </a:pPr>
            <a:r>
              <a:rPr lang="ru-RU" dirty="0" smtClean="0"/>
              <a:t>Регенерацию медно-аммиачного раствора (МАР) проводят путем снижения давления и нагревания раствора. При давлении  0,1 МПа и нагревании раствора до 80°С происходит разложение </a:t>
            </a:r>
            <a:r>
              <a:rPr lang="ru-RU" dirty="0" err="1" smtClean="0"/>
              <a:t>медноаммиачного</a:t>
            </a:r>
            <a:r>
              <a:rPr lang="ru-RU" dirty="0" smtClean="0"/>
              <a:t> комплекса и выделение СО.</a:t>
            </a:r>
          </a:p>
          <a:p>
            <a:pPr marL="0" algn="just">
              <a:buNone/>
            </a:pPr>
            <a:r>
              <a:rPr lang="ru-RU" dirty="0" smtClean="0"/>
              <a:t>При регенерации раствор теряет часть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,который необходимо пополнять.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b="1" dirty="0"/>
              <a:t>Термокаталитические методы восстановления оксидов азота</a:t>
            </a:r>
            <a:endParaRPr lang="ru-RU" dirty="0"/>
          </a:p>
          <a:p>
            <a:pPr marL="0" algn="just">
              <a:buNone/>
            </a:pPr>
            <a:r>
              <a:rPr lang="ru-RU" dirty="0"/>
              <a:t>Процессы термокаталитического восстановления </a:t>
            </a:r>
            <a:r>
              <a:rPr lang="en-US" dirty="0"/>
              <a:t>NO</a:t>
            </a:r>
            <a:r>
              <a:rPr lang="ru-RU" baseline="-25000" dirty="0" err="1"/>
              <a:t>х</a:t>
            </a:r>
            <a:r>
              <a:rPr lang="ru-RU" dirty="0"/>
              <a:t> по сравнению с термическими характеризуются более низкой температурой, меньшим расходом газа-восстановителя и высокой степенью очистки отходящих газов, удовлетворяющей санитарным нормам. Катализаторами термокаталитических процессов восстановления </a:t>
            </a:r>
            <a:r>
              <a:rPr lang="en-US" dirty="0"/>
              <a:t>NO</a:t>
            </a:r>
            <a:r>
              <a:rPr lang="ru-RU" baseline="-25000" dirty="0" err="1"/>
              <a:t>х</a:t>
            </a:r>
            <a:r>
              <a:rPr lang="ru-RU" dirty="0"/>
              <a:t> могут быть: платина, палладий, рутений, родий, никель, медь, хром, железо, сплавы никеля с хромом, меди с хромом и др., нанесенные на оксиды алюминия, цинка, силикагель.</a:t>
            </a:r>
          </a:p>
          <a:p>
            <a:pPr marL="0" algn="just">
              <a:buNone/>
            </a:pPr>
            <a:r>
              <a:rPr lang="ru-RU" dirty="0"/>
              <a:t>В зависимости от избирательных от характера действия восстановителя по отношению к </a:t>
            </a:r>
            <a:r>
              <a:rPr lang="en-US" dirty="0"/>
              <a:t>NO</a:t>
            </a:r>
            <a:r>
              <a:rPr lang="ru-RU" baseline="-25000" dirty="0" err="1"/>
              <a:t>х</a:t>
            </a:r>
            <a:r>
              <a:rPr lang="ru-RU" dirty="0"/>
              <a:t> термокаталитические методы подразделяются на селективные и неселективные.</a:t>
            </a:r>
          </a:p>
          <a:p>
            <a:pPr marL="0" algn="just">
              <a:buNone/>
            </a:pPr>
            <a:r>
              <a:rPr lang="ru-RU" dirty="0"/>
              <a:t> </a:t>
            </a:r>
          </a:p>
          <a:p>
            <a:pPr marL="0" algn="just">
              <a:buNone/>
            </a:pPr>
            <a:r>
              <a:rPr lang="ru-RU" i="1" u="sng" dirty="0"/>
              <a:t>Неселективные методы термокаталитического восстановления оксидов азота в отходящих газах производства азотной кислоты</a:t>
            </a:r>
            <a:endParaRPr lang="ru-RU" dirty="0"/>
          </a:p>
          <a:p>
            <a:pPr marL="0" algn="just">
              <a:buNone/>
            </a:pPr>
            <a:r>
              <a:rPr lang="ru-RU" dirty="0"/>
              <a:t>Хвостовые, или отходящие газы после абсорбционной колонны в производстве азотной кислоты содержат до 0,1–0,15 % об. (1,8–2,7 г/м</a:t>
            </a:r>
            <a:r>
              <a:rPr lang="ru-RU" baseline="30000" dirty="0"/>
              <a:t>3</a:t>
            </a:r>
            <a:r>
              <a:rPr lang="ru-RU" dirty="0"/>
              <a:t>) оксидов азота. В этих процессах восстановители в первую очередь реагируют с кислородом, затем – с оксидами азота.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Каталитическое обезвреживание (дожигание) </a:t>
            </a:r>
            <a:r>
              <a:rPr lang="en-US" i="1" u="sng" dirty="0" smtClean="0"/>
              <a:t>CO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Метод каталитического обезвреживания заключается в проведении окислительно-восстановительных процессов при температуре 75—500 °С на поверхности катализаторов (платина, палладий, осмий, медь, никель, кобальт, цинк, хром, ванадий, марганец), нанесенного на основу из асбеста, керамики, силикагеля, пемзы, оксида алюминия и др. </a:t>
            </a:r>
          </a:p>
          <a:p>
            <a:pPr marL="0" algn="just">
              <a:buNone/>
            </a:pPr>
            <a:r>
              <a:rPr lang="ru-RU" dirty="0" smtClean="0"/>
              <a:t>Однако наряду с оксидом углерода в газах могут содержаться и другие токсичные компоненты: диоксид серы, оксиды азота, пары различных углеводородов, а также диоксид углерода, кислород, азот,  различные пыли. Некоторые из указанных компонентов могут быть ядами для катализаторов.</a:t>
            </a:r>
          </a:p>
          <a:p>
            <a:pPr marL="0" algn="just">
              <a:buNone/>
            </a:pPr>
            <a:r>
              <a:rPr lang="ru-RU" dirty="0" smtClean="0"/>
              <a:t>Наиболее целесообразное использование метода при обезвреживании газов с концентрацией СО не более 10–50 г/м3.</a:t>
            </a:r>
          </a:p>
          <a:p>
            <a:pPr marL="0" algn="just">
              <a:buNone/>
            </a:pPr>
            <a:r>
              <a:rPr lang="ru-RU" dirty="0" smtClean="0"/>
              <a:t>Для платинового катализатора концентрация СО должна быть 2–3%. При более высоких концентрациях возможно образование вторичных продуктов (H</a:t>
            </a:r>
            <a:r>
              <a:rPr lang="ru-RU" baseline="-25000" dirty="0" smtClean="0"/>
              <a:t>2</a:t>
            </a:r>
            <a:r>
              <a:rPr lang="ru-RU" dirty="0" smtClean="0"/>
              <a:t>, СН</a:t>
            </a:r>
            <a:r>
              <a:rPr lang="ru-RU" baseline="-25000" dirty="0" smtClean="0"/>
              <a:t>4</a:t>
            </a:r>
            <a:r>
              <a:rPr lang="ru-RU" dirty="0" smtClean="0"/>
              <a:t> и др.).</a:t>
            </a:r>
          </a:p>
          <a:p>
            <a:pPr marL="0" algn="just">
              <a:buNone/>
            </a:pPr>
            <a:r>
              <a:rPr lang="ru-RU" dirty="0" smtClean="0"/>
              <a:t>Химические превращения протекают по схеме:</a:t>
            </a:r>
          </a:p>
          <a:p>
            <a:pPr marL="0" algn="just">
              <a:buNone/>
            </a:pP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+ Z ↔ ZO</a:t>
            </a:r>
            <a:r>
              <a:rPr lang="en-US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CO + Z ↔ ZCO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ZO</a:t>
            </a:r>
            <a:r>
              <a:rPr lang="en-US" baseline="-25000" dirty="0" smtClean="0"/>
              <a:t>2</a:t>
            </a:r>
            <a:r>
              <a:rPr lang="en-US" dirty="0" smtClean="0"/>
              <a:t> + Z ↔ 2ZO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ZO</a:t>
            </a:r>
            <a:r>
              <a:rPr lang="en-US" sz="2100" dirty="0" smtClean="0"/>
              <a:t>2</a:t>
            </a:r>
            <a:r>
              <a:rPr lang="en-US" dirty="0" smtClean="0"/>
              <a:t> + CO → ZO+CO</a:t>
            </a:r>
            <a:r>
              <a:rPr lang="en-US" sz="2300" dirty="0" smtClean="0"/>
              <a:t>2</a:t>
            </a:r>
            <a:endParaRPr lang="ru-RU" sz="2300" dirty="0" smtClean="0"/>
          </a:p>
          <a:p>
            <a:pPr marL="0" algn="just">
              <a:buNone/>
            </a:pPr>
            <a:r>
              <a:rPr lang="en-US" dirty="0" smtClean="0"/>
              <a:t>ZO + CO → CO</a:t>
            </a:r>
            <a:r>
              <a:rPr lang="en-US" sz="2300" dirty="0" smtClean="0"/>
              <a:t>2</a:t>
            </a:r>
            <a:r>
              <a:rPr lang="en-US" dirty="0" smtClean="0"/>
              <a:t> + Z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Z – катализатор.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Процесс очистки газовых смесей с высоким содержанием СО осуществляется с использованием реакции водяного газа (конверсией с водяным паром), проводимой в присутствии окисных железных катализаторов:</a:t>
            </a:r>
          </a:p>
          <a:p>
            <a:pPr marL="0" algn="just">
              <a:buNone/>
            </a:pPr>
            <a:r>
              <a:rPr lang="ru-RU" dirty="0" smtClean="0"/>
              <a:t>CO + Н</a:t>
            </a:r>
            <a:r>
              <a:rPr lang="ru-RU" baseline="-25000" dirty="0" smtClean="0"/>
              <a:t>2</a:t>
            </a:r>
            <a:r>
              <a:rPr lang="ru-RU" dirty="0" smtClean="0"/>
              <a:t>O = CO</a:t>
            </a:r>
            <a:r>
              <a:rPr lang="ru-RU" baseline="-25000" dirty="0" smtClean="0"/>
              <a:t>2</a:t>
            </a:r>
            <a:r>
              <a:rPr lang="ru-RU" dirty="0" smtClean="0"/>
              <a:t> + Н</a:t>
            </a:r>
            <a:r>
              <a:rPr lang="ru-RU" baseline="-25000" dirty="0" smtClean="0"/>
              <a:t>2</a:t>
            </a:r>
            <a:r>
              <a:rPr lang="ru-RU" dirty="0" smtClean="0"/>
              <a:t> + 37,5 кДж/моль.</a:t>
            </a:r>
          </a:p>
          <a:p>
            <a:pPr marL="0" algn="just">
              <a:buNone/>
            </a:pPr>
            <a:r>
              <a:rPr lang="ru-RU" dirty="0" smtClean="0"/>
              <a:t>Газ охлаждают в водяном холодильнике 2 до 35–40 °С и извлекают из него диоксид углерода </a:t>
            </a:r>
            <a:r>
              <a:rPr lang="ru-RU" dirty="0" err="1" smtClean="0"/>
              <a:t>этаноламином</a:t>
            </a:r>
            <a:r>
              <a:rPr lang="ru-RU" dirty="0" smtClean="0"/>
              <a:t>. Очищенный газ подогревают, добавляют необходимое количество водяного пара, снова подвергают конверсии и очистке от образовавшегося CO2. С целью получения водорода повышенной чистоты иногда процесс проводят в три ступени. После третьей ступени газ имеет состав: 99,7 % (об.) H2; 0,02 % CO; 0,01 % CO2; О,27 % CH4.</a:t>
            </a:r>
          </a:p>
          <a:p>
            <a:pPr marL="0" algn="just">
              <a:buNone/>
            </a:pPr>
            <a:endParaRPr lang="ru-RU" dirty="0" smtClean="0"/>
          </a:p>
          <a:p>
            <a:pPr marL="0" algn="just">
              <a:buNone/>
            </a:pPr>
            <a:r>
              <a:rPr lang="ru-RU" i="1" u="sng" dirty="0" err="1" smtClean="0"/>
              <a:t>Метанирование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СО не выделяют, а превращают его в метан. Остаточное содержание СО – 0,5%, и вместо удаления его обезвреживают (дезактивируют, как катализаторный яд) реакцией, обратной конверсии метана (</a:t>
            </a:r>
            <a:r>
              <a:rPr lang="ru-RU" dirty="0" err="1" smtClean="0"/>
              <a:t>метанирование</a:t>
            </a:r>
            <a:r>
              <a:rPr lang="ru-RU" dirty="0" smtClean="0"/>
              <a:t>):</a:t>
            </a:r>
          </a:p>
          <a:p>
            <a:pPr marL="0" algn="just">
              <a:buNone/>
            </a:pPr>
            <a:r>
              <a:rPr lang="en-US" dirty="0" smtClean="0"/>
              <a:t>CO</a:t>
            </a:r>
            <a:r>
              <a:rPr lang="ru-RU" dirty="0" smtClean="0"/>
              <a:t> + 3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ru-RU" dirty="0" smtClean="0"/>
              <a:t> =</a:t>
            </a:r>
            <a:r>
              <a:rPr lang="en-US" dirty="0" smtClean="0"/>
              <a:t>CH</a:t>
            </a:r>
            <a:r>
              <a:rPr lang="ru-RU" baseline="-25000" dirty="0" smtClean="0"/>
              <a:t>4</a:t>
            </a:r>
            <a:r>
              <a:rPr lang="ru-RU" dirty="0" smtClean="0"/>
              <a:t> + 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Процесс проводят при низкой температуре (500–550 К) с использованием никелевого катализатора при большом избытке водорода.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00834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b="1" u="sng" dirty="0" smtClean="0"/>
              <a:t>Очистка газов от углеводородов</a:t>
            </a:r>
            <a:endParaRPr lang="ru-RU" dirty="0" smtClean="0"/>
          </a:p>
          <a:p>
            <a:pPr marL="0" algn="just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0" algn="just">
              <a:buNone/>
            </a:pPr>
            <a:r>
              <a:rPr lang="ru-RU" i="1" u="sng" dirty="0" smtClean="0"/>
              <a:t>Очистка методом каталитического деструктивного гидрирования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Суть процесса. Одним из методов получения чистого метана является каталитическое деструктивное гидрирование парафиновых и нафтеновых углеводородов по экзотермическим реакциям типа:</a:t>
            </a:r>
          </a:p>
          <a:p>
            <a:pPr marL="0" algn="just">
              <a:buNone/>
            </a:pPr>
            <a:r>
              <a:rPr lang="en-US" dirty="0" err="1" smtClean="0"/>
              <a:t>CnHm</a:t>
            </a:r>
            <a:r>
              <a:rPr lang="en-US" dirty="0" smtClean="0"/>
              <a:t> + (2n-m/2)H2 =  nCH4.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При атмосферном давлении в интервале температур 400–1100 К реакции, описываемые уравнением, представленным выше, необратимы.</a:t>
            </a:r>
          </a:p>
          <a:p>
            <a:pPr marL="0" algn="just">
              <a:buNone/>
            </a:pPr>
            <a:r>
              <a:rPr lang="ru-RU" dirty="0" smtClean="0"/>
              <a:t>Гидрирование высших гомологов метана протекает на никелевом катализаторе в среде водорода при 573–623 К. Этот процесс является экзотермическим:</a:t>
            </a:r>
          </a:p>
          <a:p>
            <a:pPr marL="0" algn="just">
              <a:buNone/>
            </a:pPr>
            <a:r>
              <a:rPr lang="ru-RU" dirty="0" smtClean="0"/>
              <a:t>C</a:t>
            </a:r>
            <a:r>
              <a:rPr lang="ru-RU" baseline="-25000" dirty="0" smtClean="0"/>
              <a:t>2</a:t>
            </a:r>
            <a:r>
              <a:rPr lang="ru-RU" dirty="0" smtClean="0"/>
              <a:t>H</a:t>
            </a:r>
            <a:r>
              <a:rPr lang="ru-RU" baseline="-25000" dirty="0" smtClean="0"/>
              <a:t>6</a:t>
            </a:r>
            <a:r>
              <a:rPr lang="ru-RU" dirty="0" smtClean="0"/>
              <a:t> + H</a:t>
            </a:r>
            <a:r>
              <a:rPr lang="ru-RU" baseline="-25000" dirty="0" smtClean="0"/>
              <a:t>2</a:t>
            </a:r>
            <a:r>
              <a:rPr lang="ru-RU" dirty="0" smtClean="0"/>
              <a:t>  → 2CH</a:t>
            </a:r>
            <a:r>
              <a:rPr lang="ru-RU" baseline="-25000" dirty="0" smtClean="0"/>
              <a:t>4</a:t>
            </a:r>
            <a:r>
              <a:rPr lang="ru-RU" dirty="0" smtClean="0"/>
              <a:t> + 67,5 кДж/моль</a:t>
            </a:r>
          </a:p>
          <a:p>
            <a:pPr marL="0" algn="just">
              <a:buNone/>
            </a:pPr>
            <a:r>
              <a:rPr lang="ru-RU" dirty="0" smtClean="0"/>
              <a:t>C</a:t>
            </a:r>
            <a:r>
              <a:rPr lang="ru-RU" baseline="-25000" dirty="0" smtClean="0"/>
              <a:t>3</a:t>
            </a:r>
            <a:r>
              <a:rPr lang="ru-RU" dirty="0" smtClean="0"/>
              <a:t>H</a:t>
            </a:r>
            <a:r>
              <a:rPr lang="ru-RU" baseline="-25000" dirty="0" smtClean="0"/>
              <a:t>8</a:t>
            </a:r>
            <a:r>
              <a:rPr lang="ru-RU" dirty="0" smtClean="0"/>
              <a:t> + 2H</a:t>
            </a:r>
            <a:r>
              <a:rPr lang="ru-RU" baseline="-25000" dirty="0" smtClean="0"/>
              <a:t>2</a:t>
            </a:r>
            <a:r>
              <a:rPr lang="ru-RU" dirty="0" smtClean="0"/>
              <a:t> → 3CH</a:t>
            </a:r>
            <a:r>
              <a:rPr lang="ru-RU" baseline="-25000" dirty="0" smtClean="0"/>
              <a:t>4</a:t>
            </a:r>
            <a:r>
              <a:rPr lang="ru-RU" dirty="0" smtClean="0"/>
              <a:t>+ 126,8 кДж/моль</a:t>
            </a:r>
          </a:p>
          <a:p>
            <a:pPr marL="0" algn="just">
              <a:buNone/>
            </a:pPr>
            <a:r>
              <a:rPr lang="ru-RU" dirty="0" smtClean="0"/>
              <a:t>C</a:t>
            </a:r>
            <a:r>
              <a:rPr lang="ru-RU" baseline="-25000" dirty="0" smtClean="0"/>
              <a:t>4</a:t>
            </a:r>
            <a:r>
              <a:rPr lang="ru-RU" dirty="0" smtClean="0"/>
              <a:t>H</a:t>
            </a:r>
            <a:r>
              <a:rPr lang="ru-RU" baseline="-25000" dirty="0" smtClean="0"/>
              <a:t>10</a:t>
            </a:r>
            <a:r>
              <a:rPr lang="ru-RU" dirty="0" smtClean="0"/>
              <a:t> + 3H</a:t>
            </a:r>
            <a:r>
              <a:rPr lang="ru-RU" baseline="-25000" dirty="0" smtClean="0"/>
              <a:t>2</a:t>
            </a:r>
            <a:r>
              <a:rPr lang="ru-RU" dirty="0" smtClean="0"/>
              <a:t> → 4CH</a:t>
            </a:r>
            <a:r>
              <a:rPr lang="ru-RU" baseline="-25000" dirty="0" smtClean="0"/>
              <a:t>4</a:t>
            </a:r>
            <a:r>
              <a:rPr lang="ru-RU" dirty="0" smtClean="0"/>
              <a:t> + 183,5 кДж/моль</a:t>
            </a:r>
          </a:p>
          <a:p>
            <a:pPr marL="0" algn="just">
              <a:buNone/>
            </a:pP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+ 4H</a:t>
            </a:r>
            <a:r>
              <a:rPr lang="en-US" baseline="-25000" dirty="0" smtClean="0"/>
              <a:t>2</a:t>
            </a:r>
            <a:r>
              <a:rPr lang="en-US" dirty="0" smtClean="0"/>
              <a:t>→ CH</a:t>
            </a:r>
            <a:r>
              <a:rPr lang="en-US" baseline="-25000" dirty="0" smtClean="0"/>
              <a:t>4</a:t>
            </a:r>
            <a:r>
              <a:rPr lang="en-US" dirty="0" smtClean="0"/>
              <a:t>+ 2H</a:t>
            </a:r>
            <a:r>
              <a:rPr lang="en-US" baseline="-25000" dirty="0" smtClean="0"/>
              <a:t>2</a:t>
            </a:r>
            <a:r>
              <a:rPr lang="en-US" dirty="0" smtClean="0"/>
              <a:t>O + 176,0 </a:t>
            </a:r>
            <a:r>
              <a:rPr lang="ru-RU" dirty="0" smtClean="0"/>
              <a:t>кДж</a:t>
            </a:r>
            <a:r>
              <a:rPr lang="en-US" dirty="0" smtClean="0"/>
              <a:t>/</a:t>
            </a:r>
            <a:r>
              <a:rPr lang="ru-RU" dirty="0" smtClean="0"/>
              <a:t>моль</a:t>
            </a:r>
          </a:p>
          <a:p>
            <a:pPr marL="0" algn="just">
              <a:buNone/>
            </a:pPr>
            <a:r>
              <a:rPr lang="en-US" dirty="0" smtClean="0"/>
              <a:t>CO + 3H</a:t>
            </a:r>
            <a:r>
              <a:rPr lang="en-US" baseline="-25000" dirty="0" smtClean="0"/>
              <a:t>2</a:t>
            </a:r>
            <a:r>
              <a:rPr lang="en-US" dirty="0" smtClean="0"/>
              <a:t> → CH</a:t>
            </a:r>
            <a:r>
              <a:rPr lang="en-US" baseline="-25000" dirty="0" smtClean="0"/>
              <a:t>4</a:t>
            </a:r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O + 176,0 </a:t>
            </a:r>
            <a:r>
              <a:rPr lang="ru-RU" dirty="0" smtClean="0"/>
              <a:t>кДж</a:t>
            </a:r>
            <a:r>
              <a:rPr lang="en-US" dirty="0" smtClean="0"/>
              <a:t>/</a:t>
            </a:r>
            <a:r>
              <a:rPr lang="ru-RU" dirty="0" smtClean="0"/>
              <a:t>моль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72296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При полном гидрировании объем расходуемого водорода составляет 10–12 % общего объема очищаемого газа. Чем больше углеродных атомов в молекуле исходного углеводорода, тем легче (быстрее) он подвергается деструктивному гидрированию. Отсюда следует, что можно осуществлять частичную очистку природного газа от высших углеводородов (включая пропан) и на 70 % от этана.</a:t>
            </a:r>
          </a:p>
          <a:p>
            <a:pPr marL="0" algn="just">
              <a:buNone/>
            </a:pPr>
            <a:r>
              <a:rPr lang="ru-RU" dirty="0" smtClean="0"/>
              <a:t>Расход водорода на селективное гидрирование гомологов метана, начиная с пропана, составляет 5– 8 % от объема очищаемого природного </a:t>
            </a:r>
            <a:r>
              <a:rPr lang="ru-RU" dirty="0" err="1" smtClean="0"/>
              <a:t>газа.Чтобы</a:t>
            </a:r>
            <a:r>
              <a:rPr lang="ru-RU" dirty="0" smtClean="0"/>
              <a:t> предотвратить расщепление метана до образования сажи, процессы полного и селективного гидрирования гомологов метана проводят в некотором избытке водорода. При этом содержание водорода в очищенном газе составит около 2 %. Для снижения концентрации избыточного водорода процесс целесообразно проводить под давлением.</a:t>
            </a:r>
          </a:p>
          <a:p>
            <a:pPr marL="0" algn="just">
              <a:buNone/>
            </a:pPr>
            <a:r>
              <a:rPr lang="ru-RU" dirty="0" smtClean="0"/>
              <a:t>Хотя гидрирование парафиновых углеводородов можно проводить над любым промышленным алюмоплатиновым катализатором </a:t>
            </a:r>
            <a:r>
              <a:rPr lang="ru-RU" dirty="0" err="1" smtClean="0"/>
              <a:t>реформинга</a:t>
            </a:r>
            <a:r>
              <a:rPr lang="ru-RU" dirty="0" smtClean="0"/>
              <a:t>, для усиления </a:t>
            </a:r>
            <a:r>
              <a:rPr lang="ru-RU" dirty="0" err="1" smtClean="0"/>
              <a:t>изомеризующей</a:t>
            </a:r>
            <a:r>
              <a:rPr lang="ru-RU" dirty="0" smtClean="0"/>
              <a:t> способности прибегают к модифицированию катализаторов. В качестве </a:t>
            </a:r>
            <a:r>
              <a:rPr lang="ru-RU" dirty="0" err="1" smtClean="0"/>
              <a:t>гидрирующих</a:t>
            </a:r>
            <a:r>
              <a:rPr lang="ru-RU" dirty="0" smtClean="0"/>
              <a:t> компонентов таких катализаторов обычно используются платина, палладий или никель, в качестве кислотных компонентов – </a:t>
            </a:r>
            <a:r>
              <a:rPr lang="ru-RU" dirty="0" err="1" smtClean="0"/>
              <a:t>фторированная</a:t>
            </a:r>
            <a:r>
              <a:rPr lang="ru-RU" dirty="0" smtClean="0"/>
              <a:t> или хлорированная окись алюминия, алюмосиликаты.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72296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</a:pPr>
            <a:r>
              <a:rPr lang="ru-RU" dirty="0" smtClean="0"/>
              <a:t>При повышении давления и постоянных температуре и объемной скорости степень очистки природного газа от высших углеводородов может быть увеличена в 1,5—2 раза.</a:t>
            </a:r>
          </a:p>
          <a:p>
            <a:pPr marL="0" algn="just">
              <a:buNone/>
            </a:pPr>
            <a:r>
              <a:rPr lang="ru-RU" dirty="0" smtClean="0"/>
              <a:t>Регенерация катализатора гидрирования проводится при 400–500 °С водородсодержащими газами, нагреваемыми в специальной камере путем сжигания части газа с воздухом. </a:t>
            </a:r>
          </a:p>
          <a:p>
            <a:pPr marL="0" algn="just">
              <a:buNone/>
            </a:pPr>
            <a:r>
              <a:rPr lang="ru-RU" dirty="0" smtClean="0"/>
              <a:t>Недостатками являются необходимость работы на чистом воздухе, сложность технологической схемы, относительно большие капитальные затраты и необходимость тонкой очистки газа от сернистых соединений.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pPr marL="0" algn="just">
              <a:buNone/>
            </a:pPr>
            <a:r>
              <a:rPr lang="ru-RU" i="1" u="sng" dirty="0" smtClean="0"/>
              <a:t>Методы каталитической и термической очистки газов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Токсические пары органических веществ подвергают деструктивной каталитической очистке.</a:t>
            </a:r>
          </a:p>
          <a:p>
            <a:pPr marL="0" algn="just">
              <a:buNone/>
            </a:pPr>
            <a:r>
              <a:rPr lang="ru-RU" dirty="0" smtClean="0"/>
              <a:t>Катализаторы для таких процессов приготовляют на основе меди, хрома, кобальта, марганца, никеля, платины и др. металлов. В отдельных случаях применяют природные материалы.</a:t>
            </a:r>
          </a:p>
          <a:p>
            <a:pPr marL="0" algn="just">
              <a:buNone/>
            </a:pPr>
            <a:r>
              <a:rPr lang="ru-RU" dirty="0" smtClean="0"/>
              <a:t>Среди катализаторов условно различают цельнометаллические, смешанные, керамические, насыпные.</a:t>
            </a:r>
          </a:p>
          <a:p>
            <a:pPr marL="0" algn="just">
              <a:buNone/>
            </a:pPr>
            <a:r>
              <a:rPr lang="ru-RU" dirty="0" smtClean="0"/>
              <a:t>Используемые в практике установки каталитической очистки различают конструкцией контактных аппаратов, способами повышения до необходимого уровня температуры поступающих газов, используемыми катализаторами, приемами рекуперации тепла, наличием рецикла обезвреженных газов.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Адсорбция паров летучих растворителей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Улавливание паров возможно любыми мелкопористыми адсорбентами: активными углями, силикагелями, </a:t>
            </a:r>
            <a:r>
              <a:rPr lang="ru-RU" dirty="0" err="1" smtClean="0"/>
              <a:t>алюмогелями</a:t>
            </a:r>
            <a:r>
              <a:rPr lang="ru-RU" dirty="0" smtClean="0"/>
              <a:t>, цеолитами, пористыми стеклами и т.п.</a:t>
            </a:r>
          </a:p>
          <a:p>
            <a:pPr marL="0" algn="just">
              <a:buNone/>
            </a:pPr>
            <a:r>
              <a:rPr lang="ru-RU" dirty="0" smtClean="0"/>
              <a:t>Однако активные угли, являющиеся гидрофобными адсорбентами наиболее предпочтительны для решения этой задачи: при относительной влажности очищаемых паровоздушных или парогазовых потоков до 50 % влага практически не влияет на </a:t>
            </a:r>
            <a:r>
              <a:rPr lang="ru-RU" dirty="0" err="1" smtClean="0"/>
              <a:t>сорбируемость</a:t>
            </a:r>
            <a:r>
              <a:rPr lang="ru-RU" dirty="0" smtClean="0"/>
              <a:t> паров органических растворителей.</a:t>
            </a:r>
          </a:p>
          <a:p>
            <a:pPr marL="0" algn="just">
              <a:buNone/>
            </a:pPr>
            <a:r>
              <a:rPr lang="ru-RU" dirty="0" smtClean="0"/>
              <a:t>Рентабельность адсорбционных установок с использованием активных углей зависит от концентрации в очищаемых газах паров летучих органических растворителей.</a:t>
            </a:r>
          </a:p>
          <a:p>
            <a:pPr marL="0" algn="just">
              <a:buNone/>
            </a:pPr>
            <a:r>
              <a:rPr lang="ru-RU" dirty="0" smtClean="0"/>
              <a:t>Поглощение паров летучих растворителей можно проводить в стационарных (неподвижных), кипящих и плотных движущихся слоях поглотителя, однако в производственной практике наиболее распространенными являются </a:t>
            </a:r>
            <a:r>
              <a:rPr lang="ru-RU" dirty="0" err="1" smtClean="0"/>
              <a:t>рекуперационные</a:t>
            </a:r>
            <a:r>
              <a:rPr lang="ru-RU" dirty="0" smtClean="0"/>
              <a:t> установки со стационарным слоем адсорбента, размещаемым в вертикальных, горизонтальных или кольцевых адсорберах.</a:t>
            </a:r>
          </a:p>
          <a:p>
            <a:pPr marL="0" algn="just">
              <a:buNone/>
            </a:pPr>
            <a:r>
              <a:rPr lang="ru-RU" dirty="0" smtClean="0"/>
              <a:t>С целью достижения более глубокой очистки обрабатываемых потоков от паров летучих растворителей используют комбинированные методы, сочетающие различные процессы.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501122" cy="6286544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/>
              <a:t>Среди восстановителей наибольшее применение нашел метан:</a:t>
            </a:r>
          </a:p>
          <a:p>
            <a:pPr marL="0" algn="just">
              <a:buNone/>
            </a:pPr>
            <a:r>
              <a:rPr lang="ru-RU" dirty="0"/>
              <a:t>СН</a:t>
            </a:r>
            <a:r>
              <a:rPr lang="ru-RU" baseline="-25000" dirty="0"/>
              <a:t>4</a:t>
            </a:r>
            <a:r>
              <a:rPr lang="ru-RU" dirty="0"/>
              <a:t> + 2О</a:t>
            </a:r>
            <a:r>
              <a:rPr lang="ru-RU" baseline="-25000" dirty="0"/>
              <a:t>2</a:t>
            </a:r>
            <a:r>
              <a:rPr lang="ru-RU" dirty="0"/>
              <a:t> ↔ СО</a:t>
            </a:r>
            <a:r>
              <a:rPr lang="ru-RU" baseline="-25000" dirty="0"/>
              <a:t>2</a:t>
            </a:r>
            <a:r>
              <a:rPr lang="ru-RU" dirty="0"/>
              <a:t> + 2Н</a:t>
            </a:r>
            <a:r>
              <a:rPr lang="ru-RU" baseline="-25000" dirty="0"/>
              <a:t>2</a:t>
            </a:r>
            <a:r>
              <a:rPr lang="ru-RU" dirty="0"/>
              <a:t>О</a:t>
            </a:r>
          </a:p>
          <a:p>
            <a:pPr marL="0" algn="just">
              <a:buNone/>
            </a:pPr>
            <a:r>
              <a:rPr lang="ru-RU" dirty="0"/>
              <a:t>СН</a:t>
            </a:r>
            <a:r>
              <a:rPr lang="ru-RU" baseline="-25000" dirty="0"/>
              <a:t>4</a:t>
            </a:r>
            <a:r>
              <a:rPr lang="ru-RU" dirty="0"/>
              <a:t> + 4</a:t>
            </a:r>
            <a:r>
              <a:rPr lang="en-US" dirty="0"/>
              <a:t>NO</a:t>
            </a:r>
            <a:r>
              <a:rPr lang="ru-RU" dirty="0"/>
              <a:t> ↔ 2</a:t>
            </a:r>
            <a:r>
              <a:rPr lang="en-US" dirty="0"/>
              <a:t>N</a:t>
            </a:r>
            <a:r>
              <a:rPr lang="ru-RU" baseline="-25000" dirty="0"/>
              <a:t>2</a:t>
            </a:r>
            <a:r>
              <a:rPr lang="ru-RU" dirty="0"/>
              <a:t> + </a:t>
            </a:r>
            <a:r>
              <a:rPr lang="en-US" dirty="0"/>
              <a:t>CO</a:t>
            </a:r>
            <a:r>
              <a:rPr lang="ru-RU" baseline="-25000" dirty="0"/>
              <a:t>2</a:t>
            </a:r>
            <a:r>
              <a:rPr lang="ru-RU" dirty="0"/>
              <a:t> + 2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O</a:t>
            </a:r>
            <a:endParaRPr lang="ru-RU" dirty="0"/>
          </a:p>
          <a:p>
            <a:pPr marL="0" algn="just">
              <a:buNone/>
            </a:pPr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 + 2NO</a:t>
            </a:r>
            <a:r>
              <a:rPr lang="en-US" baseline="-25000" dirty="0"/>
              <a:t>2</a:t>
            </a:r>
            <a:r>
              <a:rPr lang="en-US" dirty="0"/>
              <a:t> ↔ N</a:t>
            </a:r>
            <a:r>
              <a:rPr lang="en-US" baseline="-25000" dirty="0"/>
              <a:t>2</a:t>
            </a:r>
            <a:r>
              <a:rPr lang="en-US" dirty="0"/>
              <a:t> + CO</a:t>
            </a:r>
            <a:r>
              <a:rPr lang="en-US" baseline="-25000" dirty="0"/>
              <a:t>2</a:t>
            </a:r>
            <a:r>
              <a:rPr lang="en-US" dirty="0"/>
              <a:t> + 2H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endParaRPr lang="ru-RU" dirty="0"/>
          </a:p>
          <a:p>
            <a:pPr marL="0" algn="just">
              <a:buNone/>
            </a:pPr>
            <a:r>
              <a:rPr lang="ru-RU" dirty="0"/>
              <a:t>В агрегате АК-72 по производству азотной кислоты применяется палладиевый катализатор АПК-2, который состоит из носителя А</a:t>
            </a:r>
            <a:r>
              <a:rPr lang="en-US" dirty="0"/>
              <a:t>l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baseline="-25000" dirty="0"/>
              <a:t>3</a:t>
            </a:r>
            <a:r>
              <a:rPr lang="ru-RU" dirty="0"/>
              <a:t> и 2 % нанесенного тонким слоем палладия. В качестве второго каталитического слоя используется </a:t>
            </a:r>
            <a:r>
              <a:rPr lang="ru-RU" dirty="0" err="1"/>
              <a:t>таблетированный</a:t>
            </a:r>
            <a:r>
              <a:rPr lang="ru-RU" dirty="0"/>
              <a:t> А</a:t>
            </a:r>
            <a:r>
              <a:rPr lang="en-US" dirty="0"/>
              <a:t>l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baseline="-25000" dirty="0"/>
              <a:t>3</a:t>
            </a:r>
            <a:r>
              <a:rPr lang="ru-RU" dirty="0"/>
              <a:t>. Термокаталитическое восстановление </a:t>
            </a:r>
            <a:r>
              <a:rPr lang="en-US" dirty="0"/>
              <a:t>NO</a:t>
            </a:r>
            <a:r>
              <a:rPr lang="ru-RU" baseline="-25000" dirty="0" err="1"/>
              <a:t>х</a:t>
            </a:r>
            <a:r>
              <a:rPr lang="ru-RU" dirty="0"/>
              <a:t> метаном на катализаторе АПК-2 осуществляется при температурах 720–770 °С. Так как каждый процент кислорода при реакции с метаном повышает температуру катализатора примерно на 130 °С, а с водородом – на 160 °С, то разогрев катализатора при содержании кислорода в хвостовых газах до 3 % может достигать 800 °С, т.е. верхнего температурного предела его работоспособности. Поэтому содержание кислорода в хвостовых газах не должно превышать 3 % об.</a:t>
            </a:r>
          </a:p>
          <a:p>
            <a:pPr marL="0" algn="just">
              <a:buNone/>
            </a:pPr>
            <a:r>
              <a:rPr lang="ru-RU" dirty="0"/>
              <a:t>При 10 % избытке метана по отношению к стехиометрии </a:t>
            </a:r>
            <a:r>
              <a:rPr lang="en-US" dirty="0"/>
              <a:t>NO</a:t>
            </a:r>
            <a:r>
              <a:rPr lang="ru-RU" baseline="-25000" dirty="0"/>
              <a:t>х</a:t>
            </a:r>
            <a:r>
              <a:rPr lang="ru-RU" dirty="0"/>
              <a:t>:СН</a:t>
            </a:r>
            <a:r>
              <a:rPr lang="ru-RU" baseline="-25000" dirty="0"/>
              <a:t>4</a:t>
            </a:r>
            <a:r>
              <a:rPr lang="ru-RU" dirty="0"/>
              <a:t> остаточная концентрация оксидов азота в отходящих газах не превышает 0,002–0,008 % об., или 30–120 мг/м</a:t>
            </a:r>
            <a:r>
              <a:rPr lang="ru-RU" baseline="30000" dirty="0"/>
              <a:t>3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00858"/>
          </a:xfrm>
        </p:spPr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Селективное термокаталитическое восстановление оксидов азота в производстве азотной кислоты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Сущность селективного термокаталитического восстановления </a:t>
            </a:r>
            <a:r>
              <a:rPr lang="en-US" dirty="0" smtClean="0"/>
              <a:t>NO</a:t>
            </a:r>
            <a:r>
              <a:rPr lang="ru-RU" baseline="-25000" dirty="0" err="1" smtClean="0"/>
              <a:t>х</a:t>
            </a:r>
            <a:r>
              <a:rPr lang="ru-RU" dirty="0" smtClean="0"/>
              <a:t> до молекулярного азота заключается в том, что аммиак в определенных условиях избирательно взаимодействует с оксидами азота и не реагирует с кислородом:</a:t>
            </a:r>
          </a:p>
          <a:p>
            <a:pPr marL="0" algn="just">
              <a:buNone/>
            </a:pPr>
            <a:r>
              <a:rPr lang="en-US" dirty="0" smtClean="0"/>
              <a:t>4 NH</a:t>
            </a:r>
            <a:r>
              <a:rPr lang="en-US" baseline="-25000" dirty="0" smtClean="0"/>
              <a:t>3</a:t>
            </a:r>
            <a:r>
              <a:rPr lang="en-US" dirty="0" smtClean="0"/>
              <a:t> + 6 NO → 5 N</a:t>
            </a:r>
            <a:r>
              <a:rPr lang="en-US" baseline="-25000" dirty="0" smtClean="0"/>
              <a:t>2</a:t>
            </a:r>
            <a:r>
              <a:rPr lang="en-US" dirty="0" smtClean="0"/>
              <a:t> + 6 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8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 + 6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→ 7 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 + 12 </a:t>
            </a:r>
            <a:r>
              <a:rPr lang="en-US" dirty="0" smtClean="0"/>
              <a:t>H</a:t>
            </a:r>
            <a:r>
              <a:rPr lang="ru-RU" baseline="-25000" dirty="0" smtClean="0"/>
              <a:t>2</a:t>
            </a:r>
            <a:r>
              <a:rPr lang="ru-RU" dirty="0" smtClean="0"/>
              <a:t>0.</a:t>
            </a:r>
          </a:p>
          <a:p>
            <a:pPr marL="0" algn="just">
              <a:buNone/>
            </a:pPr>
            <a:r>
              <a:rPr lang="ru-RU" dirty="0" smtClean="0"/>
              <a:t>Селективное восстановление </a:t>
            </a:r>
            <a:r>
              <a:rPr lang="en-US" dirty="0" smtClean="0"/>
              <a:t>NO</a:t>
            </a:r>
            <a:r>
              <a:rPr lang="ru-RU" dirty="0" smtClean="0"/>
              <a:t> и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аммиаком до молекулярного азота происходит с равной скоростью при температурах 250–450 °С на катализаторах из платины, оксидов меди, ванадия, магния и др. В отличие от неселективного термокаталитического процесса, селективное восстановление оксидов азота осуществляется при любых концентрациях кислорода в хвостовых газах с достижением степени очистки 98 % и больше. При соотношении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:</a:t>
            </a:r>
            <a:r>
              <a:rPr lang="en-US" dirty="0" smtClean="0"/>
              <a:t>NO</a:t>
            </a:r>
            <a:r>
              <a:rPr lang="ru-RU" baseline="-25000" dirty="0" err="1" smtClean="0"/>
              <a:t>х</a:t>
            </a:r>
            <a:r>
              <a:rPr lang="ru-RU" dirty="0" smtClean="0"/>
              <a:t>, равном (1,1–1,5):1, содержание оксидов азота в выхлопных газах не превышает 0,002–0,003 %.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Селективное термокаталитическое восстановление оксидов азота в дымовых газах (с высокими концентрациями </a:t>
            </a:r>
            <a:r>
              <a:rPr lang="en-US" i="1" u="sng" dirty="0" err="1" smtClean="0"/>
              <a:t>NOx</a:t>
            </a:r>
            <a:r>
              <a:rPr lang="ru-RU" i="1" u="sng" dirty="0" smtClean="0"/>
              <a:t>)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Процесс селективного восстановления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 до молекулярного азота основан на следующих реакциях:</a:t>
            </a:r>
          </a:p>
          <a:p>
            <a:pPr marL="0" algn="just">
              <a:buNone/>
            </a:pPr>
            <a:r>
              <a:rPr lang="ru-RU" dirty="0" smtClean="0"/>
              <a:t>2 </a:t>
            </a:r>
            <a:r>
              <a:rPr lang="en-US" dirty="0" smtClean="0"/>
              <a:t>NO</a:t>
            </a:r>
            <a:r>
              <a:rPr lang="ru-RU" dirty="0" smtClean="0"/>
              <a:t> + 2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 + 0,5 О</a:t>
            </a:r>
            <a:r>
              <a:rPr lang="ru-RU" baseline="-25000" dirty="0" smtClean="0"/>
              <a:t>2</a:t>
            </a:r>
            <a:r>
              <a:rPr lang="ru-RU" dirty="0" smtClean="0"/>
              <a:t> → 2 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 +3 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</a:p>
          <a:p>
            <a:pPr marL="0" algn="just">
              <a:buNone/>
            </a:pP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+ 2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 + 0,5 О</a:t>
            </a:r>
            <a:r>
              <a:rPr lang="ru-RU" baseline="-25000" dirty="0" smtClean="0"/>
              <a:t>2</a:t>
            </a:r>
            <a:r>
              <a:rPr lang="ru-RU" dirty="0" smtClean="0"/>
              <a:t> → 1,5 </a:t>
            </a:r>
            <a:r>
              <a:rPr lang="en-US" dirty="0" smtClean="0"/>
              <a:t>N</a:t>
            </a:r>
            <a:r>
              <a:rPr lang="ru-RU" baseline="-25000" dirty="0" smtClean="0"/>
              <a:t>2</a:t>
            </a:r>
            <a:r>
              <a:rPr lang="ru-RU" dirty="0" smtClean="0"/>
              <a:t> +3 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В большинстве дымовых газов содержание </a:t>
            </a:r>
            <a:r>
              <a:rPr lang="en-US" dirty="0" smtClean="0"/>
              <a:t>NO</a:t>
            </a:r>
            <a:r>
              <a:rPr lang="ru-RU" dirty="0" smtClean="0"/>
              <a:t> до выхода из выхлопной трубы составляет 80–90 %. Для достижения степени очистки 90 % молярное соотношение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: </a:t>
            </a:r>
            <a:r>
              <a:rPr lang="en-US" dirty="0" smtClean="0"/>
              <a:t>NO</a:t>
            </a:r>
            <a:r>
              <a:rPr lang="ru-RU" dirty="0" smtClean="0"/>
              <a:t> должно быть (1,05–1,1):1,0, при этом остаточное содержание аммиака в дымовых газах составляет не менее 15 мг/м</a:t>
            </a:r>
            <a:r>
              <a:rPr lang="ru-RU" baseline="30000" dirty="0" smtClean="0"/>
              <a:t>3</a:t>
            </a:r>
            <a:r>
              <a:rPr lang="ru-RU" dirty="0" smtClean="0"/>
              <a:t>, что обуславливает уменьшение соотношения </a:t>
            </a:r>
            <a:r>
              <a:rPr lang="en-US" dirty="0" smtClean="0"/>
              <a:t>NH</a:t>
            </a:r>
            <a:r>
              <a:rPr lang="ru-RU" baseline="-25000" dirty="0" smtClean="0"/>
              <a:t>3</a:t>
            </a:r>
            <a:r>
              <a:rPr lang="ru-RU" dirty="0" smtClean="0"/>
              <a:t>: </a:t>
            </a:r>
            <a:r>
              <a:rPr lang="en-US" dirty="0" smtClean="0"/>
              <a:t>NO</a:t>
            </a:r>
            <a:r>
              <a:rPr lang="ru-RU" dirty="0" smtClean="0"/>
              <a:t> до близкого к эквимолекулярному, и вследствие этого степень очистки от оксидов азота не превышает 80 %.</a:t>
            </a:r>
          </a:p>
          <a:p>
            <a:pPr marL="0" algn="just">
              <a:buNone/>
            </a:pPr>
            <a:r>
              <a:rPr lang="ru-RU" dirty="0" smtClean="0"/>
              <a:t>Температура термокаталитического восстановления находится в пределах 300–400 °С. Среди катализаторов наиболее промышленное применение нашел оксид ванадия на носителе из оксида титана (</a:t>
            </a:r>
            <a:r>
              <a:rPr lang="en-US" dirty="0" smtClean="0"/>
              <a:t>V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5</a:t>
            </a:r>
            <a:r>
              <a:rPr lang="ru-RU" dirty="0" smtClean="0"/>
              <a:t>/</a:t>
            </a:r>
            <a:r>
              <a:rPr lang="en-US" dirty="0" err="1" smtClean="0"/>
              <a:t>TiO</a:t>
            </a:r>
            <a:r>
              <a:rPr lang="ru-RU" baseline="-25000" dirty="0" smtClean="0"/>
              <a:t>2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b="1" dirty="0" smtClean="0"/>
              <a:t>Абсорбционные методы очистки газовых выбросов от оксидов азота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В качестве абсорбентов оксидов азота преимущественно используются вода и водные растворы оснований.</a:t>
            </a:r>
          </a:p>
          <a:p>
            <a:pPr marL="0" algn="just">
              <a:buNone/>
            </a:pPr>
            <a:r>
              <a:rPr lang="ru-RU" dirty="0" smtClean="0"/>
              <a:t>Устранение трудностей, связанных с плохой растворимостью </a:t>
            </a:r>
            <a:r>
              <a:rPr lang="en-US" dirty="0" smtClean="0"/>
              <a:t>NO</a:t>
            </a:r>
            <a:r>
              <a:rPr lang="ru-RU" dirty="0" smtClean="0"/>
              <a:t> достигается следующими способами:</a:t>
            </a:r>
          </a:p>
          <a:p>
            <a:pPr marL="0" algn="just">
              <a:buNone/>
            </a:pPr>
            <a:r>
              <a:rPr lang="ru-RU" dirty="0" smtClean="0"/>
              <a:t>– окислением оксида азота в газовой фазе кислородом в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, который хорошо растворяется в воде и водных растворах щелочей с образованием азотной кислоты или солей азотной кислоты;</a:t>
            </a:r>
          </a:p>
          <a:p>
            <a:pPr marL="0" algn="just">
              <a:buNone/>
            </a:pPr>
            <a:r>
              <a:rPr lang="ru-RU" dirty="0" smtClean="0"/>
              <a:t>– использованием для поглощения оксидов азота селективных абсорбентов;</a:t>
            </a:r>
          </a:p>
          <a:p>
            <a:pPr marL="0" algn="just">
              <a:buNone/>
            </a:pPr>
            <a:r>
              <a:rPr lang="ru-RU" dirty="0" smtClean="0"/>
              <a:t>– окислением в жидкой фазе или использованием жидкофазных катализаторов абсорбции и перевода оксида в химически активные соединения.</a:t>
            </a:r>
          </a:p>
          <a:p>
            <a:pPr marL="0" algn="just">
              <a:buNone/>
            </a:pPr>
            <a:r>
              <a:rPr lang="ru-RU" dirty="0" smtClean="0"/>
              <a:t> </a:t>
            </a:r>
          </a:p>
          <a:p>
            <a:pPr marL="0" algn="just">
              <a:buNone/>
            </a:pPr>
            <a:r>
              <a:rPr lang="ru-RU" i="1" u="sng" dirty="0" smtClean="0"/>
              <a:t>Окисление оксида азота в газовой фазе до диоксида азота и последующая абсорбция водой и растворами щелочей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Процесс абсорбции оксидов азота водой применяется в производстве азотной кислоты. Лимитирующей стадией процесса является реакция:</a:t>
            </a:r>
          </a:p>
          <a:p>
            <a:pPr marL="0" algn="just">
              <a:buNone/>
            </a:pPr>
            <a:r>
              <a:rPr lang="ru-RU" dirty="0" smtClean="0"/>
              <a:t>2 </a:t>
            </a:r>
            <a:r>
              <a:rPr lang="en-US" dirty="0" smtClean="0"/>
              <a:t>NO</a:t>
            </a:r>
            <a:r>
              <a:rPr lang="ru-RU" dirty="0" smtClean="0"/>
              <a:t> + </a:t>
            </a:r>
            <a:r>
              <a:rPr lang="en-US" dirty="0" smtClean="0"/>
              <a:t>O</a:t>
            </a:r>
            <a:r>
              <a:rPr lang="ru-RU" baseline="-25000" dirty="0" smtClean="0"/>
              <a:t>2</a:t>
            </a:r>
            <a:r>
              <a:rPr lang="ru-RU" dirty="0" smtClean="0"/>
              <a:t> ↔ 2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,</a:t>
            </a:r>
          </a:p>
          <a:p>
            <a:pPr marL="0"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001156" cy="685800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dirty="0" smtClean="0"/>
              <a:t>С увеличением температуры скорость реакции </a:t>
            </a:r>
            <a:r>
              <a:rPr lang="en-US" dirty="0" smtClean="0"/>
              <a:t>NO</a:t>
            </a:r>
            <a:r>
              <a:rPr lang="ru-RU" dirty="0" smtClean="0"/>
              <a:t> с </a:t>
            </a:r>
            <a:r>
              <a:rPr lang="en-US" dirty="0" smtClean="0"/>
              <a:t>O</a:t>
            </a:r>
            <a:r>
              <a:rPr lang="ru-RU" baseline="-25000" dirty="0" smtClean="0"/>
              <a:t>2</a:t>
            </a:r>
            <a:r>
              <a:rPr lang="ru-RU" dirty="0" smtClean="0"/>
              <a:t>, в отличии от других химических реакций, уменьшается. По этой причине при температурах ниже 150 °С в смеси присутствует в основном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, а выше 600–700 °С – только </a:t>
            </a:r>
            <a:r>
              <a:rPr lang="en-US" dirty="0" smtClean="0"/>
              <a:t>NO</a:t>
            </a:r>
            <a:r>
              <a:rPr lang="ru-RU" dirty="0" smtClean="0"/>
              <a:t>. Скорость реакции оксида азота с кислородом по мере уменьшения концентрации </a:t>
            </a:r>
            <a:r>
              <a:rPr lang="en-US" dirty="0" smtClean="0"/>
              <a:t>NO</a:t>
            </a:r>
            <a:r>
              <a:rPr lang="ru-RU" dirty="0" smtClean="0"/>
              <a:t> быстро идет на убыль.</a:t>
            </a:r>
          </a:p>
          <a:p>
            <a:pPr marL="0" algn="just">
              <a:buNone/>
            </a:pPr>
            <a:r>
              <a:rPr lang="ru-RU" dirty="0" smtClean="0"/>
              <a:t>В качестве абсорбентов используют растворы </a:t>
            </a:r>
            <a:r>
              <a:rPr lang="en-US" dirty="0" err="1" smtClean="0"/>
              <a:t>NaOH</a:t>
            </a:r>
            <a:r>
              <a:rPr lang="ru-RU" dirty="0" smtClean="0"/>
              <a:t>, </a:t>
            </a:r>
            <a:r>
              <a:rPr lang="en-US" dirty="0" smtClean="0"/>
              <a:t>Na</a:t>
            </a:r>
            <a:r>
              <a:rPr lang="ru-RU" baseline="-25000" dirty="0" smtClean="0"/>
              <a:t>2</a:t>
            </a:r>
            <a:r>
              <a:rPr lang="en-US" dirty="0" smtClean="0"/>
              <a:t>CO</a:t>
            </a:r>
            <a:r>
              <a:rPr lang="ru-RU" baseline="-25000" dirty="0" smtClean="0"/>
              <a:t>3</a:t>
            </a:r>
            <a:r>
              <a:rPr lang="ru-RU" dirty="0" smtClean="0"/>
              <a:t>, </a:t>
            </a:r>
            <a:r>
              <a:rPr lang="en-US" dirty="0" smtClean="0"/>
              <a:t>Ca</a:t>
            </a:r>
            <a:r>
              <a:rPr lang="ru-RU" dirty="0" smtClean="0"/>
              <a:t>(</a:t>
            </a:r>
            <a:r>
              <a:rPr lang="en-US" dirty="0" smtClean="0"/>
              <a:t>OH</a:t>
            </a:r>
            <a:r>
              <a:rPr lang="ru-RU" dirty="0" smtClean="0"/>
              <a:t>)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smtClean="0"/>
              <a:t>KOH</a:t>
            </a:r>
            <a:r>
              <a:rPr lang="ru-RU" dirty="0" smtClean="0"/>
              <a:t> и др. В основе поглощения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ru-RU" dirty="0" smtClean="0"/>
              <a:t> растворами оснований и солей лежат следующие реакции:</a:t>
            </a:r>
          </a:p>
          <a:p>
            <a:pPr marL="0" algn="just">
              <a:buNone/>
            </a:pPr>
            <a:r>
              <a:rPr lang="en-US" dirty="0" err="1" smtClean="0"/>
              <a:t>NaOH</a:t>
            </a:r>
            <a:r>
              <a:rPr lang="en-US" dirty="0" smtClean="0"/>
              <a:t> + 2 NO</a:t>
            </a:r>
            <a:r>
              <a:rPr lang="en-US" baseline="-25000" dirty="0" smtClean="0"/>
              <a:t>2</a:t>
            </a:r>
            <a:r>
              <a:rPr lang="en-US" dirty="0" smtClean="0"/>
              <a:t> → NaNO</a:t>
            </a:r>
            <a:r>
              <a:rPr lang="en-US" baseline="-25000" dirty="0" smtClean="0"/>
              <a:t>3</a:t>
            </a:r>
            <a:r>
              <a:rPr lang="en-US" dirty="0" smtClean="0"/>
              <a:t> + NaNO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Na</a:t>
            </a:r>
            <a:r>
              <a:rPr lang="ru-RU" baseline="-25000" dirty="0" smtClean="0"/>
              <a:t>2</a:t>
            </a:r>
            <a:r>
              <a:rPr lang="en-US" dirty="0" smtClean="0"/>
              <a:t>CO</a:t>
            </a:r>
            <a:r>
              <a:rPr lang="ru-RU" baseline="-25000" dirty="0" smtClean="0"/>
              <a:t>3</a:t>
            </a:r>
            <a:r>
              <a:rPr lang="ru-RU" dirty="0" smtClean="0"/>
              <a:t> + 2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→ 2 </a:t>
            </a:r>
            <a:r>
              <a:rPr lang="en-US" dirty="0" err="1" smtClean="0"/>
              <a:t>NaNO</a:t>
            </a:r>
            <a:r>
              <a:rPr lang="ru-RU" baseline="-25000" dirty="0" smtClean="0"/>
              <a:t>3</a:t>
            </a:r>
            <a:r>
              <a:rPr lang="ru-RU" dirty="0" smtClean="0"/>
              <a:t> + </a:t>
            </a:r>
            <a:r>
              <a:rPr lang="en-US" dirty="0" smtClean="0"/>
              <a:t>CO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pPr marL="0" algn="just">
              <a:buNone/>
            </a:pPr>
            <a:r>
              <a:rPr lang="ru-RU" dirty="0" smtClean="0"/>
              <a:t>Использование 10–15 %-</a:t>
            </a:r>
            <a:r>
              <a:rPr lang="ru-RU" dirty="0" err="1" smtClean="0"/>
              <a:t>ного</a:t>
            </a:r>
            <a:r>
              <a:rPr lang="ru-RU" dirty="0" smtClean="0"/>
              <a:t> раствора щелочи позволяет снизить концентрацию </a:t>
            </a:r>
            <a:r>
              <a:rPr lang="en-US" dirty="0" smtClean="0"/>
              <a:t>NO</a:t>
            </a:r>
            <a:r>
              <a:rPr lang="ru-RU" dirty="0" smtClean="0"/>
              <a:t> в отходящих газах до 0,02–0,025 % об., т.е. до 0,4 г/м</a:t>
            </a:r>
            <a:r>
              <a:rPr lang="ru-RU" baseline="30000" dirty="0" smtClean="0"/>
              <a:t>3</a:t>
            </a:r>
            <a:r>
              <a:rPr lang="ru-RU" dirty="0" smtClean="0"/>
              <a:t>. Аналогичная реакция протекает и при использовании карбоната натрия:</a:t>
            </a:r>
          </a:p>
          <a:p>
            <a:pPr marL="0" algn="just">
              <a:buNone/>
            </a:pP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+ 2 NO</a:t>
            </a:r>
            <a:r>
              <a:rPr lang="en-US" baseline="-25000" dirty="0" smtClean="0"/>
              <a:t>2</a:t>
            </a:r>
            <a:r>
              <a:rPr lang="en-US" dirty="0" smtClean="0"/>
              <a:t> → NaNO</a:t>
            </a:r>
            <a:r>
              <a:rPr lang="en-US" baseline="-25000" dirty="0" smtClean="0"/>
              <a:t>3</a:t>
            </a:r>
            <a:r>
              <a:rPr lang="en-US" dirty="0" smtClean="0"/>
              <a:t> + NaNO</a:t>
            </a:r>
            <a:r>
              <a:rPr lang="en-US" baseline="-25000" dirty="0" smtClean="0"/>
              <a:t>2</a:t>
            </a:r>
            <a:r>
              <a:rPr lang="en-US" dirty="0" smtClean="0"/>
              <a:t> + 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Если газ окислен слабо, т.е. в нем наряду с </a:t>
            </a:r>
            <a:r>
              <a:rPr lang="en-US" dirty="0" smtClean="0"/>
              <a:t>NO</a:t>
            </a:r>
            <a:r>
              <a:rPr lang="ru-RU" baseline="-25000" dirty="0" smtClean="0"/>
              <a:t>2</a:t>
            </a:r>
            <a:r>
              <a:rPr lang="ru-RU" dirty="0" smtClean="0"/>
              <a:t> содержится заметное количество </a:t>
            </a:r>
            <a:r>
              <a:rPr lang="en-US" dirty="0" smtClean="0"/>
              <a:t>NO</a:t>
            </a:r>
            <a:r>
              <a:rPr lang="ru-RU" dirty="0" smtClean="0"/>
              <a:t>, то реакция ведет к образованию большего количества нитритов, чем нитратов:</a:t>
            </a:r>
          </a:p>
          <a:p>
            <a:pPr marL="0" algn="just">
              <a:buNone/>
            </a:pPr>
            <a:r>
              <a:rPr lang="en-US" dirty="0" smtClean="0"/>
              <a:t>Na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+ NO + NO</a:t>
            </a:r>
            <a:r>
              <a:rPr lang="en-US" baseline="-25000" dirty="0" smtClean="0"/>
              <a:t>2</a:t>
            </a:r>
            <a:r>
              <a:rPr lang="en-US" dirty="0" smtClean="0"/>
              <a:t> → 2 NaNO</a:t>
            </a:r>
            <a:r>
              <a:rPr lang="en-US" baseline="-25000" dirty="0" smtClean="0"/>
              <a:t>2</a:t>
            </a:r>
            <a:r>
              <a:rPr lang="en-US" dirty="0" smtClean="0"/>
              <a:t> + 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Поэтому очистка растворами оснований эффективна лишь при доле </a:t>
            </a:r>
            <a:r>
              <a:rPr lang="en-US" dirty="0" smtClean="0"/>
              <a:t>NO</a:t>
            </a:r>
            <a:r>
              <a:rPr lang="ru-RU" sz="2100" dirty="0" smtClean="0"/>
              <a:t>2</a:t>
            </a:r>
            <a:r>
              <a:rPr lang="ru-RU" dirty="0" smtClean="0"/>
              <a:t>&gt;0.5</a:t>
            </a:r>
          </a:p>
          <a:p>
            <a:pPr marL="0" algn="just">
              <a:buNone/>
            </a:pPr>
            <a:r>
              <a:rPr lang="ru-RU" dirty="0" smtClean="0"/>
              <a:t>Недостатком щелочной очистки отходящих газов от оксидов азота является образование ядовитых нитритов.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6643710"/>
          </a:xfrm>
        </p:spPr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ru-RU" i="1" u="sng" dirty="0" smtClean="0"/>
              <a:t>Селективные абсорбенты для поглощения оксида азота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Очистка газов от оксида азота в отсутствии в газовой фазе кислорода может осуществляться с применением растворов </a:t>
            </a:r>
            <a:r>
              <a:rPr lang="en-US" dirty="0" err="1" smtClean="0"/>
              <a:t>FeSO</a:t>
            </a:r>
            <a:r>
              <a:rPr lang="ru-RU" baseline="-25000" dirty="0" smtClean="0"/>
              <a:t>4</a:t>
            </a:r>
            <a:r>
              <a:rPr lang="ru-RU" dirty="0" smtClean="0"/>
              <a:t>, FeCl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err="1" smtClean="0"/>
              <a:t>NaHSO</a:t>
            </a:r>
            <a:r>
              <a:rPr lang="ru-RU" baseline="-25000" dirty="0" smtClean="0"/>
              <a:t>3</a:t>
            </a:r>
            <a:r>
              <a:rPr lang="ru-RU" dirty="0" smtClean="0"/>
              <a:t> и </a:t>
            </a:r>
            <a:r>
              <a:rPr lang="en-US" dirty="0" smtClean="0"/>
              <a:t>Na</a:t>
            </a:r>
            <a:r>
              <a:rPr lang="ru-RU" baseline="-25000" dirty="0" smtClean="0"/>
              <a:t>2</a:t>
            </a:r>
            <a:r>
              <a:rPr lang="en-US" dirty="0" smtClean="0"/>
              <a:t>S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:</a:t>
            </a:r>
          </a:p>
          <a:p>
            <a:pPr marL="0" algn="just">
              <a:buNone/>
            </a:pPr>
            <a:r>
              <a:rPr lang="en-US" dirty="0" smtClean="0"/>
              <a:t>FeSO</a:t>
            </a:r>
            <a:r>
              <a:rPr lang="en-US" baseline="-25000" dirty="0" smtClean="0"/>
              <a:t>4</a:t>
            </a:r>
            <a:r>
              <a:rPr lang="en-US" dirty="0" smtClean="0"/>
              <a:t> + NO ↔ Fe(NO)SO</a:t>
            </a:r>
            <a:r>
              <a:rPr lang="en-US" baseline="-25000" dirty="0" smtClean="0"/>
              <a:t>4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FeCl</a:t>
            </a:r>
            <a:r>
              <a:rPr lang="en-US" baseline="-25000" dirty="0" smtClean="0"/>
              <a:t>2</a:t>
            </a:r>
            <a:r>
              <a:rPr lang="en-US" dirty="0" smtClean="0"/>
              <a:t> + NO ↔ Fe(NO)Cl.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Наиболее доступным и эффективным является раствор </a:t>
            </a:r>
            <a:r>
              <a:rPr lang="en-US" dirty="0" err="1" smtClean="0"/>
              <a:t>FeSO</a:t>
            </a:r>
            <a:r>
              <a:rPr lang="ru-RU" baseline="-25000" dirty="0" smtClean="0"/>
              <a:t>4</a:t>
            </a:r>
            <a:r>
              <a:rPr lang="ru-RU" dirty="0" smtClean="0"/>
              <a:t>. При этом могут быть использованы даже травильные растворы, содержащие сульфит железа. Обычно абсорбция может осуществляться при 20–25 °С даже если концентрации сульфита железа небольшие. Для предохранения от окисления </a:t>
            </a:r>
            <a:r>
              <a:rPr lang="en-US" dirty="0" err="1" smtClean="0"/>
              <a:t>FeSO</a:t>
            </a:r>
            <a:r>
              <a:rPr lang="ru-RU" baseline="-25000" dirty="0" smtClean="0"/>
              <a:t>4</a:t>
            </a:r>
            <a:r>
              <a:rPr lang="ru-RU" dirty="0" smtClean="0"/>
              <a:t> кислородом воздуха до </a:t>
            </a:r>
            <a:r>
              <a:rPr lang="en-US" dirty="0" smtClean="0"/>
              <a:t>Fe</a:t>
            </a:r>
            <a:r>
              <a:rPr lang="ru-RU" baseline="-25000" dirty="0" smtClean="0"/>
              <a:t>2</a:t>
            </a:r>
            <a:r>
              <a:rPr lang="ru-RU" dirty="0" smtClean="0"/>
              <a:t>(</a:t>
            </a:r>
            <a:r>
              <a:rPr lang="en-US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)</a:t>
            </a:r>
            <a:r>
              <a:rPr lang="ru-RU" baseline="-25000" dirty="0" smtClean="0"/>
              <a:t>3</a:t>
            </a:r>
            <a:r>
              <a:rPr lang="ru-RU" dirty="0" smtClean="0"/>
              <a:t> необходимо, чтобы в растворе содержалось 0,5–1,5 % серной кислоты.</a:t>
            </a:r>
          </a:p>
          <a:p>
            <a:pPr marL="0" algn="just">
              <a:buNone/>
            </a:pPr>
            <a:r>
              <a:rPr lang="ru-RU" dirty="0" smtClean="0"/>
              <a:t>Образующиеся комплексы при нагреве до 100 °С </a:t>
            </a:r>
            <a:r>
              <a:rPr lang="ru-RU" dirty="0" err="1" smtClean="0"/>
              <a:t>диссоциируют</a:t>
            </a:r>
            <a:r>
              <a:rPr lang="ru-RU" dirty="0" smtClean="0"/>
              <a:t> с выделением оксида азота, а раствор циркулирует по замкнутому циклу.</a:t>
            </a:r>
          </a:p>
          <a:p>
            <a:pPr marL="0" algn="just">
              <a:buNone/>
            </a:pPr>
            <a:r>
              <a:rPr lang="ru-RU" dirty="0" smtClean="0"/>
              <a:t>Абсорбция оксида азота растворами </a:t>
            </a:r>
            <a:r>
              <a:rPr lang="en-US" dirty="0" err="1" smtClean="0"/>
              <a:t>NaHSO</a:t>
            </a:r>
            <a:r>
              <a:rPr lang="ru-RU" baseline="-25000" dirty="0" smtClean="0"/>
              <a:t>3</a:t>
            </a:r>
            <a:r>
              <a:rPr lang="ru-RU" dirty="0" smtClean="0"/>
              <a:t>, </a:t>
            </a:r>
            <a:r>
              <a:rPr lang="en-US" dirty="0" smtClean="0"/>
              <a:t>Na</a:t>
            </a:r>
            <a:r>
              <a:rPr lang="ru-RU" baseline="-25000" dirty="0" smtClean="0"/>
              <a:t>2</a:t>
            </a:r>
            <a:r>
              <a:rPr lang="en-US" dirty="0" smtClean="0"/>
              <a:t>S</a:t>
            </a:r>
            <a:r>
              <a:rPr lang="ru-RU" baseline="-25000" dirty="0" smtClean="0"/>
              <a:t>2</a:t>
            </a:r>
            <a:r>
              <a:rPr lang="en-US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 сопровождается выделением молекулярного азота:</a:t>
            </a:r>
          </a:p>
          <a:p>
            <a:pPr marL="0" algn="just">
              <a:buNone/>
            </a:pPr>
            <a:r>
              <a:rPr lang="en-US" dirty="0" smtClean="0"/>
              <a:t>2 NaHSO</a:t>
            </a:r>
            <a:r>
              <a:rPr lang="en-US" baseline="-25000" dirty="0" smtClean="0"/>
              <a:t>3</a:t>
            </a:r>
            <a:r>
              <a:rPr lang="en-US" dirty="0" smtClean="0"/>
              <a:t> + 2 NO ↔ N</a:t>
            </a:r>
            <a:r>
              <a:rPr lang="en-US" baseline="-25000" dirty="0" smtClean="0"/>
              <a:t>2</a:t>
            </a:r>
            <a:r>
              <a:rPr lang="en-US" dirty="0" smtClean="0"/>
              <a:t> + 2 NaHSO</a:t>
            </a:r>
            <a:r>
              <a:rPr lang="en-US" baseline="-25000" dirty="0" smtClean="0"/>
              <a:t>4</a:t>
            </a:r>
            <a:endParaRPr lang="ru-RU" dirty="0" smtClean="0"/>
          </a:p>
          <a:p>
            <a:pPr marL="0" algn="just">
              <a:buNone/>
            </a:pPr>
            <a:r>
              <a:rPr lang="en-US" dirty="0" smtClean="0"/>
              <a:t>2 Na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+ 6 NO ↔ 3 N</a:t>
            </a:r>
            <a:r>
              <a:rPr lang="en-US" baseline="-25000" dirty="0" smtClean="0"/>
              <a:t>2</a:t>
            </a:r>
            <a:r>
              <a:rPr lang="en-US" dirty="0" smtClean="0"/>
              <a:t> + 2 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+ 2 SO</a:t>
            </a:r>
            <a:r>
              <a:rPr lang="en-US" baseline="-25000" dirty="0" smtClean="0"/>
              <a:t>2</a:t>
            </a:r>
            <a:endParaRPr lang="ru-RU" dirty="0" smtClean="0"/>
          </a:p>
          <a:p>
            <a:pPr marL="0" algn="just">
              <a:buNone/>
            </a:pPr>
            <a:r>
              <a:rPr lang="ru-RU" dirty="0" smtClean="0"/>
              <a:t>Селективное поглощение оксида азота с растворами протекает при температурах 20–40 °С.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4711</Words>
  <Application>Microsoft Office PowerPoint</Application>
  <PresentationFormat>Экран (4:3)</PresentationFormat>
  <Paragraphs>296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Дисциплина «Химические основы в экологии»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Дисциплина «Химические основы в экологии»</dc:title>
  <dc:creator>вово</dc:creator>
  <cp:lastModifiedBy>вово</cp:lastModifiedBy>
  <cp:revision>25</cp:revision>
  <dcterms:created xsi:type="dcterms:W3CDTF">2023-10-29T18:37:08Z</dcterms:created>
  <dcterms:modified xsi:type="dcterms:W3CDTF">2023-10-30T00:59:20Z</dcterms:modified>
</cp:coreProperties>
</file>