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56" r:id="rId3"/>
    <p:sldId id="257" r:id="rId4"/>
    <p:sldId id="259" r:id="rId5"/>
    <p:sldId id="260" r:id="rId6"/>
    <p:sldId id="261" r:id="rId7"/>
    <p:sldId id="262" r:id="rId8"/>
    <p:sldId id="258" r:id="rId9"/>
    <p:sldId id="270" r:id="rId10"/>
    <p:sldId id="266" r:id="rId11"/>
    <p:sldId id="264" r:id="rId12"/>
    <p:sldId id="265" r:id="rId13"/>
    <p:sldId id="269" r:id="rId14"/>
    <p:sldId id="267" r:id="rId15"/>
    <p:sldId id="268" r:id="rId16"/>
    <p:sldId id="271" r:id="rId17"/>
    <p:sldId id="272" r:id="rId18"/>
    <p:sldId id="273" r:id="rId19"/>
    <p:sldId id="274" r:id="rId20"/>
    <p:sldId id="275" r:id="rId21"/>
    <p:sldId id="263" r:id="rId22"/>
    <p:sldId id="276" r:id="rId23"/>
    <p:sldId id="280" r:id="rId24"/>
    <p:sldId id="277" r:id="rId25"/>
    <p:sldId id="281" r:id="rId26"/>
    <p:sldId id="282" r:id="rId27"/>
    <p:sldId id="278" r:id="rId28"/>
    <p:sldId id="279"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23.11.2023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23.11.2023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23.11.2023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23.11.2023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23.11.2023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23.11.2023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23.11.2023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23.11.2023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1751" y="692696"/>
            <a:ext cx="8784976" cy="1077218"/>
          </a:xfrm>
          <a:prstGeom prst="rect">
            <a:avLst/>
          </a:prstGeom>
        </p:spPr>
        <p:txBody>
          <a:bodyPr wrap="square">
            <a:spAutoFit/>
          </a:bodyPr>
          <a:lstStyle/>
          <a:p>
            <a:pPr algn="ctr"/>
            <a:r>
              <a:rPr lang="ru-RU" sz="3200" b="1" dirty="0"/>
              <a:t>Социально-экономические системы/модели стран мира</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16832"/>
            <a:ext cx="6103565" cy="343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35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1" y="0"/>
            <a:ext cx="8989319" cy="673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27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801"/>
          <a:stretch/>
        </p:blipFill>
        <p:spPr bwMode="auto">
          <a:xfrm>
            <a:off x="323528" y="404663"/>
            <a:ext cx="8136904" cy="549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019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48680"/>
            <a:ext cx="7664739" cy="574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70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634"/>
            <a:ext cx="8784976" cy="658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537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496944" cy="6364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331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09" y="116632"/>
            <a:ext cx="8664963" cy="649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3903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7973144" cy="597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334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58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56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92" y="116631"/>
            <a:ext cx="8858588" cy="664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918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6" y="620688"/>
            <a:ext cx="8859068" cy="496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766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568952" cy="2031325"/>
          </a:xfrm>
          <a:prstGeom prst="rect">
            <a:avLst/>
          </a:prstGeom>
        </p:spPr>
        <p:txBody>
          <a:bodyPr wrap="square">
            <a:spAutoFit/>
          </a:bodyPr>
          <a:lstStyle/>
          <a:p>
            <a:r>
              <a:rPr lang="ru-RU" dirty="0"/>
              <a:t>Экономическая система — это средство, с помощью которого общества или правительства организуют и распределяют доступные ресурсы, услуги и товары в географическом регионе или стране. Экономические системы регулируют факторы производства, включая землю, капитал, труд и физические ресурсы. Экономическая система включает в себя множество институтов, агентств, субъектов, процессов принятия решений и моделей потребления, которые составляют экономическую структуру данного сообщества.</a:t>
            </a:r>
          </a:p>
        </p:txBody>
      </p:sp>
      <p:sp>
        <p:nvSpPr>
          <p:cNvPr id="3" name="Прямоугольник 2"/>
          <p:cNvSpPr/>
          <p:nvPr/>
        </p:nvSpPr>
        <p:spPr>
          <a:xfrm>
            <a:off x="323528" y="2736503"/>
            <a:ext cx="8280920" cy="2308324"/>
          </a:xfrm>
          <a:prstGeom prst="rect">
            <a:avLst/>
          </a:prstGeom>
        </p:spPr>
        <p:txBody>
          <a:bodyPr wrap="square">
            <a:spAutoFit/>
          </a:bodyPr>
          <a:lstStyle/>
          <a:p>
            <a:r>
              <a:rPr lang="ru-RU" dirty="0"/>
              <a:t>Типы экономических систем</a:t>
            </a:r>
          </a:p>
          <a:p>
            <a:endParaRPr lang="ru-RU" dirty="0"/>
          </a:p>
          <a:p>
            <a:r>
              <a:rPr lang="ru-RU" dirty="0"/>
              <a:t>В мире существует множество типов экономик. Каждый из них имеет свои отличительные характеристики, хотя все они имеют некоторые общие черты. Каждая экономика функционирует на основе уникального набора условий и допущений. Экономические системы можно разделить на четыре основных типа: традиционная экономика, командная экономика, смешанная экономика и рыночная экономика.</a:t>
            </a:r>
          </a:p>
        </p:txBody>
      </p:sp>
    </p:spTree>
    <p:extLst>
      <p:ext uri="{BB962C8B-B14F-4D97-AF65-F5344CB8AC3E}">
        <p14:creationId xmlns:p14="http://schemas.microsoft.com/office/powerpoint/2010/main" val="382906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0648"/>
            <a:ext cx="7344815" cy="550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567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8250073" cy="438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909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3" y="80502"/>
            <a:ext cx="9036496" cy="676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822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8574807" cy="48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17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73" y="548680"/>
            <a:ext cx="7584843"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056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2" y="692696"/>
            <a:ext cx="8697746" cy="488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657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574807" cy="48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266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40" y="27855"/>
            <a:ext cx="9144000" cy="3416320"/>
          </a:xfrm>
          <a:prstGeom prst="rect">
            <a:avLst/>
          </a:prstGeom>
        </p:spPr>
        <p:txBody>
          <a:bodyPr wrap="square">
            <a:spAutoFit/>
          </a:bodyPr>
          <a:lstStyle/>
          <a:p>
            <a:r>
              <a:rPr lang="ru-RU" sz="2400" dirty="0"/>
              <a:t>Франция входит в группу стран с очень высоким уровнем человеческого </a:t>
            </a:r>
            <a:r>
              <a:rPr lang="ru-RU" sz="2400" dirty="0" smtClean="0"/>
              <a:t>развития, занимая</a:t>
            </a:r>
            <a:r>
              <a:rPr lang="ru-RU" sz="2400" dirty="0"/>
              <a:t>, если опираться на данные Доклада о человеческом развитии ПРООН, 26 место </a:t>
            </a:r>
            <a:r>
              <a:rPr lang="ru-RU" sz="2400" dirty="0" smtClean="0"/>
              <a:t>в мире </a:t>
            </a:r>
            <a:r>
              <a:rPr lang="ru-RU" sz="2400" dirty="0"/>
              <a:t>(ИЧР составляет 0,891). </a:t>
            </a:r>
            <a:endParaRPr lang="ru-RU" sz="2400" dirty="0" smtClean="0"/>
          </a:p>
          <a:p>
            <a:r>
              <a:rPr lang="ru-RU" sz="2400" dirty="0" smtClean="0"/>
              <a:t>Среди </a:t>
            </a:r>
            <a:r>
              <a:rPr lang="ru-RU" sz="2400" dirty="0"/>
              <a:t>стран схожего уровня развития она </a:t>
            </a:r>
            <a:r>
              <a:rPr lang="ru-RU" sz="2400" dirty="0" smtClean="0"/>
              <a:t>выделяется высокой </a:t>
            </a:r>
            <a:r>
              <a:rPr lang="ru-RU" sz="2400" dirty="0"/>
              <a:t>ожидаемой продолжительностью жизни при рождении (82,5 лет) и </a:t>
            </a:r>
            <a:r>
              <a:rPr lang="ru-RU" sz="2400" dirty="0" smtClean="0"/>
              <a:t>относительно низкими </a:t>
            </a:r>
            <a:r>
              <a:rPr lang="ru-RU" sz="2400" dirty="0"/>
              <a:t>показателями средней продолжительности обучения и ВНД на душу </a:t>
            </a:r>
            <a:r>
              <a:rPr lang="ru-RU" sz="2400" dirty="0" smtClean="0"/>
              <a:t>населения по </a:t>
            </a:r>
            <a:r>
              <a:rPr lang="ru-RU" sz="2400" dirty="0"/>
              <a:t>паритету покупательной способности.</a:t>
            </a:r>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47" t="8567" r="5204" b="10894"/>
          <a:stretch/>
        </p:blipFill>
        <p:spPr bwMode="auto">
          <a:xfrm>
            <a:off x="2843808" y="2970506"/>
            <a:ext cx="5465828" cy="389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518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97346"/>
            <a:ext cx="8928992" cy="4893647"/>
          </a:xfrm>
          <a:prstGeom prst="rect">
            <a:avLst/>
          </a:prstGeom>
        </p:spPr>
        <p:txBody>
          <a:bodyPr wrap="square">
            <a:spAutoFit/>
          </a:bodyPr>
          <a:lstStyle/>
          <a:p>
            <a:r>
              <a:rPr lang="ru-RU" sz="2400" dirty="0"/>
              <a:t>В социальной сфере одной из главных проблем является старение населения (</a:t>
            </a:r>
            <a:r>
              <a:rPr lang="ru-RU" sz="2400" dirty="0" smtClean="0"/>
              <a:t>в 2019 </a:t>
            </a:r>
            <a:r>
              <a:rPr lang="ru-RU" sz="2400" dirty="0"/>
              <a:t>г. доля лиц старше 65 лет в совокупном количестве жителей достигла 20%), </a:t>
            </a:r>
            <a:r>
              <a:rPr lang="ru-RU" sz="2400" dirty="0" smtClean="0"/>
              <a:t>что ведет </a:t>
            </a:r>
            <a:r>
              <a:rPr lang="ru-RU" sz="2400" dirty="0"/>
              <a:t>к ухудшению коэффициента демографической нагрузки старшего поколения (32,5 </a:t>
            </a:r>
            <a:r>
              <a:rPr lang="ru-RU" sz="2400" dirty="0" smtClean="0"/>
              <a:t>в 2019 </a:t>
            </a:r>
            <a:r>
              <a:rPr lang="ru-RU" sz="2400" dirty="0"/>
              <a:t>г. против 24,3 и 25,6 в 2000 и 2010 г. соответственно) и создает </a:t>
            </a:r>
            <a:r>
              <a:rPr lang="ru-RU" sz="2400" dirty="0" smtClean="0"/>
              <a:t>определенные трудности </a:t>
            </a:r>
            <a:r>
              <a:rPr lang="ru-RU" sz="2400" dirty="0"/>
              <a:t>в условиях кризиса социальной политики в стране (прежде всего речь идет </a:t>
            </a:r>
            <a:r>
              <a:rPr lang="ru-RU" sz="2400" dirty="0" smtClean="0"/>
              <a:t>о высоких </a:t>
            </a:r>
            <a:r>
              <a:rPr lang="ru-RU" sz="2400" dirty="0"/>
              <a:t>социальных обязательствах государства в условиях перманентного </a:t>
            </a:r>
            <a:r>
              <a:rPr lang="ru-RU" sz="2400" dirty="0" smtClean="0"/>
              <a:t>дефицита системы </a:t>
            </a:r>
            <a:r>
              <a:rPr lang="ru-RU" sz="2400" dirty="0"/>
              <a:t>социальной защиты</a:t>
            </a:r>
            <a:r>
              <a:rPr lang="ru-RU" sz="2400" dirty="0" smtClean="0"/>
              <a:t>).</a:t>
            </a:r>
          </a:p>
          <a:p>
            <a:r>
              <a:rPr lang="ru-RU" sz="2400" dirty="0" smtClean="0"/>
              <a:t>Другой </a:t>
            </a:r>
            <a:r>
              <a:rPr lang="ru-RU" sz="2400" dirty="0"/>
              <a:t>социальной проблемой является </a:t>
            </a:r>
            <a:r>
              <a:rPr lang="ru-RU" sz="2400" dirty="0" smtClean="0"/>
              <a:t>массовая безработица </a:t>
            </a:r>
            <a:r>
              <a:rPr lang="ru-RU" sz="2400" dirty="0"/>
              <a:t>(8,5% в 2019 г., один из самых высоких показателей в ЕС), при </a:t>
            </a:r>
            <a:r>
              <a:rPr lang="ru-RU" sz="2400" dirty="0" smtClean="0"/>
              <a:t>этом обращает </a:t>
            </a:r>
            <a:r>
              <a:rPr lang="ru-RU" sz="2400" dirty="0"/>
              <a:t>на себя внимание стабильно высокий уровень безработицы среди лиц моложе </a:t>
            </a:r>
            <a:r>
              <a:rPr lang="ru-RU" sz="2400" dirty="0" smtClean="0"/>
              <a:t>25 лет </a:t>
            </a:r>
            <a:r>
              <a:rPr lang="ru-RU" sz="2400" dirty="0"/>
              <a:t>(20%).</a:t>
            </a:r>
          </a:p>
        </p:txBody>
      </p:sp>
    </p:spTree>
    <p:extLst>
      <p:ext uri="{BB962C8B-B14F-4D97-AF65-F5344CB8AC3E}">
        <p14:creationId xmlns:p14="http://schemas.microsoft.com/office/powerpoint/2010/main" val="1720713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96752"/>
            <a:ext cx="6806970" cy="409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46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498" y="620688"/>
            <a:ext cx="9144000" cy="5355312"/>
          </a:xfrm>
          <a:prstGeom prst="rect">
            <a:avLst/>
          </a:prstGeom>
        </p:spPr>
        <p:txBody>
          <a:bodyPr wrap="square">
            <a:spAutoFit/>
          </a:bodyPr>
          <a:lstStyle/>
          <a:p>
            <a:r>
              <a:rPr lang="ru-RU" dirty="0"/>
              <a:t>1. Традиционная экономическая система</a:t>
            </a:r>
          </a:p>
          <a:p>
            <a:endParaRPr lang="ru-RU" dirty="0"/>
          </a:p>
          <a:p>
            <a:r>
              <a:rPr lang="ru-RU" dirty="0"/>
              <a:t>Традиционная экономическая система основана на товарах, услугах и работе, которые следуют определенным установленным тенденциям. Он во многом зависит от людей, и очень мало разделения труда или специализации. В сущности, традиционная экономика очень проста и является самой древней из четырех типов.</a:t>
            </a:r>
          </a:p>
          <a:p>
            <a:endParaRPr lang="ru-RU" dirty="0"/>
          </a:p>
          <a:p>
            <a:r>
              <a:rPr lang="ru-RU" dirty="0"/>
              <a:t>Некоторые части мира все еще функционируют с традиционной экономической системой. Это обычно встречается в сельской местности в странах второго и третьего мира, где экономическая деятельность преимущественно связана с сельским хозяйством или другими традиционными видами деятельности, приносящими доход.</a:t>
            </a:r>
          </a:p>
          <a:p>
            <a:endParaRPr lang="ru-RU" dirty="0"/>
          </a:p>
          <a:p>
            <a:r>
              <a:rPr lang="ru-RU" dirty="0"/>
              <a:t>В сообществах с традиционной экономической системой обычно очень мало ресурсов, которыми можно поделиться. Либо мало природных ресурсов в регионе, либо доступ к ним каким-то образом ограничен. Таким образом, традиционная система, в отличие от трех других, не способна генерировать излишки. Тем не менее именно в силу своей примитивности традиционная экономическая система отличается высокой устойчивостью. Кроме того, из-за его небольшой производительности очень мало отходов по сравнению с другими тремя системами.</a:t>
            </a:r>
          </a:p>
        </p:txBody>
      </p:sp>
    </p:spTree>
    <p:extLst>
      <p:ext uri="{BB962C8B-B14F-4D97-AF65-F5344CB8AC3E}">
        <p14:creationId xmlns:p14="http://schemas.microsoft.com/office/powerpoint/2010/main" val="3313989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61" y="692696"/>
            <a:ext cx="9144000" cy="5909310"/>
          </a:xfrm>
          <a:prstGeom prst="rect">
            <a:avLst/>
          </a:prstGeom>
        </p:spPr>
        <p:txBody>
          <a:bodyPr wrap="square">
            <a:spAutoFit/>
          </a:bodyPr>
          <a:lstStyle/>
          <a:p>
            <a:r>
              <a:rPr lang="ru-RU" dirty="0"/>
              <a:t>2. Командная экономическая система</a:t>
            </a:r>
          </a:p>
          <a:p>
            <a:endParaRPr lang="ru-RU" dirty="0"/>
          </a:p>
          <a:p>
            <a:r>
              <a:rPr lang="ru-RU" dirty="0"/>
              <a:t>В командной системе доминирующая централизованная власть — обычно правительство — контролирует значительную часть экономической структуры. Командная экономическая система, также известная как плановая система, распространена в коммунистических обществах, поскольку производственные решения являются прерогативой правительства.</a:t>
            </a:r>
          </a:p>
          <a:p>
            <a:endParaRPr lang="ru-RU" dirty="0"/>
          </a:p>
          <a:p>
            <a:r>
              <a:rPr lang="ru-RU" dirty="0"/>
              <a:t>Если экономика имеет доступ ко многим ресурсам, есть вероятность, что она может склоняться к командной экономической структуре. В таком случае в дело вступает правительство и осуществляет контроль над ресурсами. В идеале централизованный контроль охватывает ценные ресурсы, такие как золото или</a:t>
            </a:r>
          </a:p>
          <a:p>
            <a:endParaRPr lang="ru-RU" dirty="0"/>
          </a:p>
          <a:p>
            <a:r>
              <a:rPr lang="ru-RU" dirty="0"/>
              <a:t>нефть. Люди регулируют другие менее важные отрасли экономики, такие как сельское хозяйство.</a:t>
            </a:r>
          </a:p>
          <a:p>
            <a:endParaRPr lang="ru-RU" dirty="0"/>
          </a:p>
          <a:p>
            <a:r>
              <a:rPr lang="ru-RU" dirty="0"/>
              <a:t>Теоретически командная система работает очень хорошо, пока центральная власть осуществляет контроль с учетом наилучших интересов населения. Однако, похоже, это редкость. Командная экономика жесткая по сравнению с другими системами. Они медленно реагируют на изменения, потому что власть централизована. Это делает их уязвимыми перед экономическими кризисами или чрезвычайными ситуациями, поскольку они не могут быстро приспособиться к изменяющимся условиям.</a:t>
            </a:r>
          </a:p>
        </p:txBody>
      </p:sp>
    </p:spTree>
    <p:extLst>
      <p:ext uri="{BB962C8B-B14F-4D97-AF65-F5344CB8AC3E}">
        <p14:creationId xmlns:p14="http://schemas.microsoft.com/office/powerpoint/2010/main" val="1414140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5909310"/>
          </a:xfrm>
          <a:prstGeom prst="rect">
            <a:avLst/>
          </a:prstGeom>
        </p:spPr>
        <p:txBody>
          <a:bodyPr wrap="square">
            <a:spAutoFit/>
          </a:bodyPr>
          <a:lstStyle/>
          <a:p>
            <a:r>
              <a:rPr lang="ru-RU" dirty="0"/>
              <a:t>3. Рыночная экономическая система</a:t>
            </a:r>
          </a:p>
          <a:p>
            <a:endParaRPr lang="ru-RU" dirty="0"/>
          </a:p>
          <a:p>
            <a:r>
              <a:rPr lang="ru-RU" dirty="0"/>
              <a:t>Рыночные экономические системы основаны на концепции свободного рынка. Другими словами, вмешательство государства очень незначительно. Правительство мало контролирует ресурсы и не вмешивается в важные сегменты экономики. Вместо этого регулирование исходит от людей и отношений между спросом и предложением.</a:t>
            </a:r>
          </a:p>
          <a:p>
            <a:endParaRPr lang="ru-RU" dirty="0"/>
          </a:p>
          <a:p>
            <a:r>
              <a:rPr lang="ru-RU" dirty="0"/>
              <a:t>Рыночная экономическая система в основном теоретическая. То есть чистой рыночной системы на самом деле не существует. Почему? Ну, все экономические системы подвержены некоторому вмешательству со стороны центральной власти. Например, большинство правительств принимают законы, регулирующие справедливую торговлю и монополии.</a:t>
            </a:r>
          </a:p>
          <a:p>
            <a:endParaRPr lang="ru-RU" dirty="0"/>
          </a:p>
          <a:p>
            <a:r>
              <a:rPr lang="ru-RU" dirty="0"/>
              <a:t>С теоретической точки зрения рыночная экономика способствует значительному росту. Можно утверждать, что рост является самым высоким при рыночной экономической системе.</a:t>
            </a:r>
          </a:p>
          <a:p>
            <a:endParaRPr lang="ru-RU" dirty="0"/>
          </a:p>
          <a:p>
            <a:r>
              <a:rPr lang="ru-RU" dirty="0"/>
              <a:t>Самым большим недостатком рыночной экономики является то, что она позволяет частным лицам накапливать большую экономическую мощь, особенно тем, кто владеет ценными ресурсами. Распределение ресурсов несправедливо, потому что те, кто преуспевает в экономическом плане, контролируют большинство из них.</a:t>
            </a:r>
          </a:p>
        </p:txBody>
      </p:sp>
    </p:spTree>
    <p:extLst>
      <p:ext uri="{BB962C8B-B14F-4D97-AF65-F5344CB8AC3E}">
        <p14:creationId xmlns:p14="http://schemas.microsoft.com/office/powerpoint/2010/main" val="4233115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280920" cy="1754326"/>
          </a:xfrm>
          <a:prstGeom prst="rect">
            <a:avLst/>
          </a:prstGeom>
        </p:spPr>
        <p:txBody>
          <a:bodyPr wrap="square">
            <a:spAutoFit/>
          </a:bodyPr>
          <a:lstStyle/>
          <a:p>
            <a:r>
              <a:rPr lang="ru-RU" dirty="0"/>
              <a:t>4. Смешанная система</a:t>
            </a:r>
          </a:p>
          <a:p>
            <a:endParaRPr lang="ru-RU" dirty="0"/>
          </a:p>
          <a:p>
            <a:r>
              <a:rPr lang="ru-RU" dirty="0"/>
              <a:t>Смешанные системы сочетают в себе характеристики рыночных и командных экономических систем. По этой причине смешанные системы также известны как двойные системы. Иногда этот термин используется для описания рыночной системы, находящейся под строгим регулирующим контролем.</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324" y="2780928"/>
            <a:ext cx="60293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965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71978"/>
            <a:ext cx="6912768" cy="5052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56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820102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55718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864</Words>
  <Application>Microsoft Office PowerPoint</Application>
  <PresentationFormat>Экран (4:3)</PresentationFormat>
  <Paragraphs>37</Paragraphs>
  <Slides>28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Gimiki</dc:creator>
  <cp:lastModifiedBy>Пользователь Windows</cp:lastModifiedBy>
  <cp:revision>18</cp:revision>
  <dcterms:created xsi:type="dcterms:W3CDTF">2023-11-23T08:39:53Z</dcterms:created>
  <dcterms:modified xsi:type="dcterms:W3CDTF">2023-11-23T09:01:47Z</dcterms:modified>
</cp:coreProperties>
</file>