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7075"/>
            <a:ext cx="4427984" cy="6001643"/>
          </a:xfrm>
          <a:prstGeom prst="rect">
            <a:avLst/>
          </a:prstGeom>
        </p:spPr>
        <p:txBody>
          <a:bodyPr wrap="square">
            <a:spAutoFit/>
          </a:bodyPr>
          <a:lstStyle/>
          <a:p>
            <a:r>
              <a:rPr lang="ru-RU" sz="2400" dirty="0"/>
              <a:t>В большом толковом словаре русского языка проект дословно с латинского </a:t>
            </a:r>
            <a:r>
              <a:rPr lang="ru-RU" sz="2400" dirty="0" err="1"/>
              <a:t>projectus</a:t>
            </a:r>
            <a:r>
              <a:rPr lang="ru-RU" sz="2400" dirty="0"/>
              <a:t> означает выступающий вперед. В словаре приводится несколько значений этого слова:</a:t>
            </a:r>
          </a:p>
          <a:p>
            <a:r>
              <a:rPr lang="ru-RU" sz="2400" dirty="0"/>
              <a:t>•	проект как разработанный план сооружения, постройки, изготовления или реконструкции чего-либо;</a:t>
            </a:r>
          </a:p>
          <a:p>
            <a:r>
              <a:rPr lang="ru-RU" sz="2400" dirty="0"/>
              <a:t>•	проект как предварительный текст какого-либо документа;</a:t>
            </a:r>
          </a:p>
          <a:p>
            <a:r>
              <a:rPr lang="ru-RU" sz="2400" dirty="0"/>
              <a:t>•	проект как план, замысел, намерение.</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474" y="1404034"/>
            <a:ext cx="5013403" cy="499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961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56" y="1844824"/>
            <a:ext cx="8914428" cy="367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644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92" y="1556792"/>
            <a:ext cx="9144000" cy="3970318"/>
          </a:xfrm>
          <a:prstGeom prst="rect">
            <a:avLst/>
          </a:prstGeom>
        </p:spPr>
        <p:txBody>
          <a:bodyPr wrap="square">
            <a:spAutoFit/>
          </a:bodyPr>
          <a:lstStyle/>
          <a:p>
            <a:r>
              <a:rPr lang="ru-RU" dirty="0"/>
              <a:t>Проект — это временное предприятие, направленное на создание уникального продукта, услуги или результата. Временный характер проектов указывает на определенное начало и окончание. Окончание наступает тогда, когда цели проекта достигнуты или когда проект прекращается в связи с тем, что его цели не будут или не могут быть достигнуты, либо когда в проекте больше нет необходимости. Проект также может быть прекращен, если клиент (заказчик, спонсор или ответственное лицо) желает прекратить проект. «Временный» не обязательно предполагает краткую длительность проекта. Это относится к вовлеченности в проект и длительности проекта. «Временный», как правило, не относится к создаваемому в ходе проекта продукту, услуге или результату. Большинство проектов предпринимается для достижения устойчивого, длительного результата. Например, проект по возведению памятника государственного значения создаст результат, который останется на века. Проекты также могут приводить к воздействиям на социальную, экономическую и окружающую среду, превышающим длительность самого проекта.</a:t>
            </a:r>
          </a:p>
        </p:txBody>
      </p:sp>
    </p:spTree>
    <p:extLst>
      <p:ext uri="{BB962C8B-B14F-4D97-AF65-F5344CB8AC3E}">
        <p14:creationId xmlns:p14="http://schemas.microsoft.com/office/powerpoint/2010/main" val="4113884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036496" cy="4154984"/>
          </a:xfrm>
          <a:prstGeom prst="rect">
            <a:avLst/>
          </a:prstGeom>
        </p:spPr>
        <p:txBody>
          <a:bodyPr wrap="square">
            <a:spAutoFit/>
          </a:bodyPr>
          <a:lstStyle/>
          <a:p>
            <a:r>
              <a:rPr lang="ru-RU" sz="2400" dirty="0"/>
              <a:t>Каждый проект приводит к созданию уникального продукта, услуги или результата. Конечный результат проекта может быть осязаемым или неосязаемым. Несмотря на то, что в некоторых операциях и поставляемых результатах проекта могут присутствовать повторяющиеся элементы, их наличие не нарушает принципиальной уникальности работ по проекту. Например, офисные здания могут строиться из одинаковых материалов или одной и той же строительной бригадой. Но каждый такой строительный проект будет уникальным ввиду разного местоположения, отличий в архитектуре, обстоятельствах, ситуациях, разных заинтересованных сторон и т. д.</a:t>
            </a:r>
          </a:p>
        </p:txBody>
      </p:sp>
    </p:spTree>
    <p:extLst>
      <p:ext uri="{BB962C8B-B14F-4D97-AF65-F5344CB8AC3E}">
        <p14:creationId xmlns:p14="http://schemas.microsoft.com/office/powerpoint/2010/main" val="1534560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51344"/>
            <a:ext cx="9144000" cy="4524315"/>
          </a:xfrm>
          <a:prstGeom prst="rect">
            <a:avLst/>
          </a:prstGeom>
        </p:spPr>
        <p:txBody>
          <a:bodyPr wrap="square">
            <a:spAutoFit/>
          </a:bodyPr>
          <a:lstStyle/>
          <a:p>
            <a:r>
              <a:rPr lang="ru-RU" sz="2400" dirty="0"/>
              <a:t>Текущая деятельность, как правило, представляет собой повторяющийся процесс, который выполняется в соответствии с существующими в организации процедурами. И, наоборот, по причине уникального характера проектов, возможны неопределенности или различия в отношении продуктов, услуг или результатов, создаваемых в ходе проекта. Операции проекта могут быть новыми для членов команды проекта, что обусловливает необходимость более тщательного планирования, в отличие от рутинных работ. Кроме того, проекты предпринимаются на всех уровнях организации. В проекте может участвовать один или несколько человек, одно структурное подразделение организации или несколько структурных подразделений различных организаций.</a:t>
            </a:r>
          </a:p>
        </p:txBody>
      </p:sp>
    </p:spTree>
    <p:extLst>
      <p:ext uri="{BB962C8B-B14F-4D97-AF65-F5344CB8AC3E}">
        <p14:creationId xmlns:p14="http://schemas.microsoft.com/office/powerpoint/2010/main" val="2421424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788" y="1262063"/>
            <a:ext cx="467042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33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21495"/>
            <a:ext cx="4425950" cy="454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7" y="4563333"/>
            <a:ext cx="4449763" cy="217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481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12845"/>
            <a:ext cx="8712968" cy="6001643"/>
          </a:xfrm>
          <a:prstGeom prst="rect">
            <a:avLst/>
          </a:prstGeom>
        </p:spPr>
        <p:txBody>
          <a:bodyPr wrap="square">
            <a:spAutoFit/>
          </a:bodyPr>
          <a:lstStyle/>
          <a:p>
            <a:r>
              <a:rPr lang="ru-RU" sz="2400" dirty="0"/>
              <a:t>Типология проектов очень разнообразна. На протяжении XX века зарубежные авторы разработали огромное количество классификаций. Приведем примеры основных из них:</a:t>
            </a:r>
          </a:p>
          <a:p>
            <a:r>
              <a:rPr lang="ru-RU" sz="2400" dirty="0"/>
              <a:t>У.Х. </a:t>
            </a:r>
            <a:r>
              <a:rPr lang="ru-RU" sz="2400" dirty="0" err="1"/>
              <a:t>Килпатрик</a:t>
            </a:r>
            <a:r>
              <a:rPr lang="ru-RU" sz="2400" dirty="0"/>
              <a:t> рассматривает классификацию по двум признакам:</a:t>
            </a:r>
          </a:p>
          <a:p>
            <a:r>
              <a:rPr lang="ru-RU" sz="2400" dirty="0"/>
              <a:t>1. по целевой установке</a:t>
            </a:r>
          </a:p>
          <a:p>
            <a:r>
              <a:rPr lang="ru-RU" sz="2400" dirty="0"/>
              <a:t>- Созидательный - цель практическое выполнение и использование;</a:t>
            </a:r>
          </a:p>
          <a:p>
            <a:r>
              <a:rPr lang="ru-RU" sz="2400" dirty="0"/>
              <a:t>- Потребительский - цель развитие потребительских качеств личности;</a:t>
            </a:r>
          </a:p>
          <a:p>
            <a:r>
              <a:rPr lang="ru-RU" sz="2400" dirty="0"/>
              <a:t>- Интеллектуальный - цель развитие мышления;</a:t>
            </a:r>
          </a:p>
          <a:p>
            <a:r>
              <a:rPr lang="ru-RU" sz="2400" dirty="0"/>
              <a:t>- Проект - упражнение, направленное на выработку определенных умений и навыков.</a:t>
            </a:r>
          </a:p>
          <a:p>
            <a:r>
              <a:rPr lang="ru-RU" sz="2400" dirty="0"/>
              <a:t>2. по количеству участников проекта</a:t>
            </a:r>
          </a:p>
          <a:p>
            <a:r>
              <a:rPr lang="ru-RU" sz="2400" dirty="0"/>
              <a:t>- Индивидуальный;</a:t>
            </a:r>
          </a:p>
          <a:p>
            <a:r>
              <a:rPr lang="ru-RU" sz="2400" dirty="0"/>
              <a:t>- </a:t>
            </a:r>
            <a:r>
              <a:rPr lang="ru-RU" sz="2400" dirty="0" smtClean="0"/>
              <a:t>Групповой.</a:t>
            </a:r>
            <a:endParaRPr lang="ru-RU" sz="2400" dirty="0"/>
          </a:p>
        </p:txBody>
      </p:sp>
    </p:spTree>
    <p:extLst>
      <p:ext uri="{BB962C8B-B14F-4D97-AF65-F5344CB8AC3E}">
        <p14:creationId xmlns:p14="http://schemas.microsoft.com/office/powerpoint/2010/main" val="1701354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9036496" cy="6463308"/>
          </a:xfrm>
          <a:prstGeom prst="rect">
            <a:avLst/>
          </a:prstGeom>
        </p:spPr>
        <p:txBody>
          <a:bodyPr wrap="square">
            <a:spAutoFit/>
          </a:bodyPr>
          <a:lstStyle/>
          <a:p>
            <a:r>
              <a:rPr lang="ru-RU" dirty="0" err="1"/>
              <a:t>Э.Коллингс</a:t>
            </a:r>
            <a:r>
              <a:rPr lang="ru-RU" dirty="0"/>
              <a:t> рассматривает классификацию проектной деятельности по видам деятельности:</a:t>
            </a:r>
          </a:p>
          <a:p>
            <a:r>
              <a:rPr lang="ru-RU" dirty="0"/>
              <a:t>- Игровые проекты - это детские развлекательные занятия, целью которых является участие детей в групповой деятельности;</a:t>
            </a:r>
          </a:p>
          <a:p>
            <a:r>
              <a:rPr lang="ru-RU" dirty="0"/>
              <a:t>- Экскурсионные проекты. Целью таких проектов является изучение детьми проблем, вязанных с окружающей средой и общественной жизнью;</a:t>
            </a:r>
          </a:p>
          <a:p>
            <a:r>
              <a:rPr lang="ru-RU" dirty="0"/>
              <a:t>- Проекты-рассказы. Также их называют повествовательные проекты. Цель данных проектов заключается в получении удовольствия детьми от рассказов разнообразных формах (письменная, музыкальная, художественная);</a:t>
            </a:r>
          </a:p>
          <a:p>
            <a:r>
              <a:rPr lang="ru-RU" dirty="0"/>
              <a:t>- Трудовые проекты направлены на самостоятельное изготовление и получение определенного продукта.</a:t>
            </a:r>
          </a:p>
          <a:p>
            <a:r>
              <a:rPr lang="ru-RU" dirty="0"/>
              <a:t>В школе имени Линкольна проектную деятельность рассматривают по степени взаимосвязанности учебного материала с опорой на класс:</a:t>
            </a:r>
          </a:p>
          <a:p>
            <a:r>
              <a:rPr lang="ru-RU" dirty="0"/>
              <a:t>- Трудовые комплексы - проекты;</a:t>
            </a:r>
          </a:p>
          <a:p>
            <a:r>
              <a:rPr lang="ru-RU" dirty="0"/>
              <a:t>- Общественные проекты;</a:t>
            </a:r>
          </a:p>
          <a:p>
            <a:r>
              <a:rPr lang="ru-RU" dirty="0"/>
              <a:t>- Проекты, направленные на сравнение и изучение географии;</a:t>
            </a:r>
          </a:p>
          <a:p>
            <a:r>
              <a:rPr lang="ru-RU" dirty="0"/>
              <a:t>- Сельскохозяйственные проекты.</a:t>
            </a:r>
          </a:p>
          <a:p>
            <a:r>
              <a:rPr lang="ru-RU" dirty="0"/>
              <a:t>В классификации </a:t>
            </a:r>
            <a:r>
              <a:rPr lang="ru-RU" dirty="0" err="1"/>
              <a:t>О.Декроли</a:t>
            </a:r>
            <a:r>
              <a:rPr lang="ru-RU" dirty="0"/>
              <a:t> (метод центров интересов) деятельность делят по темам изучения:</a:t>
            </a:r>
          </a:p>
          <a:p>
            <a:r>
              <a:rPr lang="ru-RU" dirty="0"/>
              <a:t>- Исторические проекты;</a:t>
            </a:r>
          </a:p>
          <a:p>
            <a:r>
              <a:rPr lang="ru-RU" dirty="0"/>
              <a:t>- Трудовые проекты;</a:t>
            </a:r>
          </a:p>
          <a:p>
            <a:r>
              <a:rPr lang="ru-RU" dirty="0"/>
              <a:t>- Литературные проекты;</a:t>
            </a:r>
          </a:p>
          <a:p>
            <a:r>
              <a:rPr lang="ru-RU" dirty="0"/>
              <a:t>- Социальные проекты.</a:t>
            </a:r>
          </a:p>
        </p:txBody>
      </p:sp>
    </p:spTree>
    <p:extLst>
      <p:ext uri="{BB962C8B-B14F-4D97-AF65-F5344CB8AC3E}">
        <p14:creationId xmlns:p14="http://schemas.microsoft.com/office/powerpoint/2010/main" val="3497948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741646"/>
            <a:ext cx="4572000" cy="10341293"/>
          </a:xfrm>
          <a:prstGeom prst="rect">
            <a:avLst/>
          </a:prstGeom>
        </p:spPr>
        <p:txBody>
          <a:bodyPr>
            <a:spAutoFit/>
          </a:bodyPr>
          <a:lstStyle/>
          <a:p>
            <a:r>
              <a:rPr lang="ru-RU" dirty="0"/>
              <a:t>Ф.Л. </a:t>
            </a:r>
            <a:r>
              <a:rPr lang="ru-RU" dirty="0" err="1"/>
              <a:t>Штоллер</a:t>
            </a:r>
            <a:r>
              <a:rPr lang="ru-RU" dirty="0"/>
              <a:t> классифицирует проектную деятельность следующим образом:</a:t>
            </a:r>
          </a:p>
          <a:p>
            <a:r>
              <a:rPr lang="ru-RU" dirty="0"/>
              <a:t>1. По способам сбора и источникам информации</a:t>
            </a:r>
          </a:p>
          <a:p>
            <a:r>
              <a:rPr lang="ru-RU" dirty="0"/>
              <a:t>- Исследовательский (работа с библиотечными ресурсами);</a:t>
            </a:r>
          </a:p>
          <a:p>
            <a:r>
              <a:rPr lang="ru-RU" dirty="0"/>
              <a:t>- Текстовой (работа с источниками информации, но не с людьми);</a:t>
            </a:r>
          </a:p>
          <a:p>
            <a:r>
              <a:rPr lang="ru-RU" dirty="0"/>
              <a:t>- Корреспондентский (сбор информации при помощи писем, факсов, телефонных звонков);</a:t>
            </a:r>
          </a:p>
          <a:p>
            <a:r>
              <a:rPr lang="ru-RU" dirty="0"/>
              <a:t>- Обзорный (сбор и обработка данных от других лиц посредством разработанного инструментария);</a:t>
            </a:r>
          </a:p>
          <a:p>
            <a:r>
              <a:rPr lang="ru-RU" dirty="0"/>
              <a:t>- Личный (контакты с людьми).</a:t>
            </a:r>
          </a:p>
          <a:p>
            <a:r>
              <a:rPr lang="ru-RU" dirty="0"/>
              <a:t>2. По характеру решаемой проблемы:</a:t>
            </a:r>
          </a:p>
          <a:p>
            <a:r>
              <a:rPr lang="ru-RU" dirty="0"/>
              <a:t>- Реальный;</a:t>
            </a:r>
          </a:p>
          <a:p>
            <a:r>
              <a:rPr lang="ru-RU" dirty="0"/>
              <a:t>- Моделирующий реальные условия, проблемы;</a:t>
            </a:r>
          </a:p>
          <a:p>
            <a:r>
              <a:rPr lang="ru-RU" dirty="0"/>
              <a:t>- Основанный на интересах учащихся, независимо от реальной значимости.</a:t>
            </a:r>
          </a:p>
          <a:p>
            <a:r>
              <a:rPr lang="ru-RU" dirty="0"/>
              <a:t>3. По характеру координации проекта:</a:t>
            </a:r>
          </a:p>
          <a:p>
            <a:r>
              <a:rPr lang="ru-RU" dirty="0"/>
              <a:t>- Структурированный;</a:t>
            </a:r>
          </a:p>
          <a:p>
            <a:r>
              <a:rPr lang="ru-RU" dirty="0"/>
              <a:t>- </a:t>
            </a:r>
            <a:r>
              <a:rPr lang="ru-RU" dirty="0" err="1"/>
              <a:t>Нестуктурированный</a:t>
            </a:r>
            <a:r>
              <a:rPr lang="ru-RU" dirty="0"/>
              <a:t>;</a:t>
            </a:r>
          </a:p>
          <a:p>
            <a:r>
              <a:rPr lang="ru-RU" dirty="0"/>
              <a:t>- </a:t>
            </a:r>
            <a:r>
              <a:rPr lang="ru-RU" dirty="0" err="1"/>
              <a:t>Полуструктурированный</a:t>
            </a:r>
            <a:r>
              <a:rPr lang="ru-RU" dirty="0"/>
              <a:t>.</a:t>
            </a:r>
          </a:p>
          <a:p>
            <a:r>
              <a:rPr lang="ru-RU" dirty="0"/>
              <a:t>4. По количеству участников проекта:</a:t>
            </a:r>
          </a:p>
          <a:p>
            <a:r>
              <a:rPr lang="ru-RU" dirty="0"/>
              <a:t>- Индивидуальный;</a:t>
            </a:r>
          </a:p>
          <a:p>
            <a:r>
              <a:rPr lang="ru-RU" dirty="0"/>
              <a:t>- Групповой.</a:t>
            </a:r>
          </a:p>
          <a:p>
            <a:r>
              <a:rPr lang="ru-RU" dirty="0"/>
              <a:t>5. По продолжительности проекта:</a:t>
            </a:r>
          </a:p>
          <a:p>
            <a:r>
              <a:rPr lang="ru-RU" dirty="0"/>
              <a:t>- Краткосрочный;</a:t>
            </a:r>
          </a:p>
          <a:p>
            <a:r>
              <a:rPr lang="ru-RU" dirty="0"/>
              <a:t>- Средней продолжительности (несколько недель);</a:t>
            </a:r>
          </a:p>
          <a:p>
            <a:r>
              <a:rPr lang="ru-RU" dirty="0"/>
              <a:t>- Долгосрочный (длящийся в течение семестра);</a:t>
            </a:r>
          </a:p>
          <a:p>
            <a:r>
              <a:rPr lang="ru-RU" dirty="0"/>
              <a:t>6. По характеру контактов:</a:t>
            </a:r>
          </a:p>
          <a:p>
            <a:r>
              <a:rPr lang="ru-RU" dirty="0"/>
              <a:t>- Внутренний (в рамках класса);</a:t>
            </a:r>
          </a:p>
          <a:p>
            <a:r>
              <a:rPr lang="ru-RU" dirty="0"/>
              <a:t>- Внешний (за пределами класса).</a:t>
            </a:r>
          </a:p>
        </p:txBody>
      </p:sp>
    </p:spTree>
    <p:extLst>
      <p:ext uri="{BB962C8B-B14F-4D97-AF65-F5344CB8AC3E}">
        <p14:creationId xmlns:p14="http://schemas.microsoft.com/office/powerpoint/2010/main" val="145489700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801</Words>
  <Application>Microsoft Office PowerPoint</Application>
  <PresentationFormat>Экран (4:3)</PresentationFormat>
  <Paragraphs>57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Gimiki</dc:creator>
  <cp:lastModifiedBy>Пользователь Windows</cp:lastModifiedBy>
  <cp:revision>1</cp:revision>
  <dcterms:created xsi:type="dcterms:W3CDTF">2023-11-28T11:40:40Z</dcterms:created>
  <dcterms:modified xsi:type="dcterms:W3CDTF">2023-11-28T11:45:39Z</dcterms:modified>
</cp:coreProperties>
</file>