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ОПЕРАЦИОННЫЕ СИСТЕМЫ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УРОВНИ ПЛАНИРОВАНИЕ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492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8029" y="736408"/>
            <a:ext cx="100680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Вопросы для самопроверки </a:t>
            </a:r>
          </a:p>
          <a:p>
            <a:endParaRPr lang="ru-RU" sz="3200" b="1" dirty="0"/>
          </a:p>
          <a:p>
            <a:pPr marL="342900" indent="-342900">
              <a:buAutoNum type="arabicPeriod"/>
            </a:pPr>
            <a:r>
              <a:rPr lang="ru-RU" sz="3200" dirty="0"/>
              <a:t>Может ли планировщик доступа переместить процесс из оперативной памяти в очередь задач? (Да/Нет)</a:t>
            </a:r>
          </a:p>
          <a:p>
            <a:pPr marL="342900" indent="-342900">
              <a:buAutoNum type="arabicPeriod"/>
            </a:pPr>
            <a:endParaRPr lang="ru-RU" sz="3200" dirty="0"/>
          </a:p>
          <a:p>
            <a:pPr marL="342900" indent="-342900">
              <a:buAutoNum type="arabicPeriod"/>
            </a:pPr>
            <a:r>
              <a:rPr lang="ru-RU" sz="3200" dirty="0"/>
              <a:t>Верно ли, что планировщик процессов вызывается чаще, чем менеджер памяти? (Да/Нет)</a:t>
            </a:r>
          </a:p>
        </p:txBody>
      </p:sp>
    </p:spTree>
    <p:extLst>
      <p:ext uri="{BB962C8B-B14F-4D97-AF65-F5344CB8AC3E}">
        <p14:creationId xmlns:p14="http://schemas.microsoft.com/office/powerpoint/2010/main" val="376278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266" y="130016"/>
            <a:ext cx="107225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Ответы на вопросы </a:t>
            </a:r>
          </a:p>
          <a:p>
            <a:endParaRPr lang="ru-RU" sz="3200" dirty="0"/>
          </a:p>
          <a:p>
            <a:endParaRPr lang="ru-RU" sz="3200" dirty="0"/>
          </a:p>
          <a:p>
            <a:pPr marL="342900" indent="-342900">
              <a:buAutoNum type="arabicPeriod"/>
            </a:pPr>
            <a:r>
              <a:rPr lang="ru-RU" sz="3200" dirty="0"/>
              <a:t>Нет. Планировщик доступа осуществляет планирование на верхнем уровне и отвечает за допуск задач к активному соревнованию за процессорное время. Он не может выгружать процессы обратно в очередь задач. </a:t>
            </a:r>
          </a:p>
          <a:p>
            <a:pPr marL="342900" indent="-342900">
              <a:buAutoNum type="arabicPeriod"/>
            </a:pPr>
            <a:endParaRPr lang="ru-RU" sz="3200" dirty="0"/>
          </a:p>
          <a:p>
            <a:pPr marL="342900" indent="-342900">
              <a:buAutoNum type="arabicPeriod"/>
            </a:pPr>
            <a:r>
              <a:rPr lang="ru-RU" sz="3200" dirty="0"/>
              <a:t>Да. Планировщик процессов отвечает за большинство переходов между активными состояниями процессов, что осуществляется чаще, чем приостановка и активация процессов. </a:t>
            </a:r>
          </a:p>
        </p:txBody>
      </p:sp>
    </p:spTree>
    <p:extLst>
      <p:ext uri="{BB962C8B-B14F-4D97-AF65-F5344CB8AC3E}">
        <p14:creationId xmlns:p14="http://schemas.microsoft.com/office/powerpoint/2010/main" val="2557968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503" y="0"/>
            <a:ext cx="119449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Планирование с приоритетным вытеснением</a:t>
            </a:r>
          </a:p>
          <a:p>
            <a:pPr algn="ctr"/>
            <a:endParaRPr lang="ru-RU" sz="3200" b="1" dirty="0"/>
          </a:p>
          <a:p>
            <a:r>
              <a:rPr lang="ru-RU" sz="2800" b="1" dirty="0"/>
              <a:t>Планирование без приоритетного вытеснения (</a:t>
            </a:r>
            <a:r>
              <a:rPr lang="ru-RU" sz="2800" b="1" dirty="0" err="1"/>
              <a:t>nonpreemptive</a:t>
            </a:r>
            <a:r>
              <a:rPr lang="ru-RU" sz="2800" b="1" dirty="0"/>
              <a:t> </a:t>
            </a:r>
            <a:r>
              <a:rPr lang="ru-RU" sz="2800" b="1" dirty="0" err="1"/>
              <a:t>scheduling</a:t>
            </a:r>
            <a:r>
              <a:rPr lang="ru-RU" sz="2800" b="1" dirty="0"/>
              <a:t>) </a:t>
            </a:r>
            <a:r>
              <a:rPr lang="ru-RU" sz="2800" dirty="0"/>
              <a:t>— политика планирования, которая не позволяет системе отбирать процессор у процесса до тех пор, пока сам процесс не отдаст его добровольно либо не закончит работу. Используется, например, в системах пакетной обработки данных. </a:t>
            </a:r>
          </a:p>
          <a:p>
            <a:endParaRPr lang="ru-RU" sz="2800" dirty="0"/>
          </a:p>
          <a:p>
            <a:r>
              <a:rPr lang="ru-RU" sz="2800" b="1" dirty="0"/>
              <a:t>Планирование с приоритетным вытеснением (</a:t>
            </a:r>
            <a:r>
              <a:rPr lang="ru-RU" sz="2800" b="1" dirty="0" err="1"/>
              <a:t>preemptive</a:t>
            </a:r>
            <a:r>
              <a:rPr lang="ru-RU" sz="2800" b="1" dirty="0"/>
              <a:t> </a:t>
            </a:r>
            <a:r>
              <a:rPr lang="ru-RU" sz="2800" b="1" dirty="0" err="1"/>
              <a:t>scheduling</a:t>
            </a:r>
            <a:r>
              <a:rPr lang="ru-RU" sz="2800" b="1" dirty="0"/>
              <a:t>) </a:t>
            </a:r>
            <a:r>
              <a:rPr lang="ru-RU" sz="2800" dirty="0"/>
              <a:t>— политика планирования, позволяющая отбирать процессор у процесса, и основывающаяся на приоритетах процессов. Используется, например, в системах реального времени и интерактивных системах разделения времени. </a:t>
            </a:r>
          </a:p>
        </p:txBody>
      </p:sp>
    </p:spTree>
    <p:extLst>
      <p:ext uri="{BB962C8B-B14F-4D97-AF65-F5344CB8AC3E}">
        <p14:creationId xmlns:p14="http://schemas.microsoft.com/office/powerpoint/2010/main" val="2075435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384" y="935315"/>
            <a:ext cx="114444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Приоритет (</a:t>
            </a:r>
            <a:r>
              <a:rPr lang="ru-RU" sz="2800" b="1" dirty="0" err="1"/>
              <a:t>priority</a:t>
            </a:r>
            <a:r>
              <a:rPr lang="ru-RU" sz="2800" b="1" dirty="0"/>
              <a:t>) </a:t>
            </a:r>
            <a:r>
              <a:rPr lang="ru-RU" sz="2800" dirty="0"/>
              <a:t>— мера важности процесса (потока), используемая для определения порядка и продолжительности его выполнения. </a:t>
            </a:r>
          </a:p>
          <a:p>
            <a:endParaRPr lang="ru-RU" sz="2800" dirty="0"/>
          </a:p>
          <a:p>
            <a:r>
              <a:rPr lang="ru-RU" sz="2800" b="1" dirty="0"/>
              <a:t>Статические приоритеты (</a:t>
            </a:r>
            <a:r>
              <a:rPr lang="ru-RU" sz="2800" b="1" dirty="0" err="1"/>
              <a:t>static</a:t>
            </a:r>
            <a:r>
              <a:rPr lang="ru-RU" sz="2800" b="1" dirty="0"/>
              <a:t> </a:t>
            </a:r>
            <a:r>
              <a:rPr lang="ru-RU" sz="2800" b="1" dirty="0" err="1"/>
              <a:t>priorities</a:t>
            </a:r>
            <a:r>
              <a:rPr lang="ru-RU" sz="2800" b="1" dirty="0"/>
              <a:t>) </a:t>
            </a:r>
            <a:r>
              <a:rPr lang="ru-RU" sz="2800" dirty="0"/>
              <a:t>— не изменяющиеся во времени приоритеты. Они присваиваются процессам до начала их выполнения и остаются постоянными. </a:t>
            </a:r>
          </a:p>
          <a:p>
            <a:endParaRPr lang="ru-RU" sz="2800" dirty="0"/>
          </a:p>
          <a:p>
            <a:r>
              <a:rPr lang="ru-RU" sz="2800" b="1" dirty="0"/>
              <a:t>Динамические приоритеты (</a:t>
            </a:r>
            <a:r>
              <a:rPr lang="ru-RU" sz="2800" b="1" dirty="0" err="1"/>
              <a:t>dynamic</a:t>
            </a:r>
            <a:r>
              <a:rPr lang="ru-RU" sz="2800" b="1" dirty="0"/>
              <a:t> </a:t>
            </a:r>
            <a:r>
              <a:rPr lang="ru-RU" sz="2800" b="1" dirty="0" err="1"/>
              <a:t>priorities</a:t>
            </a:r>
            <a:r>
              <a:rPr lang="ru-RU" sz="2800" b="1" dirty="0"/>
              <a:t>) </a:t>
            </a:r>
            <a:r>
              <a:rPr lang="ru-RU" sz="2800" dirty="0"/>
              <a:t>— изменяющиеся во время выполнения процессов приоритеты. Их значение может меняться в зависимости от изменения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3799521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514" y="366902"/>
            <a:ext cx="114348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Вопросы для самопроверки </a:t>
            </a:r>
          </a:p>
          <a:p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Может ли планирование без приоритетного вытеснения иметь преимущество перед планированием с вытеснением? (Да/Нет) 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Может ли процесс, вошедший в бесконечный цикл выполнения, монопольно захватить систему с приоритетным вытеснением? (Да/Нет) 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Может ли динамический планировщик отдать предпочтение процессу с низким приоритетом, запросившим недоиспользованный ресурс? (Да/Нет) </a:t>
            </a:r>
          </a:p>
        </p:txBody>
      </p:sp>
    </p:spTree>
    <p:extLst>
      <p:ext uri="{BB962C8B-B14F-4D97-AF65-F5344CB8AC3E}">
        <p14:creationId xmlns:p14="http://schemas.microsoft.com/office/powerpoint/2010/main" val="1645684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257" y="0"/>
            <a:ext cx="1176207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Ответы на вопросы </a:t>
            </a:r>
          </a:p>
          <a:p>
            <a:endParaRPr lang="ru-RU" sz="2800" dirty="0"/>
          </a:p>
          <a:p>
            <a:r>
              <a:rPr lang="ru-RU" sz="2800" dirty="0"/>
              <a:t>. Да. Планирование без приоритетного вытеснения обеспечивает предсказуемое время обработки заданий, что необходимо для систем пакетной обработки данных. </a:t>
            </a:r>
          </a:p>
          <a:p>
            <a:endParaRPr lang="ru-RU" sz="2800" dirty="0"/>
          </a:p>
          <a:p>
            <a:r>
              <a:rPr lang="ru-RU" sz="2800" dirty="0"/>
              <a:t>2. Да. Если этот процесс имеет самый высокий приоритет. Операционная система может справляться с такими ситуациями, ограничивая максимальное время, в течение которого конкретный процесс может использовать процессор. </a:t>
            </a:r>
          </a:p>
          <a:p>
            <a:endParaRPr lang="ru-RU" sz="2800" dirty="0"/>
          </a:p>
          <a:p>
            <a:r>
              <a:rPr lang="ru-RU" sz="2800" dirty="0"/>
              <a:t>3. Да. Высока вероятность того, что этот ресурс окажется свободным и процесс, запросивший его сможет его использовать и завершить свою работу еще до того, как высокоприоритетный процесс дождется </a:t>
            </a:r>
            <a:r>
              <a:rPr lang="ru-RU" sz="2800" dirty="0">
                <a:solidFill>
                  <a:schemeClr val="bg1"/>
                </a:solidFill>
              </a:rPr>
              <a:t>освобождения занятого ресурса</a:t>
            </a:r>
          </a:p>
        </p:txBody>
      </p:sp>
    </p:spTree>
    <p:extLst>
      <p:ext uri="{BB962C8B-B14F-4D97-AF65-F5344CB8AC3E}">
        <p14:creationId xmlns:p14="http://schemas.microsoft.com/office/powerpoint/2010/main" val="2122134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" y="67428"/>
            <a:ext cx="120700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Цели планирования</a:t>
            </a:r>
          </a:p>
          <a:p>
            <a:r>
              <a:rPr lang="ru-RU" sz="2800" dirty="0"/>
              <a:t>• Обеспечить максимальную пропускную способность системы (число процессов в единицу времени) </a:t>
            </a:r>
          </a:p>
          <a:p>
            <a:endParaRPr lang="ru-RU" sz="2800" dirty="0"/>
          </a:p>
          <a:p>
            <a:r>
              <a:rPr lang="ru-RU" sz="2800" dirty="0"/>
              <a:t>• Гарантировать максимальному числу пользователей, работающих в интерактивном режиме приемлемые времена ответа </a:t>
            </a:r>
          </a:p>
          <a:p>
            <a:endParaRPr lang="ru-RU" sz="2800" dirty="0"/>
          </a:p>
          <a:p>
            <a:r>
              <a:rPr lang="ru-RU" sz="2800" dirty="0"/>
              <a:t>• Обеспечить максимальное использование ресурсов системы </a:t>
            </a:r>
          </a:p>
          <a:p>
            <a:endParaRPr lang="ru-RU" sz="2800" dirty="0"/>
          </a:p>
          <a:p>
            <a:r>
              <a:rPr lang="ru-RU" sz="2800" dirty="0"/>
              <a:t>• Исключить бесконечное откладывание (когда процесс ожидает появления события, которое может никогда не произойти) </a:t>
            </a:r>
          </a:p>
          <a:p>
            <a:endParaRPr lang="ru-RU" sz="2800" dirty="0"/>
          </a:p>
          <a:p>
            <a:r>
              <a:rPr lang="ru-RU" sz="2800" dirty="0"/>
              <a:t>• Учитывать приоритеты (оказывать предпочтение процессам с более высокими приоритетами) </a:t>
            </a:r>
          </a:p>
        </p:txBody>
      </p:sp>
    </p:spTree>
    <p:extLst>
      <p:ext uri="{BB962C8B-B14F-4D97-AF65-F5344CB8AC3E}">
        <p14:creationId xmlns:p14="http://schemas.microsoft.com/office/powerpoint/2010/main" val="1492457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882" y="418773"/>
            <a:ext cx="114251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• Минимизировать накладные расходы (потеря ресурсов системы на цели планирования) </a:t>
            </a:r>
          </a:p>
          <a:p>
            <a:endParaRPr lang="ru-RU" sz="2800" dirty="0"/>
          </a:p>
          <a:p>
            <a:r>
              <a:rPr lang="ru-RU" sz="2800" dirty="0"/>
              <a:t>• Обеспечить предсказуемость (гарантировать, что выполнение процесса займет конкретное время независимо от загрузки системы) </a:t>
            </a:r>
          </a:p>
          <a:p>
            <a:endParaRPr lang="ru-RU" sz="2800" dirty="0"/>
          </a:p>
          <a:p>
            <a:r>
              <a:rPr lang="ru-RU" sz="2800" dirty="0"/>
              <a:t>• Обеспечить равноправие (одинаково справедливое отношение ко всем процессам в системе) </a:t>
            </a:r>
          </a:p>
          <a:p>
            <a:endParaRPr lang="ru-RU" sz="2800" dirty="0"/>
          </a:p>
          <a:p>
            <a:r>
              <a:rPr lang="ru-RU" sz="2800" dirty="0"/>
              <a:t>• Обеспечить масштабируемость (плавное снижение производительности при увеличении загрузки системы)</a:t>
            </a:r>
          </a:p>
        </p:txBody>
      </p:sp>
    </p:spTree>
    <p:extLst>
      <p:ext uri="{BB962C8B-B14F-4D97-AF65-F5344CB8AC3E}">
        <p14:creationId xmlns:p14="http://schemas.microsoft.com/office/powerpoint/2010/main" val="666522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754" y="161026"/>
            <a:ext cx="1191607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Вопросы для самопроверки </a:t>
            </a:r>
          </a:p>
          <a:p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Противоречит ли цель обеспечить равноправие процессов необходимости учитывать приоритеты? (Да/Нет) 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Противоречит ли цель обеспечить предсказуемость необходимости учитывать приоритеты? (Да/Нет) 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Всегда ли издержки планирования представляют собой бесполезную трату ресурсов? (Да/Нет) </a:t>
            </a:r>
          </a:p>
        </p:txBody>
      </p:sp>
    </p:spTree>
    <p:extLst>
      <p:ext uri="{BB962C8B-B14F-4D97-AF65-F5344CB8AC3E}">
        <p14:creationId xmlns:p14="http://schemas.microsoft.com/office/powerpoint/2010/main" val="1027515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004" y="174919"/>
            <a:ext cx="1196420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Ответы на вопросы </a:t>
            </a:r>
          </a:p>
          <a:p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Да. Трудно обеспечить одинаково справедливое отношение ко всем процессам в системе и одновременно оказывать предпочтение процессам с более высокими приоритетами. 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Да. Трудно гарантировать, что выполнение процесса займет конкретное время независимо от загрузки системы, если в систему все время будут поступать новые более высокоприоритетные процессы. 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Нет. Потеря ресурсов системы на цели планирования при эффективном планировании может с лихвой компенсироваться обеспечением максимального использования процессами этих ресурсов. </a:t>
            </a:r>
          </a:p>
        </p:txBody>
      </p:sp>
    </p:spTree>
    <p:extLst>
      <p:ext uri="{BB962C8B-B14F-4D97-AF65-F5344CB8AC3E}">
        <p14:creationId xmlns:p14="http://schemas.microsoft.com/office/powerpoint/2010/main" val="183517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003" y="-73206"/>
            <a:ext cx="1192570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Уровни планирования </a:t>
            </a:r>
          </a:p>
          <a:p>
            <a:r>
              <a:rPr lang="ru-RU" sz="2800" b="1" dirty="0"/>
              <a:t>Планирование на верхнем уровне (</a:t>
            </a:r>
            <a:r>
              <a:rPr lang="ru-RU" sz="2800" b="1" dirty="0" err="1"/>
              <a:t>high-level</a:t>
            </a:r>
            <a:r>
              <a:rPr lang="ru-RU" sz="2800" b="1" dirty="0"/>
              <a:t> </a:t>
            </a:r>
            <a:r>
              <a:rPr lang="ru-RU" sz="2800" b="1" dirty="0" err="1"/>
              <a:t>scheduling</a:t>
            </a:r>
            <a:r>
              <a:rPr lang="ru-RU" sz="2800" b="1" dirty="0"/>
              <a:t>) </a:t>
            </a:r>
            <a:r>
              <a:rPr lang="ru-RU" sz="2800" dirty="0"/>
              <a:t>— определение заданий, которые могут быть допущены в систему активного участия в соревновании за системные ресурсы </a:t>
            </a:r>
          </a:p>
          <a:p>
            <a:endParaRPr lang="ru-RU" sz="2800" dirty="0"/>
          </a:p>
          <a:p>
            <a:r>
              <a:rPr lang="ru-RU" sz="2800" b="1" dirty="0"/>
              <a:t>Планирование на верхнем уровне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Используется в крупных </a:t>
            </a:r>
            <a:r>
              <a:rPr lang="ru-RU" sz="2800" dirty="0" err="1"/>
              <a:t>мэйнфреймах</a:t>
            </a:r>
            <a:r>
              <a:rPr lang="ru-RU" sz="2800" dirty="0"/>
              <a:t>, предназначенных для пакетной обработки данных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Определяет степень многозадачности </a:t>
            </a:r>
          </a:p>
          <a:p>
            <a:r>
              <a:rPr lang="ru-RU" sz="2800" b="1" dirty="0"/>
              <a:t>Степень многозадачности (</a:t>
            </a:r>
            <a:r>
              <a:rPr lang="ru-RU" sz="2800" b="1" dirty="0" err="1"/>
              <a:t>degree</a:t>
            </a:r>
            <a:r>
              <a:rPr lang="ru-RU" sz="2800" b="1" dirty="0"/>
              <a:t> </a:t>
            </a:r>
            <a:r>
              <a:rPr lang="ru-RU" sz="2800" b="1" dirty="0" err="1"/>
              <a:t>of</a:t>
            </a:r>
            <a:r>
              <a:rPr lang="ru-RU" sz="2800" b="1" dirty="0"/>
              <a:t> </a:t>
            </a:r>
            <a:r>
              <a:rPr lang="ru-RU" sz="2800" b="1" dirty="0" err="1"/>
              <a:t>multiprogramming</a:t>
            </a:r>
            <a:r>
              <a:rPr lang="ru-RU" sz="2800" b="1" dirty="0"/>
              <a:t>) </a:t>
            </a:r>
            <a:r>
              <a:rPr lang="ru-RU" sz="2800" dirty="0"/>
              <a:t>— общее количество процессов в системе в конкретный момент времени. </a:t>
            </a:r>
            <a:r>
              <a:rPr lang="ru-RU" sz="2800" b="1" dirty="0"/>
              <a:t>Планирование на промежуточном уровне (</a:t>
            </a:r>
            <a:r>
              <a:rPr lang="ru-RU" sz="2800" b="1" dirty="0" err="1"/>
              <a:t>intermediate-level</a:t>
            </a:r>
            <a:r>
              <a:rPr lang="ru-RU" sz="2800" b="1" dirty="0"/>
              <a:t> </a:t>
            </a:r>
            <a:r>
              <a:rPr lang="ru-RU" sz="2800" b="1" dirty="0" err="1"/>
              <a:t>scheduling</a:t>
            </a:r>
            <a:r>
              <a:rPr lang="ru-RU" sz="2800" b="1" dirty="0"/>
              <a:t>) </a:t>
            </a:r>
            <a:r>
              <a:rPr lang="ru-RU" sz="2800" dirty="0"/>
              <a:t>— на этом уровне планирования определяется, какие процессы будут допущены к планировщику на нижнем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181356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878" y="194169"/>
            <a:ext cx="1195457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Типы процессов </a:t>
            </a:r>
          </a:p>
          <a:p>
            <a:endParaRPr lang="ru-RU" sz="2800" dirty="0"/>
          </a:p>
          <a:p>
            <a:r>
              <a:rPr lang="ru-RU" sz="2800" b="1" dirty="0"/>
              <a:t>Процесс, интенсивно использующий ввод/вывод </a:t>
            </a:r>
            <a:r>
              <a:rPr lang="ru-RU" sz="2800" dirty="0"/>
              <a:t>(I/O-</a:t>
            </a:r>
            <a:r>
              <a:rPr lang="ru-RU" sz="2800" dirty="0" err="1"/>
              <a:t>bound</a:t>
            </a:r>
            <a:r>
              <a:rPr lang="ru-RU" sz="2800" dirty="0"/>
              <a:t>) — процесс, который обычно кратковременно использует процессор перед генерацией запроса ввода/вывода. </a:t>
            </a:r>
          </a:p>
          <a:p>
            <a:endParaRPr lang="ru-RU" sz="2800" dirty="0"/>
          </a:p>
          <a:p>
            <a:r>
              <a:rPr lang="ru-RU" sz="2800" b="1" dirty="0"/>
              <a:t>Процесс, интенсивно использующий процессор (</a:t>
            </a:r>
            <a:r>
              <a:rPr lang="ru-RU" sz="2800" b="1" dirty="0" err="1"/>
              <a:t>processor-bound</a:t>
            </a:r>
            <a:r>
              <a:rPr lang="ru-RU" sz="2800" b="1" dirty="0"/>
              <a:t>) </a:t>
            </a:r>
            <a:r>
              <a:rPr lang="ru-RU" sz="2800" dirty="0"/>
              <a:t>— процесс, расходующий в ходе выполнения весь отведенный ему квант времени. Подобные процессы обычно интенсивно проводят вычисления и генерируют мало запросов ввода/вывода. </a:t>
            </a:r>
          </a:p>
          <a:p>
            <a:endParaRPr lang="ru-RU" sz="2800" dirty="0"/>
          </a:p>
          <a:p>
            <a:r>
              <a:rPr lang="ru-RU" sz="2800" b="1" dirty="0"/>
              <a:t>Пакетный процесс (</a:t>
            </a:r>
            <a:r>
              <a:rPr lang="ru-RU" sz="2800" b="1" dirty="0" err="1"/>
              <a:t>batch</a:t>
            </a:r>
            <a:r>
              <a:rPr lang="ru-RU" sz="2800" b="1" dirty="0"/>
              <a:t> </a:t>
            </a:r>
            <a:r>
              <a:rPr lang="ru-RU" sz="2800" b="1" dirty="0" err="1"/>
              <a:t>process</a:t>
            </a:r>
            <a:r>
              <a:rPr lang="ru-RU" sz="2800" b="1" dirty="0"/>
              <a:t>) </a:t>
            </a:r>
            <a:r>
              <a:rPr lang="ru-RU" sz="2800" dirty="0"/>
              <a:t>— процесс, который может работать без вмешательства пользователя</a:t>
            </a:r>
          </a:p>
        </p:txBody>
      </p:sp>
    </p:spTree>
    <p:extLst>
      <p:ext uri="{BB962C8B-B14F-4D97-AF65-F5344CB8AC3E}">
        <p14:creationId xmlns:p14="http://schemas.microsoft.com/office/powerpoint/2010/main" val="9525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764" y="1416056"/>
            <a:ext cx="110786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Интерактивный процесс (</a:t>
            </a:r>
            <a:r>
              <a:rPr lang="ru-RU" sz="2800" b="1" dirty="0" err="1"/>
              <a:t>interactive</a:t>
            </a:r>
            <a:r>
              <a:rPr lang="ru-RU" sz="2800" b="1" dirty="0"/>
              <a:t> </a:t>
            </a:r>
            <a:r>
              <a:rPr lang="ru-RU" sz="2800" b="1" dirty="0" err="1"/>
              <a:t>process</a:t>
            </a:r>
            <a:r>
              <a:rPr lang="ru-RU" sz="2800" b="1" dirty="0"/>
              <a:t>) </a:t>
            </a:r>
            <a:r>
              <a:rPr lang="ru-RU" sz="2800" dirty="0"/>
              <a:t>— процесс, которому во время работы необходимо вести диалог с пользователем. </a:t>
            </a:r>
          </a:p>
          <a:p>
            <a:endParaRPr lang="ru-RU" sz="2800" dirty="0"/>
          </a:p>
          <a:p>
            <a:r>
              <a:rPr lang="ru-RU" sz="2800" b="1" dirty="0"/>
              <a:t>Процесс, выполняемый в режиме реального времени (</a:t>
            </a:r>
            <a:r>
              <a:rPr lang="ru-RU" sz="2800" b="1" dirty="0" err="1"/>
              <a:t>realtime</a:t>
            </a:r>
            <a:r>
              <a:rPr lang="ru-RU" sz="2800" b="1" dirty="0"/>
              <a:t> </a:t>
            </a:r>
            <a:r>
              <a:rPr lang="ru-RU" sz="2800" b="1" dirty="0" err="1"/>
              <a:t>process</a:t>
            </a:r>
            <a:r>
              <a:rPr lang="ru-RU" sz="2800" b="1" dirty="0"/>
              <a:t>) </a:t>
            </a:r>
            <a:r>
              <a:rPr lang="ru-RU" sz="2800" dirty="0"/>
              <a:t>— процесс, для которого не приемлемо замедление обслуживания во времени. </a:t>
            </a:r>
          </a:p>
        </p:txBody>
      </p:sp>
    </p:spTree>
    <p:extLst>
      <p:ext uri="{BB962C8B-B14F-4D97-AF65-F5344CB8AC3E}">
        <p14:creationId xmlns:p14="http://schemas.microsoft.com/office/powerpoint/2010/main" val="1778142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510" y="574913"/>
            <a:ext cx="1164656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Вопросы для самопроверки </a:t>
            </a:r>
          </a:p>
          <a:p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Пакетные процессы всегда относятся к разновидности </a:t>
            </a:r>
            <a:r>
              <a:rPr lang="ru-RU" sz="2800" dirty="0" err="1"/>
              <a:t>процессов</a:t>
            </a:r>
            <a:r>
              <a:rPr lang="ru-RU" sz="2800" dirty="0"/>
              <a:t>, интенсивно использующих процессор? (Да/Нет) 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Интерактивные процессы обычно относятся к разновидности процессов, интенсивно использующих ввод/вывод? (Да/Нет) 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Известно ли обычно планировщику, сколько времени процессу осталось до завершения? (Да/Нет) </a:t>
            </a:r>
          </a:p>
        </p:txBody>
      </p:sp>
    </p:spTree>
    <p:extLst>
      <p:ext uri="{BB962C8B-B14F-4D97-AF65-F5344CB8AC3E}">
        <p14:creationId xmlns:p14="http://schemas.microsoft.com/office/powerpoint/2010/main" val="4255485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669" y="0"/>
            <a:ext cx="1208933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Ответы на вопросы </a:t>
            </a:r>
          </a:p>
          <a:p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Нет. Пакетные процессы не взаимодействуют с пользователем, и поэтому их обычно относят к процессам, интенсивно использующим процессор. Если же подобный процесс часто обращается к диску, то его относят к интенсивно использующим ввод/вывод. </a:t>
            </a:r>
          </a:p>
          <a:p>
            <a:pPr marL="342900" indent="-342900">
              <a:buAutoNum type="arabicPeriod"/>
            </a:pPr>
            <a:r>
              <a:rPr lang="ru-RU" sz="2800" dirty="0"/>
              <a:t>Да. Интерактивные процессы часто вынуждены ожидать ввода данных от пользователя, поэтому в первую очередь их можно отнести к процессам, интенсивно использующим ввод/вывод. </a:t>
            </a:r>
          </a:p>
          <a:p>
            <a:pPr marL="342900" indent="-342900">
              <a:buAutoNum type="arabicPeriod"/>
            </a:pPr>
            <a:r>
              <a:rPr lang="ru-RU" sz="2800" dirty="0"/>
              <a:t>Нет. Планировщику редко бывает точно известно, сколько времени необходимо каждому процессу до завершения. Процессы, если им разрешить это, могут неправильно указывать ожидаемое время завершения, чтобы получить лучшие условия обслуживания планировщиком.</a:t>
            </a:r>
          </a:p>
        </p:txBody>
      </p:sp>
    </p:spTree>
    <p:extLst>
      <p:ext uri="{BB962C8B-B14F-4D97-AF65-F5344CB8AC3E}">
        <p14:creationId xmlns:p14="http://schemas.microsoft.com/office/powerpoint/2010/main" val="3808016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879" y="78144"/>
            <a:ext cx="1189682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Базовые алгоритмы планирования </a:t>
            </a:r>
          </a:p>
          <a:p>
            <a:endParaRPr lang="ru-RU" sz="2800" dirty="0"/>
          </a:p>
          <a:p>
            <a:r>
              <a:rPr lang="ru-RU" sz="2800" b="1" dirty="0"/>
              <a:t>Планирование по принципу FIFO (</a:t>
            </a:r>
            <a:r>
              <a:rPr lang="ru-RU" sz="2800" b="1" dirty="0" err="1"/>
              <a:t>first</a:t>
            </a:r>
            <a:r>
              <a:rPr lang="ru-RU" sz="2800" b="1" dirty="0"/>
              <a:t> </a:t>
            </a:r>
            <a:r>
              <a:rPr lang="ru-RU" sz="2800" b="1" dirty="0" err="1"/>
              <a:t>in</a:t>
            </a:r>
            <a:r>
              <a:rPr lang="ru-RU" sz="2800" b="1" dirty="0"/>
              <a:t> — </a:t>
            </a:r>
            <a:r>
              <a:rPr lang="ru-RU" sz="2800" b="1" dirty="0" err="1"/>
              <a:t>first</a:t>
            </a:r>
            <a:r>
              <a:rPr lang="ru-RU" sz="2800" b="1" dirty="0"/>
              <a:t> </a:t>
            </a:r>
            <a:r>
              <a:rPr lang="ru-RU" sz="2800" b="1" dirty="0" err="1"/>
              <a:t>out</a:t>
            </a:r>
            <a:r>
              <a:rPr lang="ru-RU" sz="2800" b="1" dirty="0"/>
              <a:t>, первым пришел — первым ушел) </a:t>
            </a:r>
            <a:r>
              <a:rPr lang="ru-RU" sz="2800" dirty="0"/>
              <a:t>— механизм планирования, согласно которому процессор поступает в распоряжение процессов в порядке их попадания в очередь готовых процессов. Принцип FI</a:t>
            </a:r>
            <a:r>
              <a:rPr lang="en-US" sz="2800" dirty="0"/>
              <a:t>FO </a:t>
            </a:r>
            <a:r>
              <a:rPr lang="ru-RU" sz="2800" dirty="0"/>
              <a:t>не поддерживает приоритетное вытеснение — процесс продолжает свое выполнение до полного завершения.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71" y="3760225"/>
            <a:ext cx="10665588" cy="21152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5471" y="6150114"/>
            <a:ext cx="11771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Схема планирования по принципу FIFO. Здесь </a:t>
            </a:r>
            <a:r>
              <a:rPr lang="ru-RU" sz="2000" dirty="0" err="1">
                <a:solidFill>
                  <a:schemeClr val="bg1"/>
                </a:solidFill>
              </a:rPr>
              <a:t>ready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queue</a:t>
            </a:r>
            <a:r>
              <a:rPr lang="ru-RU" sz="2000" dirty="0">
                <a:solidFill>
                  <a:schemeClr val="bg1"/>
                </a:solidFill>
              </a:rPr>
              <a:t> — очередь </a:t>
            </a:r>
            <a:r>
              <a:rPr lang="ru-RU" sz="2000" dirty="0" err="1">
                <a:solidFill>
                  <a:schemeClr val="bg1"/>
                </a:solidFill>
              </a:rPr>
              <a:t>готовности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completion</a:t>
            </a:r>
            <a:r>
              <a:rPr lang="ru-RU" sz="2000" dirty="0">
                <a:solidFill>
                  <a:schemeClr val="bg1"/>
                </a:solidFill>
              </a:rPr>
              <a:t> — завершение</a:t>
            </a:r>
          </a:p>
        </p:txBody>
      </p:sp>
    </p:spTree>
    <p:extLst>
      <p:ext uri="{BB962C8B-B14F-4D97-AF65-F5344CB8AC3E}">
        <p14:creationId xmlns:p14="http://schemas.microsoft.com/office/powerpoint/2010/main" val="2571181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50" y="0"/>
            <a:ext cx="118679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Планирование по принципу FIFO</a:t>
            </a:r>
          </a:p>
          <a:p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Задает простейший план выполнения процессов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Менее важные процессы могут заставить ждать своей очереди более важные для системы процессы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В современных системах редко используется самостоятельно в качестве основной дисциплины обслуживания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Можно встретить в качестве составляющей во многих современных алгоритмах планирования (например, в алгоритме планирования на основе приоритетов, где процессы с одинаковым приоритетом обслуживаются по принципу FIFO) </a:t>
            </a:r>
          </a:p>
        </p:txBody>
      </p:sp>
    </p:spTree>
    <p:extLst>
      <p:ext uri="{BB962C8B-B14F-4D97-AF65-F5344CB8AC3E}">
        <p14:creationId xmlns:p14="http://schemas.microsoft.com/office/powerpoint/2010/main" val="2199167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753" y="0"/>
            <a:ext cx="1176207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Циклическое планирование </a:t>
            </a:r>
          </a:p>
          <a:p>
            <a:endParaRPr lang="ru-RU" sz="2800" dirty="0"/>
          </a:p>
          <a:p>
            <a:r>
              <a:rPr lang="ru-RU" sz="2800" dirty="0"/>
              <a:t>• Эффективно для работы в интерактивной среде В современных системах редко используется самостоятельно в качестве основной дисциплины обслуживания </a:t>
            </a:r>
          </a:p>
          <a:p>
            <a:endParaRPr lang="ru-RU" sz="2800" dirty="0"/>
          </a:p>
          <a:p>
            <a:r>
              <a:rPr lang="ru-RU" sz="2800" dirty="0"/>
              <a:t>• Можно встретить как компонент во многих современных алгоритмах планирования (например, в системах реального времени)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895" y="3600986"/>
            <a:ext cx="9029700" cy="24669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753" y="6275671"/>
            <a:ext cx="119160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Схема циклического планирования. Здесь </a:t>
            </a:r>
            <a:r>
              <a:rPr lang="ru-RU" sz="2000" dirty="0" err="1">
                <a:solidFill>
                  <a:schemeClr val="bg1"/>
                </a:solidFill>
              </a:rPr>
              <a:t>preemption</a:t>
            </a:r>
            <a:r>
              <a:rPr lang="ru-RU" sz="2000" dirty="0">
                <a:solidFill>
                  <a:schemeClr val="bg1"/>
                </a:solidFill>
              </a:rPr>
              <a:t> — приоритетное </a:t>
            </a:r>
            <a:r>
              <a:rPr lang="ru-RU" sz="2000" dirty="0" err="1">
                <a:solidFill>
                  <a:schemeClr val="bg1"/>
                </a:solidFill>
              </a:rPr>
              <a:t>вытеснени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48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25128"/>
            <a:ext cx="1219199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Вопросы для самопроверки </a:t>
            </a:r>
          </a:p>
          <a:p>
            <a:pPr algn="ctr"/>
            <a:endParaRPr lang="ru-RU" sz="3200" b="1" dirty="0"/>
          </a:p>
          <a:p>
            <a:pPr marL="342900" indent="-342900">
              <a:buAutoNum type="arabicPeriod"/>
            </a:pPr>
            <a:r>
              <a:rPr lang="ru-RU" sz="2800" dirty="0"/>
              <a:t>Может ли в системе, использующей принцип FIFO, возникнуть ситуация бесконечного откладывания, если все процессы должны обязательно завершить свою работу? (Да/Нет) 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Правда ли, что в современных системах принцип планирования FIFO используется редко? (Да/Нет) 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Может ли дисциплина планирования RR учитывать приоритеты процессов? (Да/Нет) 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Верно ли, что алгоритм RR является менее приемлемым для обслуживания интерактивных пользователей, чем принцип FIFO? (Да/Нет) </a:t>
            </a:r>
          </a:p>
        </p:txBody>
      </p:sp>
    </p:spTree>
    <p:extLst>
      <p:ext uri="{BB962C8B-B14F-4D97-AF65-F5344CB8AC3E}">
        <p14:creationId xmlns:p14="http://schemas.microsoft.com/office/powerpoint/2010/main" val="2428151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796" y="0"/>
            <a:ext cx="1204120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Ответы на вопросы </a:t>
            </a:r>
          </a:p>
          <a:p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Нет. Бесконечное откладывание не должно возникнуть, поскольку все пребывающие процессы будут помещены в конец очереди, не мешая выполняться ждущим процессам. 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Нет. Его можно встретить во многих современных алгоритмах планирования в качестве составной части более сложных алгоритмов. 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Да. Для этого надо изменять величину кванта времени и процессам разных приоритетов выделять кванты разных размеров 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Нет. Планирование по принципу FIFO заставляет ждать завершения работы выполняющегося процесса, что может оказаться неприемлемым </a:t>
            </a:r>
            <a:r>
              <a:rPr lang="ru-RU" sz="2800" dirty="0">
                <a:solidFill>
                  <a:schemeClr val="bg1"/>
                </a:solidFill>
              </a:rPr>
              <a:t>для интерактивных процессов. </a:t>
            </a:r>
          </a:p>
        </p:txBody>
      </p:sp>
    </p:spTree>
    <p:extLst>
      <p:ext uri="{BB962C8B-B14F-4D97-AF65-F5344CB8AC3E}">
        <p14:creationId xmlns:p14="http://schemas.microsoft.com/office/powerpoint/2010/main" val="986857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004" y="67377"/>
            <a:ext cx="119064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Величина кванта времени </a:t>
            </a:r>
          </a:p>
          <a:p>
            <a:r>
              <a:rPr lang="ru-RU" sz="2800" b="1" dirty="0"/>
              <a:t>Квант (</a:t>
            </a:r>
            <a:r>
              <a:rPr lang="ru-RU" sz="2800" b="1" dirty="0" err="1"/>
              <a:t>quantum</a:t>
            </a:r>
            <a:r>
              <a:rPr lang="ru-RU" sz="2800" b="1" dirty="0"/>
              <a:t>) </a:t>
            </a:r>
            <a:r>
              <a:rPr lang="ru-RU" sz="2800" dirty="0"/>
              <a:t>— временной интервал, в течение которого процесс может использовать процессор до момента приоритетного вытеснения (</a:t>
            </a:r>
            <a:r>
              <a:rPr lang="ru-RU" sz="2800" dirty="0" err="1"/>
              <a:t>preemption</a:t>
            </a:r>
            <a:r>
              <a:rPr lang="ru-RU" sz="2800" dirty="0"/>
              <a:t>). </a:t>
            </a:r>
          </a:p>
          <a:p>
            <a:pPr algn="ctr"/>
            <a:r>
              <a:rPr lang="ru-RU" sz="2800" b="1" dirty="0"/>
              <a:t>Оптимальная величина кванта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Меняется от системы к системе, от процесса к процессу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Зависит от нагрузок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Для процессов интенсивно использующих ввод/вывод равна времени, необходимому каждому процессу, чтобы сгенерировать запрос ввода/вывода, а затем отдать процессор следующему процессу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Для интерактивных процессов слишком малый квант приведет к частому переключению процессов и небольшой эффективности, слишком большой квант может привести к медленному реагированию на короткие интерактивные нагрузки </a:t>
            </a:r>
          </a:p>
        </p:txBody>
      </p:sp>
    </p:spTree>
    <p:extLst>
      <p:ext uri="{BB962C8B-B14F-4D97-AF65-F5344CB8AC3E}">
        <p14:creationId xmlns:p14="http://schemas.microsoft.com/office/powerpoint/2010/main" val="133812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255" y="115034"/>
            <a:ext cx="1175244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Планирование на промежуточном уровне </a:t>
            </a:r>
          </a:p>
          <a:p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В большинстве современных систем планировщик верхнего уровня отсутствует, и запуск заданий осуществляется планировщиком промежуточного уровня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В роли планировщика промежуточного уровня выступает менеджер памяти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r>
              <a:rPr lang="ru-RU" sz="2800" b="1" dirty="0"/>
              <a:t>Планирование на нижнем уровне (</a:t>
            </a:r>
            <a:r>
              <a:rPr lang="ru-RU" sz="2800" b="1" dirty="0" err="1"/>
              <a:t>low-level</a:t>
            </a:r>
            <a:r>
              <a:rPr lang="ru-RU" sz="2800" b="1" dirty="0"/>
              <a:t> </a:t>
            </a:r>
            <a:r>
              <a:rPr lang="ru-RU" sz="2800" b="1" dirty="0" err="1"/>
              <a:t>scheduling</a:t>
            </a:r>
            <a:r>
              <a:rPr lang="ru-RU" sz="2800" b="1" dirty="0"/>
              <a:t>) </a:t>
            </a:r>
            <a:r>
              <a:rPr lang="ru-RU" sz="2800" dirty="0"/>
              <a:t>— определение процесса, который должен получить управление процессором. Осуществляется планировщиком процессов.</a:t>
            </a:r>
          </a:p>
        </p:txBody>
      </p:sp>
    </p:spTree>
    <p:extLst>
      <p:ext uri="{BB962C8B-B14F-4D97-AF65-F5344CB8AC3E}">
        <p14:creationId xmlns:p14="http://schemas.microsoft.com/office/powerpoint/2010/main" val="4153346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255" y="103274"/>
            <a:ext cx="1181019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Величина квантов в </a:t>
            </a:r>
            <a:r>
              <a:rPr lang="ru-RU" sz="2800" b="1" dirty="0" err="1"/>
              <a:t>Linux</a:t>
            </a:r>
            <a:r>
              <a:rPr lang="ru-RU" sz="2800" b="1" dirty="0"/>
              <a:t> </a:t>
            </a:r>
          </a:p>
          <a:p>
            <a:endParaRPr lang="ru-RU" sz="2800" dirty="0"/>
          </a:p>
          <a:p>
            <a:r>
              <a:rPr lang="ru-RU" sz="2800" dirty="0"/>
              <a:t>• По умолчанию для каждого процесса равна 100 </a:t>
            </a:r>
            <a:r>
              <a:rPr lang="ru-RU" sz="2800" dirty="0" err="1"/>
              <a:t>мс</a:t>
            </a:r>
            <a:r>
              <a:rPr lang="ru-RU" sz="2800" dirty="0"/>
              <a:t> (1 </a:t>
            </a:r>
            <a:r>
              <a:rPr lang="ru-RU" sz="2800" dirty="0" err="1"/>
              <a:t>мс</a:t>
            </a:r>
            <a:r>
              <a:rPr lang="ru-RU" sz="2800" dirty="0"/>
              <a:t> = 10−3 с) </a:t>
            </a:r>
          </a:p>
          <a:p>
            <a:endParaRPr lang="ru-RU" sz="2800" dirty="0"/>
          </a:p>
          <a:p>
            <a:r>
              <a:rPr lang="ru-RU" sz="2800" dirty="0"/>
              <a:t>• Может меняться от 10 до 200 </a:t>
            </a:r>
            <a:r>
              <a:rPr lang="ru-RU" sz="2800" dirty="0" err="1"/>
              <a:t>мс</a:t>
            </a:r>
            <a:r>
              <a:rPr lang="ru-RU" sz="2800" dirty="0"/>
              <a:t> в зависимости от поведения и приоритета процесса </a:t>
            </a:r>
          </a:p>
          <a:p>
            <a:endParaRPr lang="ru-RU" sz="2800" dirty="0"/>
          </a:p>
          <a:p>
            <a:r>
              <a:rPr lang="ru-RU" sz="2800" b="1" dirty="0"/>
              <a:t>Величина квантов в </a:t>
            </a:r>
            <a:r>
              <a:rPr lang="ru-RU" sz="2800" b="1" dirty="0" err="1"/>
              <a:t>Windows</a:t>
            </a:r>
            <a:r>
              <a:rPr lang="ru-RU" sz="2800" b="1" dirty="0"/>
              <a:t> XP </a:t>
            </a:r>
          </a:p>
          <a:p>
            <a:endParaRPr lang="ru-RU" sz="2800" dirty="0"/>
          </a:p>
          <a:p>
            <a:r>
              <a:rPr lang="ru-RU" sz="2800" dirty="0"/>
              <a:t>• По умолчанию для каждого процесса равна в большинстве случаев 20 </a:t>
            </a:r>
            <a:r>
              <a:rPr lang="ru-RU" sz="2800" dirty="0" err="1"/>
              <a:t>мс</a:t>
            </a:r>
            <a:r>
              <a:rPr lang="ru-RU" sz="2800" dirty="0"/>
              <a:t> </a:t>
            </a:r>
          </a:p>
          <a:p>
            <a:endParaRPr lang="ru-RU" sz="2800" dirty="0"/>
          </a:p>
          <a:p>
            <a:r>
              <a:rPr lang="ru-RU" sz="2800" dirty="0"/>
              <a:t>• Зависит от архитектуры системы </a:t>
            </a:r>
          </a:p>
          <a:p>
            <a:endParaRPr lang="ru-RU" sz="2800" dirty="0"/>
          </a:p>
          <a:p>
            <a:r>
              <a:rPr lang="ru-RU" sz="2800" dirty="0"/>
              <a:t>• Может быть разной для разных процессов </a:t>
            </a:r>
          </a:p>
        </p:txBody>
      </p:sp>
    </p:spTree>
    <p:extLst>
      <p:ext uri="{BB962C8B-B14F-4D97-AF65-F5344CB8AC3E}">
        <p14:creationId xmlns:p14="http://schemas.microsoft.com/office/powerpoint/2010/main" val="2808841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630" y="1096289"/>
            <a:ext cx="117235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Вопросы для самопроверки </a:t>
            </a:r>
          </a:p>
          <a:p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Верно ли, что оптимальная величина кванта времени равна 20 </a:t>
            </a:r>
            <a:r>
              <a:rPr lang="ru-RU" sz="2800" dirty="0" err="1"/>
              <a:t>мс</a:t>
            </a:r>
            <a:r>
              <a:rPr lang="ru-RU" sz="2800" dirty="0"/>
              <a:t>? (Да/Нет) 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Можно ли заранее определить оптимальную величину кванта для процессов, интенсивно использующих ввод/вывод? (Да/Нет)</a:t>
            </a:r>
          </a:p>
        </p:txBody>
      </p:sp>
    </p:spTree>
    <p:extLst>
      <p:ext uri="{BB962C8B-B14F-4D97-AF65-F5344CB8AC3E}">
        <p14:creationId xmlns:p14="http://schemas.microsoft.com/office/powerpoint/2010/main" val="2898350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18774"/>
            <a:ext cx="120123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Ответы на вопросы </a:t>
            </a:r>
          </a:p>
          <a:p>
            <a:endParaRPr lang="ru-RU" sz="2800" dirty="0"/>
          </a:p>
          <a:p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Нет. Она может меняться в зависимости от поведения и приоритета процесса. 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Нет. В общем случае невозможно спрогнозировать ход выполнения программы, то есть система не может точно сказать, когда процесс сгенерирует запрос ввода/вывода.</a:t>
            </a:r>
          </a:p>
        </p:txBody>
      </p:sp>
    </p:spTree>
    <p:extLst>
      <p:ext uri="{BB962C8B-B14F-4D97-AF65-F5344CB8AC3E}">
        <p14:creationId xmlns:p14="http://schemas.microsoft.com/office/powerpoint/2010/main" val="338534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03" y="-66870"/>
            <a:ext cx="5138763" cy="62584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42021" y="0"/>
            <a:ext cx="68499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Уровни планирования работы процессора. </a:t>
            </a:r>
          </a:p>
          <a:p>
            <a:r>
              <a:rPr lang="ru-RU" sz="2800" dirty="0"/>
              <a:t>Здесь:</a:t>
            </a:r>
          </a:p>
          <a:p>
            <a:r>
              <a:rPr lang="en-US" sz="2800" b="1" dirty="0"/>
              <a:t>jobs waiting for entry </a:t>
            </a:r>
            <a:r>
              <a:rPr lang="en-US" sz="2800" dirty="0"/>
              <a:t>— </a:t>
            </a:r>
            <a:r>
              <a:rPr lang="ru-RU" sz="2800" dirty="0"/>
              <a:t>задания, ожидающие вода; </a:t>
            </a:r>
          </a:p>
          <a:p>
            <a:r>
              <a:rPr lang="en-US" sz="2800" b="1" dirty="0"/>
              <a:t>jobs waiting for invitation </a:t>
            </a:r>
            <a:r>
              <a:rPr lang="en-US" sz="2800" dirty="0"/>
              <a:t>— </a:t>
            </a:r>
            <a:r>
              <a:rPr lang="ru-RU" sz="2800" dirty="0"/>
              <a:t>задания, ожидающие запуска; </a:t>
            </a:r>
          </a:p>
          <a:p>
            <a:r>
              <a:rPr lang="en-US" sz="2800" b="1" dirty="0"/>
              <a:t>suspended processes waiting for activation </a:t>
            </a:r>
            <a:r>
              <a:rPr lang="en-US" sz="2800" dirty="0"/>
              <a:t>— </a:t>
            </a:r>
            <a:r>
              <a:rPr lang="ru-RU" sz="2800" dirty="0"/>
              <a:t>приостановленные процессы, ожидающие активации; </a:t>
            </a:r>
          </a:p>
          <a:p>
            <a:r>
              <a:rPr lang="en-US" sz="2800" b="1" dirty="0"/>
              <a:t>active processes </a:t>
            </a:r>
            <a:r>
              <a:rPr lang="en-US" sz="2800" dirty="0"/>
              <a:t>— </a:t>
            </a:r>
            <a:r>
              <a:rPr lang="ru-RU" sz="2800" dirty="0"/>
              <a:t>активные процессы; </a:t>
            </a:r>
          </a:p>
          <a:p>
            <a:r>
              <a:rPr lang="en-US" sz="2800" b="1" dirty="0"/>
              <a:t>running processes </a:t>
            </a:r>
            <a:r>
              <a:rPr lang="en-US" sz="2800" dirty="0"/>
              <a:t>— </a:t>
            </a:r>
            <a:r>
              <a:rPr lang="ru-RU" sz="2800" dirty="0"/>
              <a:t>выполняющиеся процессы; </a:t>
            </a:r>
          </a:p>
          <a:p>
            <a:r>
              <a:rPr lang="en-US" sz="2800" b="1" dirty="0"/>
              <a:t>completed</a:t>
            </a:r>
            <a:r>
              <a:rPr lang="en-US" sz="2800" dirty="0"/>
              <a:t> — </a:t>
            </a:r>
            <a:r>
              <a:rPr lang="ru-RU" sz="2800" dirty="0"/>
              <a:t>завершенные процессы. </a:t>
            </a:r>
          </a:p>
        </p:txBody>
      </p:sp>
    </p:spTree>
    <p:extLst>
      <p:ext uri="{BB962C8B-B14F-4D97-AF65-F5344CB8AC3E}">
        <p14:creationId xmlns:p14="http://schemas.microsoft.com/office/powerpoint/2010/main" val="326342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7002" y="567890"/>
            <a:ext cx="1195457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Вопросы для самопроверки </a:t>
            </a:r>
          </a:p>
          <a:p>
            <a:endParaRPr lang="ru-RU" sz="3200" dirty="0"/>
          </a:p>
          <a:p>
            <a:pPr marL="514350" indent="-514350">
              <a:buAutoNum type="arabicPeriod"/>
            </a:pPr>
            <a:r>
              <a:rPr lang="ru-RU" sz="3200" dirty="0"/>
              <a:t>Может ли менеджер памяти запрещать процессам доступ к планировщику процессов? (Да/Нет) </a:t>
            </a:r>
          </a:p>
          <a:p>
            <a:pPr marL="514350" indent="-514350">
              <a:buAutoNum type="arabicPeriod"/>
            </a:pPr>
            <a:endParaRPr lang="ru-RU" sz="3200" dirty="0"/>
          </a:p>
          <a:p>
            <a:pPr marL="514350" indent="-514350">
              <a:buAutoNum type="arabicPeriod"/>
            </a:pPr>
            <a:r>
              <a:rPr lang="ru-RU" sz="3200" dirty="0"/>
              <a:t>Должен ли планировщик процессов оставаться резидентным в основной памяти? (Да/Нет)</a:t>
            </a:r>
          </a:p>
        </p:txBody>
      </p:sp>
    </p:spTree>
    <p:extLst>
      <p:ext uri="{BB962C8B-B14F-4D97-AF65-F5344CB8AC3E}">
        <p14:creationId xmlns:p14="http://schemas.microsoft.com/office/powerpoint/2010/main" val="338721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50" y="442293"/>
            <a:ext cx="118679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Ответы на вопросы</a:t>
            </a:r>
          </a:p>
          <a:p>
            <a:endParaRPr lang="ru-RU" sz="2800" dirty="0"/>
          </a:p>
          <a:p>
            <a:r>
              <a:rPr lang="ru-RU" sz="2800" dirty="0"/>
              <a:t> 1. Да. Планировщик промежуточного уровня может запрещать процессам доступ к планировщику нижнего уровня, если система перегружена. </a:t>
            </a:r>
          </a:p>
          <a:p>
            <a:endParaRPr lang="ru-RU" sz="2800" dirty="0"/>
          </a:p>
          <a:p>
            <a:r>
              <a:rPr lang="ru-RU" sz="2800" dirty="0"/>
              <a:t>2. Да. Планировщик нижнего уровня должен оставаться резидентным в основной памяти, поскольку код планировщика нужно выполнять достаточно часто, чтобы оперативно реагировать для уменьшения накладных расходов, связанных с планированием выполнения 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5737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7144" y="0"/>
            <a:ext cx="8871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Планирование с приостановкой процессов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8757" y="646331"/>
            <a:ext cx="117620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Активный процесс (</a:t>
            </a:r>
            <a:r>
              <a:rPr lang="ru-RU" sz="2400" b="1" dirty="0" err="1"/>
              <a:t>active</a:t>
            </a:r>
            <a:r>
              <a:rPr lang="ru-RU" sz="2400" b="1" dirty="0"/>
              <a:t> </a:t>
            </a:r>
            <a:r>
              <a:rPr lang="ru-RU" sz="2400" b="1" dirty="0" err="1"/>
              <a:t>process</a:t>
            </a:r>
            <a:r>
              <a:rPr lang="ru-RU" sz="2400" b="1" dirty="0"/>
              <a:t>) </a:t>
            </a:r>
            <a:r>
              <a:rPr lang="ru-RU" sz="2400" dirty="0"/>
              <a:t>— это процесс, находящийся в оперативной памяти и имеющий возможность вести борьбу за процессорное время. Он может находиться в одном из активных состояний (выполняется, готов, блокирован). </a:t>
            </a:r>
          </a:p>
          <a:p>
            <a:endParaRPr lang="ru-RU" sz="2400" dirty="0"/>
          </a:p>
          <a:p>
            <a:r>
              <a:rPr lang="ru-RU" sz="2400" b="1" dirty="0"/>
              <a:t>Приостановленный процесс (</a:t>
            </a:r>
            <a:r>
              <a:rPr lang="ru-RU" sz="2400" b="1" dirty="0" err="1"/>
              <a:t>suspended</a:t>
            </a:r>
            <a:r>
              <a:rPr lang="ru-RU" sz="2400" b="1" dirty="0"/>
              <a:t> </a:t>
            </a:r>
            <a:r>
              <a:rPr lang="ru-RU" sz="2400" b="1" dirty="0" err="1"/>
              <a:t>process</a:t>
            </a:r>
            <a:r>
              <a:rPr lang="ru-RU" sz="2400" b="1" dirty="0"/>
              <a:t>) </a:t>
            </a:r>
            <a:r>
              <a:rPr lang="ru-RU" sz="2400" dirty="0"/>
              <a:t>— это процесс, находящийся на диске, на некоторое время выбывший из борьбы за процессорное время, но не прекративший своего существования. </a:t>
            </a:r>
          </a:p>
          <a:p>
            <a:endParaRPr lang="ru-RU" sz="2400" dirty="0"/>
          </a:p>
          <a:p>
            <a:r>
              <a:rPr lang="ru-RU" sz="2400" b="1" dirty="0"/>
              <a:t>Приостановка процессов (</a:t>
            </a:r>
            <a:r>
              <a:rPr lang="ru-RU" sz="2400" b="1" dirty="0" err="1"/>
              <a:t>suspend</a:t>
            </a:r>
            <a:r>
              <a:rPr lang="ru-RU" sz="2400" b="1" dirty="0"/>
              <a:t>) </a:t>
            </a:r>
            <a:r>
              <a:rPr lang="ru-RU" sz="2400" dirty="0"/>
              <a:t>— операция, осуществляемая менеджером памяти. Он выгружает процессы на диск, если система перегружена либо их в памяти слишком много и все они в ней не помещаются. </a:t>
            </a:r>
          </a:p>
          <a:p>
            <a:endParaRPr lang="ru-RU" sz="2400" dirty="0"/>
          </a:p>
          <a:p>
            <a:r>
              <a:rPr lang="ru-RU" sz="2400" b="1" dirty="0"/>
              <a:t>Активация процессов (</a:t>
            </a:r>
            <a:r>
              <a:rPr lang="ru-RU" sz="2400" b="1" dirty="0" err="1"/>
              <a:t>activate</a:t>
            </a:r>
            <a:r>
              <a:rPr lang="ru-RU" sz="2400" dirty="0"/>
              <a:t>) — операция, осуществляемая менеджером памяти. Он периодически просматривает процессы, находящиеся на диске, чтобы решить, какой из них переместить в память</a:t>
            </a:r>
          </a:p>
        </p:txBody>
      </p:sp>
    </p:spTree>
    <p:extLst>
      <p:ext uri="{BB962C8B-B14F-4D97-AF65-F5344CB8AC3E}">
        <p14:creationId xmlns:p14="http://schemas.microsoft.com/office/powerpoint/2010/main" val="183714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09650"/>
            <a:ext cx="9753600" cy="48387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564" y="134753"/>
            <a:ext cx="12066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Схема планирования работы процессора с приостановкой 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236458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634" y="133762"/>
            <a:ext cx="115791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Критерии активации процессов: </a:t>
            </a:r>
          </a:p>
          <a:p>
            <a:pPr algn="ctr"/>
            <a:endParaRPr lang="ru-RU" sz="3200" dirty="0"/>
          </a:p>
          <a:p>
            <a:r>
              <a:rPr lang="ru-RU" sz="3200" dirty="0"/>
              <a:t>• сколько времени прошло с тех пор, как процесс был выгружен на диск; </a:t>
            </a:r>
          </a:p>
          <a:p>
            <a:endParaRPr lang="ru-RU" sz="3200" dirty="0"/>
          </a:p>
          <a:p>
            <a:r>
              <a:rPr lang="ru-RU" sz="3200" dirty="0"/>
              <a:t>• сколько времени процесс уже использовал процессор; </a:t>
            </a:r>
          </a:p>
          <a:p>
            <a:endParaRPr lang="ru-RU" sz="3200" dirty="0"/>
          </a:p>
          <a:p>
            <a:r>
              <a:rPr lang="ru-RU" sz="3200" dirty="0"/>
              <a:t>• какова важность процесса. </a:t>
            </a:r>
          </a:p>
          <a:p>
            <a:endParaRPr lang="ru-RU" sz="3200" dirty="0"/>
          </a:p>
          <a:p>
            <a:r>
              <a:rPr lang="ru-RU" sz="3200" dirty="0"/>
              <a:t>• . . .</a:t>
            </a:r>
          </a:p>
        </p:txBody>
      </p:sp>
    </p:spTree>
    <p:extLst>
      <p:ext uri="{BB962C8B-B14F-4D97-AF65-F5344CB8AC3E}">
        <p14:creationId xmlns:p14="http://schemas.microsoft.com/office/powerpoint/2010/main" val="200219468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303</TotalTime>
  <Words>1937</Words>
  <Application>Microsoft Office PowerPoint</Application>
  <PresentationFormat>Произвольный</PresentationFormat>
  <Paragraphs>207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Gallery</vt:lpstr>
      <vt:lpstr>ОПЕРАЦИОННЫЕ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ОПЕРАЦИОННЫЕ СИСТЕМЫ</dc:title>
  <dc:creator>kis</dc:creator>
  <cp:lastModifiedBy>kis</cp:lastModifiedBy>
  <cp:revision>53</cp:revision>
  <dcterms:created xsi:type="dcterms:W3CDTF">2022-03-10T08:43:23Z</dcterms:created>
  <dcterms:modified xsi:type="dcterms:W3CDTF">2024-05-05T16:37:27Z</dcterms:modified>
</cp:coreProperties>
</file>