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8" r:id="rId5"/>
    <p:sldId id="279" r:id="rId6"/>
    <p:sldId id="284" r:id="rId7"/>
    <p:sldId id="285" r:id="rId8"/>
    <p:sldId id="269"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6" d="100"/>
          <a:sy n="46" d="100"/>
        </p:scale>
        <p:origin x="-91" y="-8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66604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301005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147922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413725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414928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084A5D4-66D6-4B60-9094-E9D9E47CE453}" type="datetimeFigureOut">
              <a:rPr lang="ru-RU" smtClean="0"/>
              <a:t>04.02.2024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77425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084A5D4-66D6-4B60-9094-E9D9E47CE453}" type="datetimeFigureOut">
              <a:rPr lang="ru-RU" smtClean="0"/>
              <a:t>04.02.2024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126939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084A5D4-66D6-4B60-9094-E9D9E47CE453}" type="datetimeFigureOut">
              <a:rPr lang="ru-RU" smtClean="0"/>
              <a:t>04.02.2024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426095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84A5D4-66D6-4B60-9094-E9D9E47CE453}" type="datetimeFigureOut">
              <a:rPr lang="ru-RU" smtClean="0"/>
              <a:t>04.02.2024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95696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84A5D4-66D6-4B60-9094-E9D9E47CE453}" type="datetimeFigureOut">
              <a:rPr lang="ru-RU" smtClean="0"/>
              <a:t>04.02.2024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163327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84A5D4-66D6-4B60-9094-E9D9E47CE453}" type="datetimeFigureOut">
              <a:rPr lang="ru-RU" smtClean="0"/>
              <a:t>04.02.2024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0BF5E0-622F-40A4-9565-5AA969B53972}" type="slidenum">
              <a:rPr lang="ru-RU" smtClean="0"/>
              <a:t>‹#›</a:t>
            </a:fld>
            <a:endParaRPr lang="ru-RU"/>
          </a:p>
        </p:txBody>
      </p:sp>
    </p:spTree>
    <p:extLst>
      <p:ext uri="{BB962C8B-B14F-4D97-AF65-F5344CB8AC3E}">
        <p14:creationId xmlns:p14="http://schemas.microsoft.com/office/powerpoint/2010/main" val="80084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4A5D4-66D6-4B60-9094-E9D9E47CE453}" type="datetimeFigureOut">
              <a:rPr lang="ru-RU" smtClean="0"/>
              <a:t>04.02.2024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BF5E0-622F-40A4-9565-5AA969B53972}" type="slidenum">
              <a:rPr lang="ru-RU" smtClean="0"/>
              <a:t>‹#›</a:t>
            </a:fld>
            <a:endParaRPr lang="ru-RU"/>
          </a:p>
        </p:txBody>
      </p:sp>
    </p:spTree>
    <p:extLst>
      <p:ext uri="{BB962C8B-B14F-4D97-AF65-F5344CB8AC3E}">
        <p14:creationId xmlns:p14="http://schemas.microsoft.com/office/powerpoint/2010/main" val="707472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0"/>
            <a:ext cx="9144000" cy="6857999"/>
          </a:xfrm>
        </p:spPr>
        <p:txBody>
          <a:bodyPr anchor="ctr"/>
          <a:lstStyle/>
          <a:p>
            <a:r>
              <a:rPr lang="ru-RU" b="1" dirty="0">
                <a:latin typeface="Times New Roman" pitchFamily="18" charset="0"/>
                <a:cs typeface="Times New Roman" pitchFamily="18" charset="0"/>
              </a:rPr>
              <a:t>Выбор оптимальной стратегии</a:t>
            </a:r>
            <a:endParaRPr lang="ru-RU" b="1" dirty="0">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Tree>
    <p:extLst>
      <p:ext uri="{BB962C8B-B14F-4D97-AF65-F5344CB8AC3E}">
        <p14:creationId xmlns:p14="http://schemas.microsoft.com/office/powerpoint/2010/main" val="2228882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7570855"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Выводы из пройденного материала</a:t>
            </a:r>
            <a:endParaRPr lang="ru-RU" sz="3600" b="1" dirty="0">
              <a:latin typeface="Times New Roman" pitchFamily="18" charset="0"/>
              <a:cs typeface="Times New Roman" pitchFamily="18" charset="0"/>
            </a:endParaRPr>
          </a:p>
        </p:txBody>
      </p:sp>
      <p:sp>
        <p:nvSpPr>
          <p:cNvPr id="7"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63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242" y="2170140"/>
            <a:ext cx="11284477" cy="350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915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5384231"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Оптимальные стратегии</a:t>
            </a:r>
            <a:endParaRPr lang="ru-RU" sz="3600" b="1" dirty="0">
              <a:latin typeface="Times New Roman" pitchFamily="18" charset="0"/>
              <a:cs typeface="Times New Roman" pitchFamily="18" charset="0"/>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0262" name="Picture 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241" y="1880637"/>
            <a:ext cx="11284479" cy="4263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1675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6171177"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Оптимальное решение игры</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1994713"/>
            <a:ext cx="11284478" cy="1323439"/>
          </a:xfrm>
          <a:prstGeom prst="rect">
            <a:avLst/>
          </a:prstGeom>
        </p:spPr>
        <p:txBody>
          <a:bodyPr wrap="square">
            <a:spAutoFit/>
          </a:bodyPr>
          <a:lstStyle/>
          <a:p>
            <a:pPr algn="ctr"/>
            <a:r>
              <a:rPr lang="ru-RU" sz="4000" dirty="0" smtClean="0">
                <a:latin typeface="Times New Roman" pitchFamily="18" charset="0"/>
                <a:cs typeface="Times New Roman" pitchFamily="18" charset="0"/>
              </a:rPr>
              <a:t>Совокупность оптимальных стратегий и цены игры</a:t>
            </a:r>
            <a:endParaRPr lang="ru-RU" sz="4000" dirty="0">
              <a:latin typeface="Times New Roman" pitchFamily="18" charset="0"/>
              <a:cs typeface="Times New Roman" pitchFamily="18" charset="0"/>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Прямоугольник 9"/>
          <p:cNvSpPr/>
          <p:nvPr/>
        </p:nvSpPr>
        <p:spPr>
          <a:xfrm>
            <a:off x="502242" y="3917082"/>
            <a:ext cx="11284478" cy="830997"/>
          </a:xfrm>
          <a:prstGeom prst="rect">
            <a:avLst/>
          </a:prstGeom>
        </p:spPr>
        <p:txBody>
          <a:bodyPr wrap="square">
            <a:spAutoFit/>
          </a:bodyPr>
          <a:lstStyle/>
          <a:p>
            <a:r>
              <a:rPr lang="ru-RU" sz="2400" dirty="0">
                <a:latin typeface="Times New Roman" pitchFamily="18" charset="0"/>
                <a:cs typeface="Times New Roman" pitchFamily="18" charset="0"/>
              </a:rPr>
              <a:t>Каждая матричная игра с нулевой суммой имеет, по крайней мере, одно </a:t>
            </a:r>
            <a:r>
              <a:rPr lang="ru-RU" sz="2400" dirty="0" smtClean="0">
                <a:latin typeface="Times New Roman" pitchFamily="18" charset="0"/>
                <a:cs typeface="Times New Roman" pitchFamily="18" charset="0"/>
              </a:rPr>
              <a:t>решение, причем</a:t>
            </a:r>
            <a:endParaRPr lang="ru-RU" sz="2400" dirty="0">
              <a:latin typeface="Times New Roman" pitchFamily="18" charset="0"/>
              <a:cs typeface="Times New Roman" pitchFamily="18"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2" name="Объект 11"/>
          <p:cNvGraphicFramePr>
            <a:graphicFrameLocks noChangeAspect="1"/>
          </p:cNvGraphicFramePr>
          <p:nvPr>
            <p:extLst>
              <p:ext uri="{D42A27DB-BD31-4B8C-83A1-F6EECF244321}">
                <p14:modId xmlns:p14="http://schemas.microsoft.com/office/powerpoint/2010/main" val="4240368366"/>
              </p:ext>
            </p:extLst>
          </p:nvPr>
        </p:nvGraphicFramePr>
        <p:xfrm>
          <a:off x="2973878" y="4971009"/>
          <a:ext cx="5888191" cy="415637"/>
        </p:xfrm>
        <a:graphic>
          <a:graphicData uri="http://schemas.openxmlformats.org/presentationml/2006/ole">
            <mc:AlternateContent xmlns:mc="http://schemas.openxmlformats.org/markup-compatibility/2006">
              <mc:Choice xmlns:v="urn:schemas-microsoft-com:vml" Requires="v">
                <p:oleObj spid="_x0000_s11276" name="Формула" r:id="rId4" imgW="3238500" imgH="228600" progId="Equation.3">
                  <p:embed/>
                </p:oleObj>
              </mc:Choice>
              <mc:Fallback>
                <p:oleObj name="Формула" r:id="rId4" imgW="3238500" imgH="2286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3878" y="4971009"/>
                        <a:ext cx="5888191" cy="415637"/>
                      </a:xfrm>
                      <a:prstGeom prst="rect">
                        <a:avLst/>
                      </a:prstGeom>
                      <a:noFill/>
                    </p:spPr>
                  </p:pic>
                </p:oleObj>
              </mc:Fallback>
            </mc:AlternateContent>
          </a:graphicData>
        </a:graphic>
      </p:graphicFrame>
      <p:pic>
        <p:nvPicPr>
          <p:cNvPr id="11274"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7895" y="5589679"/>
            <a:ext cx="10537909" cy="397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3072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4599464"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Теория фон Неймана</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2476851"/>
            <a:ext cx="11284478" cy="2554545"/>
          </a:xfrm>
          <a:prstGeom prst="rect">
            <a:avLst/>
          </a:prstGeom>
        </p:spPr>
        <p:txBody>
          <a:bodyPr wrap="square">
            <a:spAutoFit/>
          </a:bodyPr>
          <a:lstStyle/>
          <a:p>
            <a:pPr algn="ctr"/>
            <a:r>
              <a:rPr lang="ru-RU" sz="4000" dirty="0">
                <a:latin typeface="Times New Roman" pitchFamily="18" charset="0"/>
                <a:cs typeface="Times New Roman" pitchFamily="18" charset="0"/>
              </a:rPr>
              <a:t>Любая матричная игра имеет по крайней мере одно оптимальное решение в смешанных стратегиях – две оптимальные стратегии и соответствующую им цену:</a:t>
            </a:r>
            <a:endParaRPr lang="ru-RU" sz="4000" dirty="0">
              <a:latin typeface="Times New Roman" pitchFamily="18" charset="0"/>
              <a:cs typeface="Times New Roman" pitchFamily="18" charset="0"/>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3332422048"/>
              </p:ext>
            </p:extLst>
          </p:nvPr>
        </p:nvGraphicFramePr>
        <p:xfrm>
          <a:off x="5099399" y="5202672"/>
          <a:ext cx="2368665" cy="852110"/>
        </p:xfrm>
        <a:graphic>
          <a:graphicData uri="http://schemas.openxmlformats.org/presentationml/2006/ole">
            <mc:AlternateContent xmlns:mc="http://schemas.openxmlformats.org/markup-compatibility/2006">
              <mc:Choice xmlns:v="urn:schemas-microsoft-com:vml" Requires="v">
                <p:oleObj spid="_x0000_s17412" name="Формула" r:id="rId4" imgW="736560" imgH="266400" progId="Equation.3">
                  <p:embed/>
                </p:oleObj>
              </mc:Choice>
              <mc:Fallback>
                <p:oleObj name="Формула" r:id="rId4" imgW="736560" imgH="266400" progId="Equation.3">
                  <p:embed/>
                  <p:pic>
                    <p:nvPicPr>
                      <p:cNvPr id="0" name="Object 1"/>
                      <p:cNvPicPr>
                        <a:picLocks noChangeAspect="1" noChangeArrowheads="1"/>
                      </p:cNvPicPr>
                      <p:nvPr/>
                    </p:nvPicPr>
                    <p:blipFill>
                      <a:blip r:embed="rId5"/>
                      <a:srcRect/>
                      <a:stretch>
                        <a:fillRect/>
                      </a:stretch>
                    </p:blipFill>
                    <p:spPr bwMode="auto">
                      <a:xfrm>
                        <a:off x="5099399" y="5202672"/>
                        <a:ext cx="2368665" cy="852110"/>
                      </a:xfrm>
                      <a:prstGeom prst="rect">
                        <a:avLst/>
                      </a:prstGeom>
                      <a:noFill/>
                    </p:spPr>
                  </p:pic>
                </p:oleObj>
              </mc:Fallback>
            </mc:AlternateContent>
          </a:graphicData>
        </a:graphic>
      </p:graphicFrame>
    </p:spTree>
    <p:extLst>
      <p:ext uri="{BB962C8B-B14F-4D97-AF65-F5344CB8AC3E}">
        <p14:creationId xmlns:p14="http://schemas.microsoft.com/office/powerpoint/2010/main" val="197695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4599464"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Теория фон Неймана</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1961462"/>
            <a:ext cx="11284478" cy="3970318"/>
          </a:xfrm>
          <a:prstGeom prst="rect">
            <a:avLst/>
          </a:prstGeom>
        </p:spPr>
        <p:txBody>
          <a:bodyPr wrap="square">
            <a:spAutoFit/>
          </a:bodyPr>
          <a:lstStyle/>
          <a:p>
            <a:pPr algn="just"/>
            <a:r>
              <a:rPr lang="ru-RU" sz="2800" dirty="0" smtClean="0">
                <a:latin typeface="Times New Roman" pitchFamily="18" charset="0"/>
                <a:cs typeface="Times New Roman" pitchFamily="18" charset="0"/>
              </a:rPr>
              <a:t>Каждая </a:t>
            </a:r>
            <a:r>
              <a:rPr lang="ru-RU" sz="2800" dirty="0">
                <a:latin typeface="Times New Roman" pitchFamily="18" charset="0"/>
                <a:cs typeface="Times New Roman" pitchFamily="18" charset="0"/>
              </a:rPr>
              <a:t>конечная игра имеет цену и она лежит между нижней и верхней ценами </a:t>
            </a:r>
            <a:r>
              <a:rPr lang="ru-RU" sz="2800" dirty="0" smtClean="0">
                <a:latin typeface="Times New Roman" pitchFamily="18" charset="0"/>
                <a:cs typeface="Times New Roman" pitchFamily="18" charset="0"/>
              </a:rPr>
              <a:t>игры</a:t>
            </a:r>
          </a:p>
          <a:p>
            <a:pPr algn="just"/>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Если один из игроков придерживается своей оптимальной стратегии, то выигрыш (проигрыш) его остаётся неизменным независимо от тактики другого игрока, если, конечно, последний не выходит за пределы своих «полезных» стратегий, иначе выигрыш (проигрыш) возрастает.</a:t>
            </a:r>
          </a:p>
          <a:p>
            <a:pPr algn="just"/>
            <a:r>
              <a:rPr lang="ru-RU" sz="2800" dirty="0" smtClean="0">
                <a:latin typeface="Times New Roman" pitchFamily="18" charset="0"/>
                <a:cs typeface="Times New Roman" pitchFamily="18" charset="0"/>
              </a:rPr>
              <a:t>Это </a:t>
            </a:r>
            <a:r>
              <a:rPr lang="ru-RU" sz="2800" dirty="0">
                <a:latin typeface="Times New Roman" pitchFamily="18" charset="0"/>
                <a:cs typeface="Times New Roman" pitchFamily="18" charset="0"/>
              </a:rPr>
              <a:t>означает выполнение неравенств</a:t>
            </a:r>
          </a:p>
          <a:p>
            <a:pPr algn="just"/>
            <a:endParaRPr lang="ru-RU" sz="2800" dirty="0">
              <a:latin typeface="Times New Roman" pitchFamily="18" charset="0"/>
              <a:cs typeface="Times New Roman" pitchFamily="18" charset="0"/>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8439"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74111"/>
          <a:stretch/>
        </p:blipFill>
        <p:spPr bwMode="auto">
          <a:xfrm>
            <a:off x="6490517" y="4926007"/>
            <a:ext cx="2481739" cy="670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0" name="Picture 8"/>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6787"/>
          <a:stretch/>
        </p:blipFill>
        <p:spPr bwMode="auto">
          <a:xfrm>
            <a:off x="6490518" y="5606902"/>
            <a:ext cx="2225219" cy="705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18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
        <p:nvSpPr>
          <p:cNvPr id="3" name="TextBox 2"/>
          <p:cNvSpPr txBox="1"/>
          <p:nvPr/>
        </p:nvSpPr>
        <p:spPr>
          <a:xfrm>
            <a:off x="502243" y="577295"/>
            <a:ext cx="7119513" cy="646331"/>
          </a:xfrm>
          <a:prstGeom prst="rect">
            <a:avLst/>
          </a:prstGeom>
          <a:noFill/>
        </p:spPr>
        <p:txBody>
          <a:bodyPr wrap="none" rtlCol="0">
            <a:spAutoFit/>
          </a:bodyPr>
          <a:lstStyle/>
          <a:p>
            <a:r>
              <a:rPr lang="ru-RU" sz="3600" b="1" dirty="0" smtClean="0">
                <a:latin typeface="Times New Roman" pitchFamily="18" charset="0"/>
                <a:cs typeface="Times New Roman" pitchFamily="18" charset="0"/>
              </a:rPr>
              <a:t>Теорема об активных стратегиях</a:t>
            </a:r>
            <a:endParaRPr lang="ru-RU" sz="3600" b="1" dirty="0">
              <a:latin typeface="Times New Roman" pitchFamily="18" charset="0"/>
              <a:cs typeface="Times New Roman" pitchFamily="18" charset="0"/>
            </a:endParaRPr>
          </a:p>
        </p:txBody>
      </p:sp>
      <p:sp>
        <p:nvSpPr>
          <p:cNvPr id="4" name="Прямоугольник 3"/>
          <p:cNvSpPr/>
          <p:nvPr/>
        </p:nvSpPr>
        <p:spPr>
          <a:xfrm>
            <a:off x="502242" y="1845087"/>
            <a:ext cx="11284478" cy="4832092"/>
          </a:xfrm>
          <a:prstGeom prst="rect">
            <a:avLst/>
          </a:prstGeom>
        </p:spPr>
        <p:txBody>
          <a:bodyPr wrap="square">
            <a:spAutoFit/>
          </a:bodyPr>
          <a:lstStyle/>
          <a:p>
            <a:pPr algn="just"/>
            <a:r>
              <a:rPr lang="ru-RU" sz="2800" dirty="0">
                <a:latin typeface="Times New Roman" pitchFamily="18" charset="0"/>
                <a:cs typeface="Times New Roman" pitchFamily="18" charset="0"/>
              </a:rPr>
              <a:t>В случае наличия у каждого из игроков большого числа возможных стратегий целесообразно введение следующих понятий и определений.</a:t>
            </a:r>
          </a:p>
          <a:p>
            <a:pPr algn="just"/>
            <a:endParaRPr lang="ru-RU" sz="2800" dirty="0">
              <a:latin typeface="Times New Roman" pitchFamily="18" charset="0"/>
              <a:cs typeface="Times New Roman" pitchFamily="18" charset="0"/>
            </a:endParaRPr>
          </a:p>
          <a:p>
            <a:pPr algn="just"/>
            <a:r>
              <a:rPr lang="ru-RU" sz="2800" dirty="0">
                <a:latin typeface="Times New Roman" pitchFamily="18" charset="0"/>
                <a:cs typeface="Times New Roman" pitchFamily="18" charset="0"/>
              </a:rPr>
              <a:t>Стратегия называется активной, если входит в оптимальное решение с отличной от нуля вероятностью, т.е</a:t>
            </a:r>
            <a:r>
              <a:rPr lang="ru-RU" sz="2800" dirty="0" smtClean="0">
                <a:latin typeface="Times New Roman" pitchFamily="18" charset="0"/>
                <a:cs typeface="Times New Roman" pitchFamily="18" charset="0"/>
              </a:rPr>
              <a:t>.</a:t>
            </a:r>
          </a:p>
          <a:p>
            <a:pPr algn="just"/>
            <a:endParaRPr lang="ru-RU" sz="2800" dirty="0">
              <a:latin typeface="Times New Roman" pitchFamily="18" charset="0"/>
              <a:cs typeface="Times New Roman" pitchFamily="18" charset="0"/>
            </a:endParaRPr>
          </a:p>
          <a:p>
            <a:pPr algn="just"/>
            <a:r>
              <a:rPr lang="ru-RU" sz="2800" dirty="0">
                <a:latin typeface="Times New Roman" pitchFamily="18" charset="0"/>
                <a:cs typeface="Times New Roman" pitchFamily="18" charset="0"/>
              </a:rPr>
              <a:t>Если один игрок придерживается своей оптимальной смешанной стратегии, то выигрыш остается неизменным и равным цене игры  , если другой игрок не выходит за пределы своих активных стратегий (т.е. пользуется любой из них в чистом виде или смешивает их в любых пропорциях). </a:t>
            </a: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398134137"/>
              </p:ext>
            </p:extLst>
          </p:nvPr>
        </p:nvGraphicFramePr>
        <p:xfrm>
          <a:off x="6164586" y="3591104"/>
          <a:ext cx="1965261" cy="555988"/>
        </p:xfrm>
        <a:graphic>
          <a:graphicData uri="http://schemas.openxmlformats.org/presentationml/2006/ole">
            <mc:AlternateContent xmlns:mc="http://schemas.openxmlformats.org/markup-compatibility/2006">
              <mc:Choice xmlns:v="urn:schemas-microsoft-com:vml" Requires="v">
                <p:oleObj spid="_x0000_s19460" name="Формула" r:id="rId4" imgW="863225" imgH="241195" progId="Equation.3">
                  <p:embed/>
                </p:oleObj>
              </mc:Choice>
              <mc:Fallback>
                <p:oleObj name="Формула" r:id="rId4" imgW="863225" imgH="241195"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4586" y="3591104"/>
                        <a:ext cx="1965261" cy="555988"/>
                      </a:xfrm>
                      <a:prstGeom prst="rect">
                        <a:avLst/>
                      </a:prstGeom>
                      <a:noFill/>
                    </p:spPr>
                  </p:pic>
                </p:oleObj>
              </mc:Fallback>
            </mc:AlternateContent>
          </a:graphicData>
        </a:graphic>
      </p:graphicFrame>
    </p:spTree>
    <p:extLst>
      <p:ext uri="{BB962C8B-B14F-4D97-AF65-F5344CB8AC3E}">
        <p14:creationId xmlns:p14="http://schemas.microsoft.com/office/powerpoint/2010/main" val="173593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0"/>
            <a:ext cx="9144000" cy="6857999"/>
          </a:xfrm>
        </p:spPr>
        <p:txBody>
          <a:bodyPr anchor="ctr"/>
          <a:lstStyle/>
          <a:p>
            <a:r>
              <a:rPr lang="ru-RU" b="1" dirty="0" smtClean="0">
                <a:latin typeface="Times New Roman" pitchFamily="18" charset="0"/>
                <a:cs typeface="Times New Roman" pitchFamily="18" charset="0"/>
              </a:rPr>
              <a:t>Спасибо за внимание</a:t>
            </a:r>
            <a:endParaRPr lang="ru-RU" b="1" dirty="0">
              <a:latin typeface="Times New Roman" pitchFamily="18" charset="0"/>
              <a:cs typeface="Times New Roman"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9280" y="421010"/>
            <a:ext cx="2237440" cy="958903"/>
          </a:xfrm>
          <a:prstGeom prst="rect">
            <a:avLst/>
          </a:prstGeom>
        </p:spPr>
      </p:pic>
    </p:spTree>
    <p:extLst>
      <p:ext uri="{BB962C8B-B14F-4D97-AF65-F5344CB8AC3E}">
        <p14:creationId xmlns:p14="http://schemas.microsoft.com/office/powerpoint/2010/main" val="416819989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212</Words>
  <Application>Microsoft Office PowerPoint</Application>
  <PresentationFormat>Произвольный</PresentationFormat>
  <Paragraphs>20</Paragraphs>
  <Slides>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8</vt:i4>
      </vt:variant>
    </vt:vector>
  </HeadingPairs>
  <TitlesOfParts>
    <vt:vector size="10" baseType="lpstr">
      <vt:lpstr>Тема Office</vt:lpstr>
      <vt:lpstr>Microsoft Equation 3.0</vt:lpstr>
      <vt:lpstr>Выбор оптимальной стратегии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игр.  Смешанные стратегии</dc:title>
  <dc:creator>Шорохов Игорь Романович</dc:creator>
  <cp:lastModifiedBy>Игорь Шорохов</cp:lastModifiedBy>
  <cp:revision>17</cp:revision>
  <dcterms:created xsi:type="dcterms:W3CDTF">2023-12-22T05:51:51Z</dcterms:created>
  <dcterms:modified xsi:type="dcterms:W3CDTF">2024-02-04T13:24:22Z</dcterms:modified>
</cp:coreProperties>
</file>