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0" r:id="rId1"/>
  </p:sldMasterIdLst>
  <p:sldIdLst>
    <p:sldId id="256" r:id="rId2"/>
    <p:sldId id="257" r:id="rId3"/>
    <p:sldId id="258" r:id="rId4"/>
    <p:sldId id="259" r:id="rId5"/>
    <p:sldId id="260" r:id="rId6"/>
    <p:sldId id="261" r:id="rId7"/>
    <p:sldId id="262" r:id="rId8"/>
    <p:sldId id="263" r:id="rId9"/>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4995" autoAdjust="0"/>
    <p:restoredTop sz="94660"/>
  </p:normalViewPr>
  <p:slideViewPr>
    <p:cSldViewPr snapToGrid="0">
      <p:cViewPr varScale="1">
        <p:scale>
          <a:sx n="63" d="100"/>
          <a:sy n="63" d="100"/>
        </p:scale>
        <p:origin x="-138" y="-324"/>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ru-RU" smtClean="0"/>
              <a:t>Образец заголовка</a:t>
            </a:r>
            <a:endParaRPr lang="en-US" dirty="0"/>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gradFill flip="none" rotWithShape="1">
                  <a:gsLst>
                    <a:gs pos="0">
                      <a:schemeClr val="tx1"/>
                    </a:gs>
                    <a:gs pos="100000">
                      <a:schemeClr val="tx1">
                        <a:lumMod val="75000"/>
                      </a:schemeClr>
                    </a:gs>
                  </a:gsLst>
                  <a:lin ang="5400000" scaled="0"/>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C24ABEA8-86B2-445B-995E-9DAAD4788424}" type="datetimeFigureOut">
              <a:rPr lang="ru-RU" smtClean="0"/>
              <a:pPr/>
              <a:t>17.05.2018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69D6E89-DBF9-49B1-A3B9-1F212538F601}" type="slidenum">
              <a:rPr lang="ru-RU" smtClean="0"/>
              <a:pPr/>
              <a:t>‹#›</a:t>
            </a:fld>
            <a:endParaRPr lang="ru-RU"/>
          </a:p>
        </p:txBody>
      </p:sp>
    </p:spTree>
    <p:extLst>
      <p:ext uri="{BB962C8B-B14F-4D97-AF65-F5344CB8AC3E}">
        <p14:creationId xmlns:p14="http://schemas.microsoft.com/office/powerpoint/2010/main" xmlns="" val="5394190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C24ABEA8-86B2-445B-995E-9DAAD4788424}" type="datetimeFigureOut">
              <a:rPr lang="ru-RU" smtClean="0"/>
              <a:pPr/>
              <a:t>17.05.2018</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269D6E89-DBF9-49B1-A3B9-1F212538F601}" type="slidenum">
              <a:rPr lang="ru-RU" smtClean="0"/>
              <a:pPr/>
              <a:t>‹#›</a:t>
            </a:fld>
            <a:endParaRPr lang="ru-RU"/>
          </a:p>
        </p:txBody>
      </p:sp>
    </p:spTree>
    <p:extLst>
      <p:ext uri="{BB962C8B-B14F-4D97-AF65-F5344CB8AC3E}">
        <p14:creationId xmlns:p14="http://schemas.microsoft.com/office/powerpoint/2010/main" xmlns="" val="39491860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ru-RU" smtClean="0"/>
              <a:t>Образец заголовка</a:t>
            </a:r>
            <a:endParaRPr lang="en-US" dirty="0"/>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C24ABEA8-86B2-445B-995E-9DAAD4788424}" type="datetimeFigureOut">
              <a:rPr lang="ru-RU" smtClean="0"/>
              <a:pPr/>
              <a:t>17.05.2018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69D6E89-DBF9-49B1-A3B9-1F212538F601}" type="slidenum">
              <a:rPr lang="ru-RU" smtClean="0"/>
              <a:pPr/>
              <a:t>‹#›</a:t>
            </a:fld>
            <a:endParaRPr lang="ru-RU"/>
          </a:p>
        </p:txBody>
      </p:sp>
    </p:spTree>
    <p:extLst>
      <p:ext uri="{BB962C8B-B14F-4D97-AF65-F5344CB8AC3E}">
        <p14:creationId xmlns:p14="http://schemas.microsoft.com/office/powerpoint/2010/main" xmlns="" val="31165730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ru-RU" smtClean="0"/>
              <a:t>Образец заголовка</a:t>
            </a:r>
            <a:endParaRPr lang="en-US" dirty="0"/>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1141411" y="4343400"/>
            <a:ext cx="9906000" cy="1447800"/>
          </a:xfrm>
        </p:spPr>
        <p:txBody>
          <a:bodyPr vert="horz" lIns="91440" tIns="45720" rIns="91440" bIns="45720" rtlCol="0" anchor="ctr">
            <a:normAutofit/>
          </a:bodyPr>
          <a:lstStyle>
            <a:lvl1pPr>
              <a:buNone/>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ru-RU" smtClean="0"/>
              <a:t>Образец текста</a:t>
            </a:r>
          </a:p>
        </p:txBody>
      </p:sp>
      <p:sp>
        <p:nvSpPr>
          <p:cNvPr id="4" name="Date Placeholder 3"/>
          <p:cNvSpPr>
            <a:spLocks noGrp="1"/>
          </p:cNvSpPr>
          <p:nvPr>
            <p:ph type="dt" sz="half" idx="10"/>
          </p:nvPr>
        </p:nvSpPr>
        <p:spPr/>
        <p:txBody>
          <a:bodyPr/>
          <a:lstStyle/>
          <a:p>
            <a:fld id="{C24ABEA8-86B2-445B-995E-9DAAD4788424}" type="datetimeFigureOut">
              <a:rPr lang="ru-RU" smtClean="0"/>
              <a:pPr/>
              <a:t>17.05.2018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69D6E89-DBF9-49B1-A3B9-1F212538F601}" type="slidenum">
              <a:rPr lang="ru-RU" smtClean="0"/>
              <a:pPr/>
              <a:t>‹#›</a:t>
            </a:fld>
            <a:endParaRPr lang="ru-RU"/>
          </a:p>
        </p:txBody>
      </p:sp>
    </p:spTree>
    <p:extLst>
      <p:ext uri="{BB962C8B-B14F-4D97-AF65-F5344CB8AC3E}">
        <p14:creationId xmlns:p14="http://schemas.microsoft.com/office/powerpoint/2010/main" xmlns="" val="21041204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ru-RU" smtClean="0"/>
              <a:t>Образец заголовка</a:t>
            </a:r>
            <a:endParaRPr lang="en-US" dirty="0"/>
          </a:p>
        </p:txBody>
      </p:sp>
      <p:sp>
        <p:nvSpPr>
          <p:cNvPr id="3" name="Text Placeholder 2"/>
          <p:cNvSpPr>
            <a:spLocks noGrp="1"/>
          </p:cNvSpPr>
          <p:nvPr>
            <p:ph type="body" idx="1"/>
          </p:nvPr>
        </p:nvSpPr>
        <p:spPr>
          <a:xfrm>
            <a:off x="1141410" y="4777381"/>
            <a:ext cx="9906001" cy="860400"/>
          </a:xfrm>
        </p:spPr>
        <p:txBody>
          <a:bodyPr vert="horz" lIns="91440" tIns="45720" rIns="91440" bIns="45720" rtlCol="0" anchor="t">
            <a:normAutofit/>
          </a:bodyPr>
          <a:lstStyle>
            <a:lvl1pPr>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ru-RU" smtClean="0"/>
              <a:t>Образец текста</a:t>
            </a:r>
          </a:p>
        </p:txBody>
      </p:sp>
      <p:sp>
        <p:nvSpPr>
          <p:cNvPr id="4" name="Date Placeholder 3"/>
          <p:cNvSpPr>
            <a:spLocks noGrp="1"/>
          </p:cNvSpPr>
          <p:nvPr>
            <p:ph type="dt" sz="half" idx="10"/>
          </p:nvPr>
        </p:nvSpPr>
        <p:spPr/>
        <p:txBody>
          <a:bodyPr/>
          <a:lstStyle/>
          <a:p>
            <a:fld id="{C24ABEA8-86B2-445B-995E-9DAAD4788424}" type="datetimeFigureOut">
              <a:rPr lang="ru-RU" smtClean="0"/>
              <a:pPr/>
              <a:t>17.05.2018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69D6E89-DBF9-49B1-A3B9-1F212538F601}" type="slidenum">
              <a:rPr lang="ru-RU" smtClean="0"/>
              <a:pPr/>
              <a:t>‹#›</a:t>
            </a:fld>
            <a:endParaRPr lang="ru-RU"/>
          </a:p>
        </p:txBody>
      </p:sp>
    </p:spTree>
    <p:extLst>
      <p:ext uri="{BB962C8B-B14F-4D97-AF65-F5344CB8AC3E}">
        <p14:creationId xmlns:p14="http://schemas.microsoft.com/office/powerpoint/2010/main" xmlns="" val="4796791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gradFill flip="none" rotWithShape="1">
                  <a:gsLst>
                    <a:gs pos="0">
                      <a:schemeClr val="tx1"/>
                    </a:gs>
                    <a:gs pos="100000">
                      <a:schemeClr val="tx1">
                        <a:lumMod val="75000"/>
                      </a:schemeClr>
                    </a:gs>
                  </a:gsLst>
                  <a:lin ang="5400000" scaled="0"/>
                  <a:tileRect/>
                </a:gradFill>
              </a:defRPr>
            </a:lvl1pPr>
          </a:lstStyle>
          <a:p>
            <a:r>
              <a:rPr lang="ru-RU" smtClean="0"/>
              <a:t>Образец заголовка</a:t>
            </a:r>
            <a:endParaRPr lang="en-US" dirty="0"/>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ru-RU" smtClean="0"/>
              <a:t>Образец текста</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C24ABEA8-86B2-445B-995E-9DAAD4788424}" type="datetimeFigureOut">
              <a:rPr lang="ru-RU" smtClean="0"/>
              <a:pPr/>
              <a:t>17.05.2018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69D6E89-DBF9-49B1-A3B9-1F212538F601}" type="slidenum">
              <a:rPr lang="ru-RU" smtClean="0"/>
              <a:pPr/>
              <a:t>‹#›</a:t>
            </a:fld>
            <a:endParaRPr lang="ru-RU"/>
          </a:p>
        </p:txBody>
      </p:sp>
    </p:spTree>
    <p:extLst>
      <p:ext uri="{BB962C8B-B14F-4D97-AF65-F5344CB8AC3E}">
        <p14:creationId xmlns:p14="http://schemas.microsoft.com/office/powerpoint/2010/main" xmlns="" val="35177951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ru-RU" smtClean="0"/>
              <a:t>Образец заголовка</a:t>
            </a:r>
            <a:endParaRPr lang="en-US" dirty="0"/>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ru-RU" smtClean="0"/>
              <a:t>Образец текста</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C24ABEA8-86B2-445B-995E-9DAAD4788424}" type="datetimeFigureOut">
              <a:rPr lang="ru-RU" smtClean="0"/>
              <a:pPr/>
              <a:t>17.05.2018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69D6E89-DBF9-49B1-A3B9-1F212538F601}" type="slidenum">
              <a:rPr lang="ru-RU" smtClean="0"/>
              <a:pPr/>
              <a:t>‹#›</a:t>
            </a:fld>
            <a:endParaRPr lang="ru-RU"/>
          </a:p>
        </p:txBody>
      </p:sp>
    </p:spTree>
    <p:extLst>
      <p:ext uri="{BB962C8B-B14F-4D97-AF65-F5344CB8AC3E}">
        <p14:creationId xmlns:p14="http://schemas.microsoft.com/office/powerpoint/2010/main" xmlns="" val="38333400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C24ABEA8-86B2-445B-995E-9DAAD4788424}" type="datetimeFigureOut">
              <a:rPr lang="ru-RU" smtClean="0"/>
              <a:pPr/>
              <a:t>17.05.2018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69D6E89-DBF9-49B1-A3B9-1F212538F601}" type="slidenum">
              <a:rPr lang="ru-RU" smtClean="0"/>
              <a:pPr/>
              <a:t>‹#›</a:t>
            </a:fld>
            <a:endParaRPr lang="ru-RU"/>
          </a:p>
        </p:txBody>
      </p:sp>
    </p:spTree>
    <p:extLst>
      <p:ext uri="{BB962C8B-B14F-4D97-AF65-F5344CB8AC3E}">
        <p14:creationId xmlns:p14="http://schemas.microsoft.com/office/powerpoint/2010/main" xmlns="" val="8067171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C24ABEA8-86B2-445B-995E-9DAAD4788424}" type="datetimeFigureOut">
              <a:rPr lang="ru-RU" smtClean="0"/>
              <a:pPr/>
              <a:t>17.05.2018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69D6E89-DBF9-49B1-A3B9-1F212538F601}" type="slidenum">
              <a:rPr lang="ru-RU" smtClean="0"/>
              <a:pPr/>
              <a:t>‹#›</a:t>
            </a:fld>
            <a:endParaRPr lang="ru-RU"/>
          </a:p>
        </p:txBody>
      </p:sp>
    </p:spTree>
    <p:extLst>
      <p:ext uri="{BB962C8B-B14F-4D97-AF65-F5344CB8AC3E}">
        <p14:creationId xmlns:p14="http://schemas.microsoft.com/office/powerpoint/2010/main" xmlns="" val="2185070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nchor="ct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C24ABEA8-86B2-445B-995E-9DAAD4788424}" type="datetimeFigureOut">
              <a:rPr lang="ru-RU" smtClean="0"/>
              <a:pPr/>
              <a:t>17.05.2018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69D6E89-DBF9-49B1-A3B9-1F212538F601}" type="slidenum">
              <a:rPr lang="ru-RU" smtClean="0"/>
              <a:pPr/>
              <a:t>‹#›</a:t>
            </a:fld>
            <a:endParaRPr lang="ru-RU"/>
          </a:p>
        </p:txBody>
      </p:sp>
    </p:spTree>
    <p:extLst>
      <p:ext uri="{BB962C8B-B14F-4D97-AF65-F5344CB8AC3E}">
        <p14:creationId xmlns:p14="http://schemas.microsoft.com/office/powerpoint/2010/main" xmlns="" val="16447410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ru-RU" smtClean="0"/>
              <a:t>Образец заголовка</a:t>
            </a:r>
            <a:endParaRPr lang="en-US" dirty="0"/>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C24ABEA8-86B2-445B-995E-9DAAD4788424}" type="datetimeFigureOut">
              <a:rPr lang="ru-RU" smtClean="0"/>
              <a:pPr/>
              <a:t>17.05.2018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69D6E89-DBF9-49B1-A3B9-1F212538F601}" type="slidenum">
              <a:rPr lang="ru-RU" smtClean="0"/>
              <a:pPr/>
              <a:t>‹#›</a:t>
            </a:fld>
            <a:endParaRPr lang="ru-RU"/>
          </a:p>
        </p:txBody>
      </p:sp>
    </p:spTree>
    <p:extLst>
      <p:ext uri="{BB962C8B-B14F-4D97-AF65-F5344CB8AC3E}">
        <p14:creationId xmlns:p14="http://schemas.microsoft.com/office/powerpoint/2010/main" xmlns="" val="8591110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C24ABEA8-86B2-445B-995E-9DAAD4788424}" type="datetimeFigureOut">
              <a:rPr lang="ru-RU" smtClean="0"/>
              <a:pPr/>
              <a:t>17.05.2018</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269D6E89-DBF9-49B1-A3B9-1F212538F601}" type="slidenum">
              <a:rPr lang="ru-RU" smtClean="0"/>
              <a:pPr/>
              <a:t>‹#›</a:t>
            </a:fld>
            <a:endParaRPr lang="ru-RU"/>
          </a:p>
        </p:txBody>
      </p:sp>
    </p:spTree>
    <p:extLst>
      <p:ext uri="{BB962C8B-B14F-4D97-AF65-F5344CB8AC3E}">
        <p14:creationId xmlns:p14="http://schemas.microsoft.com/office/powerpoint/2010/main" xmlns="" val="2677080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C24ABEA8-86B2-445B-995E-9DAAD4788424}" type="datetimeFigureOut">
              <a:rPr lang="ru-RU" smtClean="0"/>
              <a:pPr/>
              <a:t>17.05.2018</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269D6E89-DBF9-49B1-A3B9-1F212538F601}" type="slidenum">
              <a:rPr lang="ru-RU" smtClean="0"/>
              <a:pPr/>
              <a:t>‹#›</a:t>
            </a:fld>
            <a:endParaRPr lang="ru-RU"/>
          </a:p>
        </p:txBody>
      </p:sp>
    </p:spTree>
    <p:extLst>
      <p:ext uri="{BB962C8B-B14F-4D97-AF65-F5344CB8AC3E}">
        <p14:creationId xmlns:p14="http://schemas.microsoft.com/office/powerpoint/2010/main" xmlns="" val="21063336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C24ABEA8-86B2-445B-995E-9DAAD4788424}" type="datetimeFigureOut">
              <a:rPr lang="ru-RU" smtClean="0"/>
              <a:pPr/>
              <a:t>17.05.2018</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269D6E89-DBF9-49B1-A3B9-1F212538F601}" type="slidenum">
              <a:rPr lang="ru-RU" smtClean="0"/>
              <a:pPr/>
              <a:t>‹#›</a:t>
            </a:fld>
            <a:endParaRPr lang="ru-RU"/>
          </a:p>
        </p:txBody>
      </p:sp>
    </p:spTree>
    <p:extLst>
      <p:ext uri="{BB962C8B-B14F-4D97-AF65-F5344CB8AC3E}">
        <p14:creationId xmlns:p14="http://schemas.microsoft.com/office/powerpoint/2010/main" xmlns="" val="41411362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4ABEA8-86B2-445B-995E-9DAAD4788424}" type="datetimeFigureOut">
              <a:rPr lang="ru-RU" smtClean="0"/>
              <a:pPr/>
              <a:t>17.05.2018</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269D6E89-DBF9-49B1-A3B9-1F212538F601}" type="slidenum">
              <a:rPr lang="ru-RU" smtClean="0"/>
              <a:pPr/>
              <a:t>‹#›</a:t>
            </a:fld>
            <a:endParaRPr lang="ru-RU"/>
          </a:p>
        </p:txBody>
      </p:sp>
    </p:spTree>
    <p:extLst>
      <p:ext uri="{BB962C8B-B14F-4D97-AF65-F5344CB8AC3E}">
        <p14:creationId xmlns:p14="http://schemas.microsoft.com/office/powerpoint/2010/main" xmlns="" val="26470938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ru-RU" smtClean="0"/>
              <a:t>Образец заголовка</a:t>
            </a:r>
            <a:endParaRPr lang="en-US" dirty="0"/>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C24ABEA8-86B2-445B-995E-9DAAD4788424}" type="datetimeFigureOut">
              <a:rPr lang="ru-RU" smtClean="0"/>
              <a:pPr/>
              <a:t>17.05.2018</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269D6E89-DBF9-49B1-A3B9-1F212538F601}" type="slidenum">
              <a:rPr lang="ru-RU" smtClean="0"/>
              <a:pPr/>
              <a:t>‹#›</a:t>
            </a:fld>
            <a:endParaRPr lang="ru-RU"/>
          </a:p>
        </p:txBody>
      </p:sp>
    </p:spTree>
    <p:extLst>
      <p:ext uri="{BB962C8B-B14F-4D97-AF65-F5344CB8AC3E}">
        <p14:creationId xmlns:p14="http://schemas.microsoft.com/office/powerpoint/2010/main" xmlns="" val="41237690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ru-RU" smtClean="0"/>
              <a:t>Образец заголовка</a:t>
            </a:r>
            <a:endParaRPr lang="en-US" dirty="0"/>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a:xfrm>
            <a:off x="6399212" y="5883275"/>
            <a:ext cx="914400" cy="365125"/>
          </a:xfrm>
        </p:spPr>
        <p:txBody>
          <a:bodyPr/>
          <a:lstStyle/>
          <a:p>
            <a:fld id="{C24ABEA8-86B2-445B-995E-9DAAD4788424}" type="datetimeFigureOut">
              <a:rPr lang="ru-RU" smtClean="0"/>
              <a:pPr/>
              <a:t>17.05.2018</a:t>
            </a:fld>
            <a:endParaRPr lang="ru-RU"/>
          </a:p>
        </p:txBody>
      </p:sp>
      <p:sp>
        <p:nvSpPr>
          <p:cNvPr id="6" name="Footer Placeholder 5"/>
          <p:cNvSpPr>
            <a:spLocks noGrp="1"/>
          </p:cNvSpPr>
          <p:nvPr>
            <p:ph type="ftr" sz="quarter" idx="11"/>
          </p:nvPr>
        </p:nvSpPr>
        <p:spPr>
          <a:xfrm>
            <a:off x="1141412" y="5883275"/>
            <a:ext cx="5105400" cy="365125"/>
          </a:xfrm>
        </p:spPr>
        <p:txBody>
          <a:bodyPr/>
          <a:lstStyle/>
          <a:p>
            <a:endParaRPr lang="en-US"/>
          </a:p>
        </p:txBody>
      </p:sp>
      <p:sp>
        <p:nvSpPr>
          <p:cNvPr id="7" name="Slide Number Placeholder 6"/>
          <p:cNvSpPr>
            <a:spLocks noGrp="1"/>
          </p:cNvSpPr>
          <p:nvPr>
            <p:ph type="sldNum" sz="quarter" idx="12"/>
          </p:nvPr>
        </p:nvSpPr>
        <p:spPr>
          <a:xfrm>
            <a:off x="10742612" y="5883275"/>
            <a:ext cx="322567" cy="365125"/>
          </a:xfrm>
        </p:spPr>
        <p:txBody>
          <a:bodyPr/>
          <a:lstStyle/>
          <a:p>
            <a:fld id="{269D6E89-DBF9-49B1-A3B9-1F212538F601}" type="slidenum">
              <a:rPr lang="ru-RU" smtClean="0"/>
              <a:pPr/>
              <a:t>‹#›</a:t>
            </a:fld>
            <a:endParaRPr lang="ru-RU"/>
          </a:p>
        </p:txBody>
      </p:sp>
    </p:spTree>
    <p:extLst>
      <p:ext uri="{BB962C8B-B14F-4D97-AF65-F5344CB8AC3E}">
        <p14:creationId xmlns:p14="http://schemas.microsoft.com/office/powerpoint/2010/main" xmlns="" val="20061974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600"/>
            <a:ext cx="9905998" cy="1905000"/>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141413" y="2666999"/>
            <a:ext cx="9905998" cy="3124201"/>
          </a:xfrm>
          <a:prstGeom prst="rect">
            <a:avLst/>
          </a:prstGeom>
        </p:spPr>
        <p:txBody>
          <a:bodyPr vert="horz" lIns="91440" tIns="45720" rIns="91440" bIns="45720" rtlCol="0"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C24ABEA8-86B2-445B-995E-9DAAD4788424}" type="datetimeFigureOut">
              <a:rPr lang="ru-RU" smtClean="0"/>
              <a:pPr/>
              <a:t>17.05.2018</a:t>
            </a:fld>
            <a:endParaRPr lang="ru-RU"/>
          </a:p>
        </p:txBody>
      </p:sp>
      <p:sp>
        <p:nvSpPr>
          <p:cNvPr id="5" name="Footer Placeholder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ru-RU"/>
          </a:p>
        </p:txBody>
      </p:sp>
      <p:sp>
        <p:nvSpPr>
          <p:cNvPr id="6" name="Slide Number Placeholder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269D6E89-DBF9-49B1-A3B9-1F212538F601}" type="slidenum">
              <a:rPr lang="ru-RU" smtClean="0"/>
              <a:pPr/>
              <a:t>‹#›</a:t>
            </a:fld>
            <a:endParaRPr lang="ru-RU"/>
          </a:p>
        </p:txBody>
      </p:sp>
    </p:spTree>
    <p:extLst>
      <p:ext uri="{BB962C8B-B14F-4D97-AF65-F5344CB8AC3E}">
        <p14:creationId xmlns:p14="http://schemas.microsoft.com/office/powerpoint/2010/main" xmlns="" val="1288836862"/>
      </p:ext>
    </p:extLst>
  </p:cSld>
  <p:clrMap bg1="dk1" tx1="lt1" bg2="dk2" tx2="lt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 id="2147483762" r:id="rId12"/>
    <p:sldLayoutId id="2147483763" r:id="rId13"/>
    <p:sldLayoutId id="2147483764" r:id="rId14"/>
    <p:sldLayoutId id="2147483765" r:id="rId15"/>
    <p:sldLayoutId id="2147483766" r:id="rId16"/>
    <p:sldLayoutId id="2147483767" r:id="rId17"/>
  </p:sldLayoutIdLst>
  <p:txStyles>
    <p:title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chernobylwel.com/RU/884/" TargetMode="External"/><Relationship Id="rId2" Type="http://schemas.openxmlformats.org/officeDocument/2006/relationships/hyperlink" Target="http://tass.ru/spec/chernobyl" TargetMode="External"/><Relationship Id="rId1" Type="http://schemas.openxmlformats.org/officeDocument/2006/relationships/slideLayout" Target="../slideLayouts/slideLayout2.xml"/><Relationship Id="rId4" Type="http://schemas.openxmlformats.org/officeDocument/2006/relationships/hyperlink" Target="https://histrf.ru/lenta-vremeni/event/view/avariia-na-chiernobyl-skoi-ae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808854"/>
            <a:ext cx="9144000" cy="175214"/>
          </a:xfrm>
        </p:spPr>
        <p:txBody>
          <a:bodyPr>
            <a:noAutofit/>
          </a:bodyPr>
          <a:lstStyle/>
          <a:p>
            <a:r>
              <a:rPr lang="en-US" sz="2800" dirty="0" smtClean="0"/>
              <a:t>Kazan State Power </a:t>
            </a:r>
            <a:r>
              <a:rPr lang="en-US" sz="2800" dirty="0" err="1" smtClean="0"/>
              <a:t>Engin</a:t>
            </a:r>
            <a:r>
              <a:rPr lang="de-DE" sz="2800" dirty="0" smtClean="0"/>
              <a:t>e</a:t>
            </a:r>
            <a:r>
              <a:rPr lang="en-US" sz="2800" dirty="0" err="1" smtClean="0"/>
              <a:t>ering</a:t>
            </a:r>
            <a:r>
              <a:rPr lang="en-US" sz="2800" dirty="0" smtClean="0"/>
              <a:t> </a:t>
            </a:r>
            <a:r>
              <a:rPr lang="en-US" sz="2800" dirty="0" smtClean="0"/>
              <a:t>University </a:t>
            </a:r>
            <a:endParaRPr lang="ru-RU" sz="2800" dirty="0"/>
          </a:p>
        </p:txBody>
      </p:sp>
      <p:sp>
        <p:nvSpPr>
          <p:cNvPr id="3" name="Подзаголовок 2"/>
          <p:cNvSpPr>
            <a:spLocks noGrp="1"/>
          </p:cNvSpPr>
          <p:nvPr>
            <p:ph type="subTitle" idx="1"/>
          </p:nvPr>
        </p:nvSpPr>
        <p:spPr>
          <a:xfrm>
            <a:off x="444138" y="1497874"/>
            <a:ext cx="11303726" cy="5360126"/>
          </a:xfrm>
        </p:spPr>
        <p:txBody>
          <a:bodyPr>
            <a:normAutofit fontScale="92500" lnSpcReduction="10000"/>
          </a:bodyPr>
          <a:lstStyle/>
          <a:p>
            <a:endParaRPr lang="ru-RU" dirty="0" smtClean="0"/>
          </a:p>
          <a:p>
            <a:endParaRPr lang="en-US" dirty="0" smtClean="0"/>
          </a:p>
          <a:p>
            <a:endParaRPr lang="en-US" dirty="0"/>
          </a:p>
          <a:p>
            <a:r>
              <a:rPr lang="en-US" sz="3500" dirty="0" smtClean="0"/>
              <a:t>ACCIDENT AT THE CHERNOBYL NUCLEAR POWER PLANT</a:t>
            </a:r>
          </a:p>
          <a:p>
            <a:endParaRPr lang="en-US" dirty="0"/>
          </a:p>
          <a:p>
            <a:r>
              <a:rPr lang="en-US" dirty="0" smtClean="0"/>
              <a:t>                                                                                              </a:t>
            </a:r>
          </a:p>
          <a:p>
            <a:r>
              <a:rPr lang="en-US" dirty="0"/>
              <a:t> </a:t>
            </a:r>
            <a:r>
              <a:rPr lang="en-US" dirty="0" smtClean="0"/>
              <a:t>                                                                                            </a:t>
            </a:r>
            <a:r>
              <a:rPr lang="ru-RU" dirty="0" smtClean="0"/>
              <a:t>   </a:t>
            </a:r>
            <a:r>
              <a:rPr lang="en-US" dirty="0" smtClean="0"/>
              <a:t>Student: </a:t>
            </a:r>
            <a:r>
              <a:rPr lang="en-US" dirty="0" err="1" smtClean="0"/>
              <a:t>Vdovina</a:t>
            </a:r>
            <a:r>
              <a:rPr lang="en-US" dirty="0" smtClean="0"/>
              <a:t> N.S.</a:t>
            </a:r>
          </a:p>
          <a:p>
            <a:r>
              <a:rPr lang="en-US" dirty="0" smtClean="0"/>
              <a:t>                                                                                                     </a:t>
            </a:r>
            <a:r>
              <a:rPr lang="ru-RU" dirty="0" smtClean="0"/>
              <a:t>    </a:t>
            </a:r>
            <a:r>
              <a:rPr lang="en-US" dirty="0" smtClean="0"/>
              <a:t>Teacher: </a:t>
            </a:r>
            <a:r>
              <a:rPr lang="en-US" dirty="0" err="1" smtClean="0"/>
              <a:t>Aitouganova</a:t>
            </a:r>
            <a:r>
              <a:rPr lang="en-US" dirty="0" smtClean="0"/>
              <a:t> </a:t>
            </a:r>
            <a:r>
              <a:rPr lang="en-US" dirty="0" err="1" smtClean="0"/>
              <a:t>Jh.I</a:t>
            </a:r>
            <a:r>
              <a:rPr lang="en-US" dirty="0" smtClean="0"/>
              <a:t>.</a:t>
            </a:r>
          </a:p>
          <a:p>
            <a:endParaRPr lang="en-US" dirty="0" smtClean="0"/>
          </a:p>
          <a:p>
            <a:endParaRPr lang="en-US" dirty="0"/>
          </a:p>
          <a:p>
            <a:r>
              <a:rPr lang="en-US" dirty="0" smtClean="0"/>
              <a:t>                                                                                              </a:t>
            </a:r>
          </a:p>
          <a:p>
            <a:endParaRPr lang="en-US" dirty="0"/>
          </a:p>
          <a:p>
            <a:r>
              <a:rPr lang="en-US" dirty="0" smtClean="0"/>
              <a:t>Kazan 2018                                </a:t>
            </a:r>
            <a:endParaRPr lang="ru-RU" dirty="0"/>
          </a:p>
        </p:txBody>
      </p:sp>
    </p:spTree>
    <p:extLst>
      <p:ext uri="{BB962C8B-B14F-4D97-AF65-F5344CB8AC3E}">
        <p14:creationId xmlns:p14="http://schemas.microsoft.com/office/powerpoint/2010/main" xmlns="" val="32170860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48937" y="609600"/>
            <a:ext cx="10298474" cy="1905000"/>
          </a:xfrm>
        </p:spPr>
        <p:txBody>
          <a:bodyPr>
            <a:normAutofit/>
          </a:bodyPr>
          <a:lstStyle/>
          <a:p>
            <a:r>
              <a:rPr lang="en-US" sz="2800" dirty="0" smtClean="0"/>
              <a:t>Objective</a:t>
            </a:r>
            <a:r>
              <a:rPr lang="ru-RU" sz="2800" dirty="0" smtClean="0"/>
              <a:t>: </a:t>
            </a:r>
            <a:r>
              <a:rPr lang="en-US" sz="2800" dirty="0" smtClean="0"/>
              <a:t>tell</a:t>
            </a:r>
            <a:r>
              <a:rPr lang="en-US" sz="2800" dirty="0" smtClean="0"/>
              <a:t> </a:t>
            </a:r>
            <a:r>
              <a:rPr lang="en-US" sz="2800" dirty="0" smtClean="0"/>
              <a:t>about the Chernobyl nuclear power plant accident</a:t>
            </a:r>
            <a:r>
              <a:rPr lang="ru-RU" sz="2800" dirty="0" smtClean="0"/>
              <a:t>.</a:t>
            </a:r>
            <a:endParaRPr lang="ru-RU" sz="2800" dirty="0"/>
          </a:p>
        </p:txBody>
      </p:sp>
      <p:sp>
        <p:nvSpPr>
          <p:cNvPr id="3" name="Объект 2"/>
          <p:cNvSpPr>
            <a:spLocks noGrp="1"/>
          </p:cNvSpPr>
          <p:nvPr>
            <p:ph idx="1"/>
          </p:nvPr>
        </p:nvSpPr>
        <p:spPr>
          <a:xfrm>
            <a:off x="838200" y="2595153"/>
            <a:ext cx="10515600" cy="3581809"/>
          </a:xfrm>
        </p:spPr>
        <p:txBody>
          <a:bodyPr/>
          <a:lstStyle/>
          <a:p>
            <a:pPr marL="0" indent="0">
              <a:buNone/>
            </a:pPr>
            <a:r>
              <a:rPr lang="en-US" dirty="0" smtClean="0"/>
              <a:t> </a:t>
            </a:r>
            <a:r>
              <a:rPr lang="en-US" dirty="0" smtClean="0">
                <a:latin typeface="+mj-lt"/>
              </a:rPr>
              <a:t>Tasks:</a:t>
            </a:r>
          </a:p>
          <a:p>
            <a:r>
              <a:rPr lang="en-US" dirty="0" smtClean="0">
                <a:latin typeface="+mj-lt"/>
              </a:rPr>
              <a:t>Chernobyl Nuclear Power Plant</a:t>
            </a:r>
            <a:r>
              <a:rPr lang="ru-RU" dirty="0" smtClean="0">
                <a:latin typeface="+mj-lt"/>
              </a:rPr>
              <a:t>;</a:t>
            </a:r>
          </a:p>
          <a:p>
            <a:r>
              <a:rPr lang="en-US" dirty="0" smtClean="0">
                <a:latin typeface="+mj-lt"/>
              </a:rPr>
              <a:t>causes of the disaster</a:t>
            </a:r>
            <a:r>
              <a:rPr lang="ru-RU" dirty="0" smtClean="0">
                <a:latin typeface="+mj-lt"/>
              </a:rPr>
              <a:t>;</a:t>
            </a:r>
          </a:p>
          <a:p>
            <a:r>
              <a:rPr lang="en-US" dirty="0" smtClean="0">
                <a:latin typeface="+mj-lt"/>
              </a:rPr>
              <a:t>accident consequences;</a:t>
            </a:r>
            <a:endParaRPr lang="ru-RU" dirty="0" smtClean="0">
              <a:latin typeface="+mj-lt"/>
            </a:endParaRPr>
          </a:p>
          <a:p>
            <a:r>
              <a:rPr lang="en-US" dirty="0" smtClean="0">
                <a:latin typeface="+mj-lt"/>
              </a:rPr>
              <a:t>interesting facts and myths</a:t>
            </a:r>
            <a:r>
              <a:rPr lang="ru-RU" dirty="0" smtClean="0">
                <a:latin typeface="+mj-lt"/>
              </a:rPr>
              <a:t>.</a:t>
            </a:r>
            <a:endParaRPr lang="en-US" dirty="0" smtClean="0">
              <a:latin typeface="+mj-lt"/>
            </a:endParaRPr>
          </a:p>
          <a:p>
            <a:endParaRPr lang="ru-RU" dirty="0" smtClean="0">
              <a:latin typeface="+mj-lt"/>
            </a:endParaRPr>
          </a:p>
          <a:p>
            <a:endParaRPr lang="ru-RU" dirty="0"/>
          </a:p>
        </p:txBody>
      </p:sp>
    </p:spTree>
    <p:extLst>
      <p:ext uri="{BB962C8B-B14F-4D97-AF65-F5344CB8AC3E}">
        <p14:creationId xmlns:p14="http://schemas.microsoft.com/office/powerpoint/2010/main" xmlns="" val="1837728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41413" y="609600"/>
            <a:ext cx="9905998" cy="644434"/>
          </a:xfrm>
        </p:spPr>
        <p:txBody>
          <a:bodyPr/>
          <a:lstStyle/>
          <a:p>
            <a:pPr algn="ctr"/>
            <a:r>
              <a:rPr lang="en-US" dirty="0" smtClean="0">
                <a:latin typeface="+mj-lt"/>
              </a:rPr>
              <a:t>Chernobyl Nuclear Power Plant</a:t>
            </a:r>
            <a:endParaRPr lang="ru-RU" dirty="0"/>
          </a:p>
        </p:txBody>
      </p:sp>
      <p:sp>
        <p:nvSpPr>
          <p:cNvPr id="3" name="Объект 2"/>
          <p:cNvSpPr>
            <a:spLocks noGrp="1"/>
          </p:cNvSpPr>
          <p:nvPr>
            <p:ph idx="1"/>
          </p:nvPr>
        </p:nvSpPr>
        <p:spPr>
          <a:xfrm>
            <a:off x="733697" y="1590494"/>
            <a:ext cx="10515600" cy="4351338"/>
          </a:xfrm>
        </p:spPr>
        <p:txBody>
          <a:bodyPr>
            <a:normAutofit lnSpcReduction="10000"/>
          </a:bodyPr>
          <a:lstStyle/>
          <a:p>
            <a:pPr marL="0" indent="0">
              <a:buNone/>
            </a:pPr>
            <a:r>
              <a:rPr lang="en-US" sz="2400" dirty="0" smtClean="0"/>
              <a:t>The Chernobyl nuclear power plant is located in the eastern part of a large geographical region, on the bank of the Pripyat River, which flows into the Dnieper, 18 km from the district center - Chernobyl. Works on the construction of the station were started in 1970</a:t>
            </a:r>
            <a:r>
              <a:rPr lang="en-US" dirty="0" smtClean="0"/>
              <a:t>.</a:t>
            </a:r>
            <a:r>
              <a:rPr lang="ru-RU" dirty="0" smtClean="0"/>
              <a:t>  </a:t>
            </a:r>
          </a:p>
          <a:p>
            <a:pPr marL="0" indent="0">
              <a:buNone/>
            </a:pPr>
            <a:endParaRPr lang="ru-RU" dirty="0" smtClean="0"/>
          </a:p>
          <a:p>
            <a:pPr marL="0" indent="0">
              <a:lnSpc>
                <a:spcPct val="70000"/>
              </a:lnSpc>
              <a:buNone/>
            </a:pPr>
            <a:r>
              <a:rPr lang="en-US" sz="2400" dirty="0" smtClean="0"/>
              <a:t>On August 21, 1984, the Chernobyl nuclear </a:t>
            </a:r>
            <a:endParaRPr lang="ru-RU" sz="2400" dirty="0"/>
          </a:p>
          <a:p>
            <a:pPr marL="0" indent="0">
              <a:lnSpc>
                <a:spcPct val="70000"/>
              </a:lnSpc>
              <a:buNone/>
            </a:pPr>
            <a:r>
              <a:rPr lang="en-US" sz="2400" dirty="0" smtClean="0"/>
              <a:t>power plant produced 100 billion kilowatt-hours </a:t>
            </a:r>
            <a:endParaRPr lang="ru-RU" sz="2400" dirty="0" smtClean="0"/>
          </a:p>
          <a:p>
            <a:pPr marL="0" indent="0">
              <a:lnSpc>
                <a:spcPct val="70000"/>
              </a:lnSpc>
              <a:buNone/>
            </a:pPr>
            <a:r>
              <a:rPr lang="en-US" sz="2400" dirty="0" smtClean="0"/>
              <a:t>of electricity. Thus, on January 1, 1986, the </a:t>
            </a:r>
            <a:endParaRPr lang="ru-RU" sz="2400" dirty="0" smtClean="0"/>
          </a:p>
          <a:p>
            <a:pPr marL="0" indent="0">
              <a:lnSpc>
                <a:spcPct val="70000"/>
              </a:lnSpc>
              <a:buNone/>
            </a:pPr>
            <a:r>
              <a:rPr lang="en-US" sz="2400" dirty="0" smtClean="0"/>
              <a:t>capacity of the four station blocks was 4 </a:t>
            </a:r>
            <a:endParaRPr lang="ru-RU" sz="2400" dirty="0" smtClean="0"/>
          </a:p>
          <a:p>
            <a:pPr marL="0" indent="0">
              <a:lnSpc>
                <a:spcPct val="70000"/>
              </a:lnSpc>
              <a:buNone/>
            </a:pPr>
            <a:r>
              <a:rPr lang="en-US" sz="2400" dirty="0" smtClean="0"/>
              <a:t>million kilowatts, which corresponded to </a:t>
            </a:r>
            <a:endParaRPr lang="ru-RU" sz="2400" dirty="0" smtClean="0"/>
          </a:p>
          <a:p>
            <a:pPr marL="0" indent="0">
              <a:lnSpc>
                <a:spcPct val="70000"/>
              </a:lnSpc>
              <a:buNone/>
            </a:pPr>
            <a:r>
              <a:rPr lang="en-US" sz="2400" dirty="0" smtClean="0"/>
              <a:t>its design capacity.</a:t>
            </a:r>
            <a:endParaRPr lang="ru-RU" sz="2400" dirty="0" smtClean="0"/>
          </a:p>
          <a:p>
            <a:pPr marL="0" indent="0">
              <a:buNone/>
            </a:pPr>
            <a:endParaRPr lang="en-US" sz="2400" dirty="0" smtClean="0"/>
          </a:p>
          <a:p>
            <a:endParaRPr lang="ru-RU" dirty="0"/>
          </a:p>
        </p:txBody>
      </p:sp>
      <p:pic>
        <p:nvPicPr>
          <p:cNvPr id="7" name="Рисунок 6"/>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7702732" y="3004457"/>
            <a:ext cx="4406063" cy="2937375"/>
          </a:xfrm>
          <a:prstGeom prst="rect">
            <a:avLst/>
          </a:prstGeom>
        </p:spPr>
      </p:pic>
    </p:spTree>
    <p:extLst>
      <p:ext uri="{BB962C8B-B14F-4D97-AF65-F5344CB8AC3E}">
        <p14:creationId xmlns:p14="http://schemas.microsoft.com/office/powerpoint/2010/main" xmlns="" val="383350107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41413" y="609600"/>
            <a:ext cx="9905998" cy="714103"/>
          </a:xfrm>
        </p:spPr>
        <p:txBody>
          <a:bodyPr/>
          <a:lstStyle/>
          <a:p>
            <a:pPr algn="ctr"/>
            <a:r>
              <a:rPr lang="ru-RU" dirty="0" smtClean="0">
                <a:latin typeface="+mj-lt"/>
              </a:rPr>
              <a:t>С</a:t>
            </a:r>
            <a:r>
              <a:rPr lang="en-US" dirty="0" err="1" smtClean="0">
                <a:latin typeface="+mj-lt"/>
              </a:rPr>
              <a:t>auses</a:t>
            </a:r>
            <a:r>
              <a:rPr lang="en-US" dirty="0" smtClean="0">
                <a:latin typeface="+mj-lt"/>
              </a:rPr>
              <a:t> of the disaster</a:t>
            </a:r>
            <a:endParaRPr lang="ru-RU" dirty="0"/>
          </a:p>
        </p:txBody>
      </p:sp>
      <p:sp>
        <p:nvSpPr>
          <p:cNvPr id="3" name="Объект 2"/>
          <p:cNvSpPr>
            <a:spLocks noGrp="1"/>
          </p:cNvSpPr>
          <p:nvPr>
            <p:ph idx="1"/>
          </p:nvPr>
        </p:nvSpPr>
        <p:spPr>
          <a:xfrm>
            <a:off x="403863" y="1648096"/>
            <a:ext cx="9905998" cy="3124201"/>
          </a:xfrm>
        </p:spPr>
        <p:txBody>
          <a:bodyPr numCol="2"/>
          <a:lstStyle/>
          <a:p>
            <a:pPr marL="0" indent="0" algn="just">
              <a:buNone/>
            </a:pPr>
            <a:r>
              <a:rPr lang="ru-RU" dirty="0" smtClean="0"/>
              <a:t> </a:t>
            </a:r>
            <a:r>
              <a:rPr lang="en-US" sz="2400" dirty="0" smtClean="0"/>
              <a:t>On the night of April 26, 1986, the personnel of the 4th unit of the Chernobyl Nuclear Power Plant in the process of preparing and conducting electrical technical tests violated the Regulations 6 times, roughly, rules for the safe operation of the reactor. Moreover, for the sixth time, at least 204 control rods out of 211 staff rods were withdrawn from its core.</a:t>
            </a:r>
            <a:endParaRPr lang="ru-RU" sz="2400" dirty="0" smtClean="0"/>
          </a:p>
          <a:p>
            <a:pPr marL="0" indent="0" algn="just">
              <a:buNone/>
            </a:pPr>
            <a:endParaRPr lang="ru-RU" sz="2400" dirty="0"/>
          </a:p>
        </p:txBody>
      </p:sp>
      <p:pic>
        <p:nvPicPr>
          <p:cNvPr id="4" name="Рисунок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6670768" y="2941909"/>
            <a:ext cx="4961707" cy="3660775"/>
          </a:xfrm>
          <a:prstGeom prst="rect">
            <a:avLst/>
          </a:prstGeom>
        </p:spPr>
      </p:pic>
    </p:spTree>
    <p:extLst>
      <p:ext uri="{BB962C8B-B14F-4D97-AF65-F5344CB8AC3E}">
        <p14:creationId xmlns:p14="http://schemas.microsoft.com/office/powerpoint/2010/main" xmlns="" val="32809421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41413" y="609600"/>
            <a:ext cx="9905998" cy="1515291"/>
          </a:xfrm>
        </p:spPr>
        <p:txBody>
          <a:bodyPr/>
          <a:lstStyle/>
          <a:p>
            <a:r>
              <a:rPr lang="en-US" dirty="0"/>
              <a:t>we can briefly identify the six main causes of the accident at the 4th power unit:</a:t>
            </a:r>
            <a:endParaRPr lang="ru-RU" dirty="0"/>
          </a:p>
        </p:txBody>
      </p:sp>
      <p:sp>
        <p:nvSpPr>
          <p:cNvPr id="3" name="Объект 2"/>
          <p:cNvSpPr>
            <a:spLocks noGrp="1"/>
          </p:cNvSpPr>
          <p:nvPr>
            <p:ph idx="1"/>
          </p:nvPr>
        </p:nvSpPr>
        <p:spPr>
          <a:xfrm>
            <a:off x="1141413" y="2211977"/>
            <a:ext cx="9905998" cy="4310743"/>
          </a:xfrm>
        </p:spPr>
        <p:txBody>
          <a:bodyPr>
            <a:normAutofit/>
          </a:bodyPr>
          <a:lstStyle/>
          <a:p>
            <a:r>
              <a:rPr lang="en-US" dirty="0"/>
              <a:t>decrease in the operational radioactivity reserve, that is, a decrease in the number of absorber rods in the reactor core below the allowable value</a:t>
            </a:r>
          </a:p>
          <a:p>
            <a:r>
              <a:rPr lang="en-US" dirty="0">
                <a:effectLst>
                  <a:glow rad="38100">
                    <a:schemeClr val="bg1">
                      <a:lumMod val="50000"/>
                      <a:lumOff val="50000"/>
                      <a:alpha val="20000"/>
                    </a:schemeClr>
                  </a:glow>
                  <a:outerShdw blurRad="38100" dist="38100" dir="2700000" algn="tl">
                    <a:srgbClr val="000000">
                      <a:alpha val="43137"/>
                    </a:srgbClr>
                  </a:outerShdw>
                </a:effectLst>
              </a:rPr>
              <a:t>unexpected failure of the reactor power, and then the operation of the apparatus at a power lower </a:t>
            </a:r>
            <a:r>
              <a:rPr lang="en-US" dirty="0"/>
              <a:t>than that established by the test </a:t>
            </a:r>
            <a:r>
              <a:rPr lang="en-US" dirty="0" smtClean="0"/>
              <a:t>program</a:t>
            </a:r>
            <a:endParaRPr lang="ru-RU" dirty="0" smtClean="0"/>
          </a:p>
          <a:p>
            <a:r>
              <a:rPr lang="en-US" dirty="0"/>
              <a:t>connection to the reactor of all eight pumps with excess of </a:t>
            </a:r>
            <a:r>
              <a:rPr lang="en-US" dirty="0" smtClean="0"/>
              <a:t>costs</a:t>
            </a:r>
            <a:endParaRPr lang="ru-RU" dirty="0" smtClean="0"/>
          </a:p>
          <a:p>
            <a:r>
              <a:rPr lang="en-US" dirty="0"/>
              <a:t>blockage of reactor protection by water level and vapor pressure in a separator </a:t>
            </a:r>
            <a:r>
              <a:rPr lang="en-US" dirty="0" smtClean="0"/>
              <a:t>drum</a:t>
            </a:r>
            <a:endParaRPr lang="ru-RU" dirty="0" smtClean="0"/>
          </a:p>
          <a:p>
            <a:r>
              <a:rPr lang="en-US" dirty="0"/>
              <a:t>blocking of reactor protection on the signal of steam shutdown from two </a:t>
            </a:r>
            <a:r>
              <a:rPr lang="en-US" dirty="0" err="1"/>
              <a:t>turbogenerators</a:t>
            </a:r>
            <a:endParaRPr lang="en-US" dirty="0"/>
          </a:p>
          <a:p>
            <a:r>
              <a:rPr lang="en-US" dirty="0"/>
              <a:t>shutdown of the protection system provided for in the event of a maximum design basis accident, - the emergency cooling system of the reactor</a:t>
            </a:r>
            <a:endParaRPr lang="ru-RU" dirty="0" smtClean="0"/>
          </a:p>
          <a:p>
            <a:endParaRPr lang="ru-RU" dirty="0"/>
          </a:p>
        </p:txBody>
      </p:sp>
    </p:spTree>
    <p:extLst>
      <p:ext uri="{BB962C8B-B14F-4D97-AF65-F5344CB8AC3E}">
        <p14:creationId xmlns:p14="http://schemas.microsoft.com/office/powerpoint/2010/main" xmlns="" val="14156906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41412" y="391887"/>
            <a:ext cx="9905999" cy="550408"/>
          </a:xfrm>
        </p:spPr>
        <p:txBody>
          <a:bodyPr>
            <a:normAutofit fontScale="90000"/>
          </a:bodyPr>
          <a:lstStyle/>
          <a:p>
            <a:pPr algn="ctr"/>
            <a:r>
              <a:rPr lang="en-US" dirty="0"/>
              <a:t>accident consequences</a:t>
            </a:r>
            <a:endParaRPr lang="ru-RU" dirty="0"/>
          </a:p>
        </p:txBody>
      </p:sp>
      <p:sp>
        <p:nvSpPr>
          <p:cNvPr id="7" name="Текст 6"/>
          <p:cNvSpPr>
            <a:spLocks noGrp="1"/>
          </p:cNvSpPr>
          <p:nvPr>
            <p:ph type="body" idx="1"/>
          </p:nvPr>
        </p:nvSpPr>
        <p:spPr>
          <a:xfrm>
            <a:off x="5773783" y="4685211"/>
            <a:ext cx="6087292" cy="2084624"/>
          </a:xfrm>
        </p:spPr>
        <p:txBody>
          <a:bodyPr>
            <a:normAutofit/>
          </a:bodyPr>
          <a:lstStyle/>
          <a:p>
            <a:pPr marL="342900" indent="-342900">
              <a:buFont typeface="Arial" panose="020B0604020202020204" pitchFamily="34" charset="0"/>
              <a:buChar char="•"/>
            </a:pPr>
            <a:r>
              <a:rPr lang="en-US" sz="1800" dirty="0"/>
              <a:t>Immediately after the disaster, 31 people died, and 600,000 liquidators who took part in extinguishing fires and clearing received high doses of </a:t>
            </a:r>
            <a:r>
              <a:rPr lang="en-US" sz="1800" dirty="0" smtClean="0"/>
              <a:t>radiation</a:t>
            </a:r>
            <a:endParaRPr lang="ru-RU" sz="1800" dirty="0" smtClean="0"/>
          </a:p>
          <a:p>
            <a:endParaRPr lang="ru-RU" sz="1800" dirty="0" smtClean="0"/>
          </a:p>
          <a:p>
            <a:pPr marL="285750" lvl="0" indent="-285750" defTabSz="914400">
              <a:spcBef>
                <a:spcPts val="0"/>
              </a:spcBef>
              <a:spcAft>
                <a:spcPts val="0"/>
              </a:spcAft>
              <a:buClrTx/>
              <a:buSzTx/>
              <a:buFont typeface="Arial" panose="020B0604020202020204" pitchFamily="34" charset="0"/>
              <a:buChar char="•"/>
            </a:pPr>
            <a:r>
              <a:rPr lang="en-US" sz="1800" cap="none" dirty="0">
                <a:solidFill>
                  <a:prstClr val="white">
                    <a:lumMod val="75000"/>
                  </a:prstClr>
                </a:solidFill>
                <a:effectLst>
                  <a:outerShdw blurRad="38100" dist="38100" dir="2700000" algn="tl">
                    <a:srgbClr val="000000">
                      <a:alpha val="43137"/>
                    </a:srgbClr>
                  </a:outerShdw>
                </a:effectLst>
              </a:rPr>
              <a:t>5 to 30% of nuclear fuel was emitted into the environment</a:t>
            </a:r>
            <a:endParaRPr lang="ru-RU" sz="1800" cap="none" dirty="0">
              <a:solidFill>
                <a:prstClr val="white">
                  <a:lumMod val="75000"/>
                </a:prstClr>
              </a:solidFill>
              <a:effectLst>
                <a:outerShdw blurRad="38100" dist="38100" dir="2700000" algn="tl">
                  <a:srgbClr val="000000">
                    <a:alpha val="43137"/>
                  </a:srgbClr>
                </a:outerShdw>
              </a:effectLst>
            </a:endParaRPr>
          </a:p>
          <a:p>
            <a:pPr marL="342900" indent="-342900">
              <a:buFont typeface="Arial" panose="020B0604020202020204" pitchFamily="34" charset="0"/>
              <a:buChar char="•"/>
            </a:pPr>
            <a:endParaRPr lang="ru-RU" sz="1800" dirty="0" smtClean="0"/>
          </a:p>
          <a:p>
            <a:pPr marL="342900" indent="-342900">
              <a:buFont typeface="Arial" panose="020B0604020202020204" pitchFamily="34" charset="0"/>
              <a:buChar char="•"/>
            </a:pPr>
            <a:endParaRPr lang="ru-RU" sz="1800" dirty="0"/>
          </a:p>
        </p:txBody>
      </p:sp>
      <p:pic>
        <p:nvPicPr>
          <p:cNvPr id="4" name="Объект 3"/>
          <p:cNvPicPr>
            <a:picLocks noGrp="1" noChangeAspect="1"/>
          </p:cNvPicPr>
          <p:nvPr>
            <p:ph idx="4294967295"/>
          </p:nvPr>
        </p:nvPicPr>
        <p:blipFill>
          <a:blip r:embed="rId2">
            <a:extLst>
              <a:ext uri="{28A0092B-C50C-407E-A947-70E740481C1C}">
                <a14:useLocalDpi xmlns:a14="http://schemas.microsoft.com/office/drawing/2010/main" xmlns="" val="0"/>
              </a:ext>
            </a:extLst>
          </a:blip>
          <a:stretch>
            <a:fillRect/>
          </a:stretch>
        </p:blipFill>
        <p:spPr>
          <a:xfrm>
            <a:off x="7413217" y="1169988"/>
            <a:ext cx="4325937" cy="2800350"/>
          </a:xfrm>
        </p:spPr>
      </p:pic>
      <p:pic>
        <p:nvPicPr>
          <p:cNvPr id="5" name="Рисунок 4"/>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515439" y="3969954"/>
            <a:ext cx="4326527" cy="2799881"/>
          </a:xfrm>
          <a:prstGeom prst="rect">
            <a:avLst/>
          </a:prstGeom>
        </p:spPr>
      </p:pic>
      <p:sp>
        <p:nvSpPr>
          <p:cNvPr id="6" name="Прямоугольник 5"/>
          <p:cNvSpPr/>
          <p:nvPr/>
        </p:nvSpPr>
        <p:spPr>
          <a:xfrm>
            <a:off x="515439" y="1092685"/>
            <a:ext cx="6096000" cy="2862322"/>
          </a:xfrm>
          <a:prstGeom prst="rect">
            <a:avLst/>
          </a:prstGeom>
        </p:spPr>
        <p:txBody>
          <a:bodyPr>
            <a:spAutoFit/>
          </a:bodyPr>
          <a:lstStyle/>
          <a:p>
            <a:pPr marL="285750" indent="-285750">
              <a:buFont typeface="Arial" panose="020B0604020202020204" pitchFamily="34" charset="0"/>
              <a:buChar char="•"/>
            </a:pPr>
            <a:r>
              <a:rPr lang="en-US" dirty="0">
                <a:solidFill>
                  <a:schemeClr val="tx1">
                    <a:lumMod val="75000"/>
                  </a:schemeClr>
                </a:solidFill>
                <a:effectLst>
                  <a:outerShdw blurRad="38100" dist="38100" dir="2700000" algn="tl">
                    <a:srgbClr val="000000">
                      <a:alpha val="43137"/>
                    </a:srgbClr>
                  </a:outerShdw>
                </a:effectLst>
              </a:rPr>
              <a:t>As a result of the accident, about 5 million hectares of land were removed from the agricultural turnover, around the NPP a 30-kilometer exclusion zone was created, hundreds of small settlements were destroyed and </a:t>
            </a:r>
            <a:r>
              <a:rPr lang="en-US" dirty="0" smtClean="0">
                <a:solidFill>
                  <a:schemeClr val="tx1">
                    <a:lumMod val="75000"/>
                  </a:schemeClr>
                </a:solidFill>
                <a:effectLst>
                  <a:outerShdw blurRad="38100" dist="38100" dir="2700000" algn="tl">
                    <a:srgbClr val="000000">
                      <a:alpha val="43137"/>
                    </a:srgbClr>
                  </a:outerShdw>
                </a:effectLst>
              </a:rPr>
              <a:t>buried</a:t>
            </a:r>
            <a:endParaRPr lang="ru-RU" dirty="0" smtClean="0">
              <a:solidFill>
                <a:schemeClr val="tx1">
                  <a:lumMod val="75000"/>
                </a:schemeClr>
              </a:solidFill>
              <a:effectLst>
                <a:outerShdw blurRad="38100" dist="38100" dir="2700000" algn="tl">
                  <a:srgbClr val="000000">
                    <a:alpha val="43137"/>
                  </a:srgbClr>
                </a:outerShdw>
              </a:effectLst>
            </a:endParaRPr>
          </a:p>
          <a:p>
            <a:pPr marL="285750" indent="-285750">
              <a:buFont typeface="Arial" panose="020B0604020202020204" pitchFamily="34" charset="0"/>
              <a:buChar char="•"/>
            </a:pPr>
            <a:endParaRPr lang="ru-RU" dirty="0" smtClean="0">
              <a:solidFill>
                <a:schemeClr val="tx1">
                  <a:lumMod val="75000"/>
                </a:schemeClr>
              </a:solidFill>
              <a:effectLst>
                <a:outerShdw blurRad="38100" dist="38100" dir="2700000" algn="tl">
                  <a:srgbClr val="000000">
                    <a:alpha val="43137"/>
                  </a:srgbClr>
                </a:outerShdw>
              </a:effectLst>
            </a:endParaRPr>
          </a:p>
          <a:p>
            <a:pPr marL="285750" indent="-285750">
              <a:buFont typeface="Arial" panose="020B0604020202020204" pitchFamily="34" charset="0"/>
              <a:buChar char="•"/>
            </a:pPr>
            <a:r>
              <a:rPr lang="en-US" dirty="0" smtClean="0">
                <a:solidFill>
                  <a:schemeClr val="tx1">
                    <a:lumMod val="75000"/>
                  </a:schemeClr>
                </a:solidFill>
                <a:effectLst>
                  <a:outerShdw blurRad="38100" dist="38100" dir="2700000" algn="tl">
                    <a:srgbClr val="000000">
                      <a:alpha val="43137"/>
                    </a:srgbClr>
                  </a:outerShdw>
                </a:effectLst>
              </a:rPr>
              <a:t>Radioactive </a:t>
            </a:r>
            <a:r>
              <a:rPr lang="en-US" dirty="0">
                <a:solidFill>
                  <a:schemeClr val="tx1">
                    <a:lumMod val="75000"/>
                  </a:schemeClr>
                </a:solidFill>
                <a:effectLst>
                  <a:outerShdw blurRad="38100" dist="38100" dir="2700000" algn="tl">
                    <a:srgbClr val="000000">
                      <a:alpha val="43137"/>
                    </a:srgbClr>
                  </a:outerShdw>
                </a:effectLst>
              </a:rPr>
              <a:t>isotopes of plutonium and americium are retained in the soil for hundreds, and possibly thousands of years</a:t>
            </a:r>
            <a:endParaRPr lang="ru-RU" dirty="0">
              <a:solidFill>
                <a:schemeClr val="tx1">
                  <a:lumMod val="75000"/>
                </a:schemeClr>
              </a:solidFill>
              <a:effectLst>
                <a:outerShdw blurRad="38100" dist="38100" dir="2700000" algn="tl">
                  <a:srgbClr val="000000">
                    <a:alpha val="43137"/>
                  </a:srgbClr>
                </a:outerShdw>
              </a:effectLst>
            </a:endParaRPr>
          </a:p>
          <a:p>
            <a:pPr marL="285750" indent="-285750">
              <a:buFont typeface="Arial" panose="020B0604020202020204" pitchFamily="34" charset="0"/>
              <a:buChar char="•"/>
            </a:pPr>
            <a:endParaRPr lang="ru-RU" dirty="0">
              <a:solidFill>
                <a:schemeClr val="tx1">
                  <a:lumMod val="7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441546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41413" y="209006"/>
            <a:ext cx="9905998" cy="644434"/>
          </a:xfrm>
        </p:spPr>
        <p:txBody>
          <a:bodyPr>
            <a:normAutofit/>
          </a:bodyPr>
          <a:lstStyle/>
          <a:p>
            <a:pPr algn="ctr"/>
            <a:r>
              <a:rPr lang="en-US" dirty="0"/>
              <a:t>interesting facts and myths</a:t>
            </a:r>
            <a:endParaRPr lang="ru-RU" dirty="0"/>
          </a:p>
        </p:txBody>
      </p:sp>
      <p:sp>
        <p:nvSpPr>
          <p:cNvPr id="3" name="Объект 2"/>
          <p:cNvSpPr>
            <a:spLocks noGrp="1"/>
          </p:cNvSpPr>
          <p:nvPr>
            <p:ph idx="1"/>
          </p:nvPr>
        </p:nvSpPr>
        <p:spPr>
          <a:xfrm>
            <a:off x="4441371" y="792479"/>
            <a:ext cx="7602582" cy="6217921"/>
          </a:xfrm>
        </p:spPr>
        <p:txBody>
          <a:bodyPr>
            <a:normAutofit fontScale="92500" lnSpcReduction="10000"/>
          </a:bodyPr>
          <a:lstStyle/>
          <a:p>
            <a:pPr marL="0" indent="0">
              <a:buNone/>
            </a:pPr>
            <a:endParaRPr lang="ru-RU" sz="1800" dirty="0" smtClean="0"/>
          </a:p>
          <a:p>
            <a:pPr marL="0" indent="0">
              <a:buNone/>
            </a:pPr>
            <a:r>
              <a:rPr lang="en-US" sz="1800" dirty="0" smtClean="0"/>
              <a:t>Myth </a:t>
            </a:r>
            <a:r>
              <a:rPr lang="en-US" sz="1800" dirty="0"/>
              <a:t>1.</a:t>
            </a:r>
          </a:p>
          <a:p>
            <a:pPr marL="0" indent="0">
              <a:buNone/>
            </a:pPr>
            <a:r>
              <a:rPr lang="en-US" sz="1800" dirty="0"/>
              <a:t>The genetic consequences for mankind of the accident at the Chernobyl nuclear power plant are terrible (the whole world science for 60 years of detailed scientific research has never observed any genetic consequences on the person due to radiation exposure</a:t>
            </a:r>
            <a:r>
              <a:rPr lang="en-US" sz="1800" dirty="0" smtClean="0"/>
              <a:t>)</a:t>
            </a:r>
            <a:endParaRPr lang="ru-RU" sz="1800" dirty="0" smtClean="0"/>
          </a:p>
          <a:p>
            <a:pPr marL="0" indent="0">
              <a:buNone/>
            </a:pPr>
            <a:r>
              <a:rPr lang="en-US" sz="1800" dirty="0"/>
              <a:t>Myth 2</a:t>
            </a:r>
            <a:r>
              <a:rPr lang="en-US" sz="1800" dirty="0" smtClean="0"/>
              <a:t>.</a:t>
            </a:r>
            <a:endParaRPr lang="en-US" sz="1800" dirty="0"/>
          </a:p>
          <a:p>
            <a:pPr marL="0" indent="0">
              <a:buNone/>
            </a:pPr>
            <a:r>
              <a:rPr lang="en-US" sz="1800" dirty="0"/>
              <a:t>The resettlement of people from the city of Pripyat and surrounding areas was poorly organized, people can not be returned back to the zone (information that people received serious doses of radiation during evacuation is not true</a:t>
            </a:r>
            <a:r>
              <a:rPr lang="en-US" sz="1800" dirty="0" smtClean="0"/>
              <a:t>)</a:t>
            </a:r>
            <a:endParaRPr lang="ru-RU" sz="1800" dirty="0" smtClean="0"/>
          </a:p>
          <a:p>
            <a:pPr marL="0" indent="0">
              <a:buNone/>
            </a:pPr>
            <a:r>
              <a:rPr lang="en-US" sz="1800" dirty="0"/>
              <a:t>Myth 3.</a:t>
            </a:r>
          </a:p>
          <a:p>
            <a:pPr marL="0" indent="0">
              <a:buNone/>
            </a:pPr>
            <a:r>
              <a:rPr lang="en-US" sz="1800" dirty="0"/>
              <a:t>Nature, the environment suffered from the accident at the nuclear power plant even more than man (the impact on nature was observed only next to the destroyed power unit, where there was irradiation of up to 2000 x-ray irradiation of trees)</a:t>
            </a:r>
            <a:endParaRPr lang="ru-RU" sz="1800" dirty="0"/>
          </a:p>
          <a:p>
            <a:pPr marL="0" indent="0">
              <a:buNone/>
            </a:pPr>
            <a:r>
              <a:rPr lang="en-US" sz="1800" dirty="0"/>
              <a:t>Myth 4</a:t>
            </a:r>
          </a:p>
          <a:p>
            <a:pPr marL="0" indent="0">
              <a:buNone/>
            </a:pPr>
            <a:r>
              <a:rPr lang="en-US" sz="1800" dirty="0"/>
              <a:t>The first major accident at the nuclear power plant was at the Chernobyl nuclear power plant (the first major accident of the nuclear power plant was an accident at the nuclear power plant "Three Mile Island" (Pennsylvania, USA) in 1979)</a:t>
            </a:r>
            <a:endParaRPr lang="ru-RU" sz="1800" dirty="0"/>
          </a:p>
          <a:p>
            <a:pPr marL="0" indent="0">
              <a:buNone/>
            </a:pPr>
            <a:endParaRPr lang="ru-RU" sz="1800" dirty="0" smtClean="0"/>
          </a:p>
          <a:p>
            <a:pPr marL="0" indent="0">
              <a:buNone/>
            </a:pPr>
            <a:endParaRPr lang="ru-RU" dirty="0" smtClean="0"/>
          </a:p>
          <a:p>
            <a:pPr marL="0" indent="0">
              <a:buNone/>
            </a:pPr>
            <a:endParaRPr lang="ru-RU" dirty="0"/>
          </a:p>
        </p:txBody>
      </p:sp>
      <p:pic>
        <p:nvPicPr>
          <p:cNvPr id="4" name="Рисунок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339635" y="853440"/>
            <a:ext cx="3959497" cy="2555421"/>
          </a:xfrm>
          <a:prstGeom prst="rect">
            <a:avLst/>
          </a:prstGeom>
        </p:spPr>
      </p:pic>
      <p:pic>
        <p:nvPicPr>
          <p:cNvPr id="6" name="Рисунок 5"/>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339635" y="3614057"/>
            <a:ext cx="3959497" cy="2555421"/>
          </a:xfrm>
          <a:prstGeom prst="rect">
            <a:avLst/>
          </a:prstGeom>
        </p:spPr>
      </p:pic>
    </p:spTree>
    <p:extLst>
      <p:ext uri="{BB962C8B-B14F-4D97-AF65-F5344CB8AC3E}">
        <p14:creationId xmlns:p14="http://schemas.microsoft.com/office/powerpoint/2010/main" xmlns="" val="331425234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41413" y="609600"/>
            <a:ext cx="9905998" cy="1680754"/>
          </a:xfrm>
        </p:spPr>
        <p:txBody>
          <a:bodyPr/>
          <a:lstStyle/>
          <a:p>
            <a:pPr algn="ctr"/>
            <a:r>
              <a:rPr lang="en-US" dirty="0"/>
              <a:t>Internet resources</a:t>
            </a:r>
            <a:endParaRPr lang="ru-RU" dirty="0"/>
          </a:p>
        </p:txBody>
      </p:sp>
      <p:sp>
        <p:nvSpPr>
          <p:cNvPr id="3" name="Объект 2"/>
          <p:cNvSpPr>
            <a:spLocks noGrp="1"/>
          </p:cNvSpPr>
          <p:nvPr>
            <p:ph idx="1"/>
          </p:nvPr>
        </p:nvSpPr>
        <p:spPr>
          <a:xfrm>
            <a:off x="1141413" y="2290354"/>
            <a:ext cx="9905998" cy="3124201"/>
          </a:xfrm>
        </p:spPr>
        <p:txBody>
          <a:bodyPr/>
          <a:lstStyle/>
          <a:p>
            <a:r>
              <a:rPr lang="en-US" dirty="0">
                <a:solidFill>
                  <a:schemeClr val="tx1">
                    <a:lumMod val="75000"/>
                  </a:schemeClr>
                </a:solidFill>
                <a:hlinkClick r:id="rId2"/>
              </a:rPr>
              <a:t>http://</a:t>
            </a:r>
            <a:r>
              <a:rPr lang="en-US" dirty="0" smtClean="0">
                <a:solidFill>
                  <a:schemeClr val="tx1">
                    <a:lumMod val="75000"/>
                  </a:schemeClr>
                </a:solidFill>
                <a:hlinkClick r:id="rId2"/>
              </a:rPr>
              <a:t>tass.ru/spec/chernobyl</a:t>
            </a:r>
            <a:endParaRPr lang="ru-RU" dirty="0" smtClean="0">
              <a:solidFill>
                <a:schemeClr val="tx1">
                  <a:lumMod val="75000"/>
                </a:schemeClr>
              </a:solidFill>
            </a:endParaRPr>
          </a:p>
          <a:p>
            <a:r>
              <a:rPr lang="en-US" dirty="0">
                <a:solidFill>
                  <a:schemeClr val="tx1">
                    <a:lumMod val="75000"/>
                  </a:schemeClr>
                </a:solidFill>
                <a:hlinkClick r:id="rId3"/>
              </a:rPr>
              <a:t>https://www.chernobylwel.com/RU/884</a:t>
            </a:r>
            <a:r>
              <a:rPr lang="en-US" dirty="0" smtClean="0">
                <a:solidFill>
                  <a:schemeClr val="tx1">
                    <a:lumMod val="75000"/>
                  </a:schemeClr>
                </a:solidFill>
                <a:hlinkClick r:id="rId3"/>
              </a:rPr>
              <a:t>/</a:t>
            </a:r>
            <a:endParaRPr lang="ru-RU" dirty="0" smtClean="0">
              <a:solidFill>
                <a:schemeClr val="tx1">
                  <a:lumMod val="75000"/>
                </a:schemeClr>
              </a:solidFill>
            </a:endParaRPr>
          </a:p>
          <a:p>
            <a:r>
              <a:rPr lang="en-US" dirty="0">
                <a:hlinkClick r:id="rId4"/>
              </a:rPr>
              <a:t>https://</a:t>
            </a:r>
            <a:r>
              <a:rPr lang="en-US" dirty="0" smtClean="0">
                <a:hlinkClick r:id="rId4"/>
              </a:rPr>
              <a:t>histrf.ru/lenta-vremeni/event/view/avariia-na-chiernobyl-skoi-aes</a:t>
            </a:r>
            <a:endParaRPr lang="ru-RU" dirty="0" smtClean="0"/>
          </a:p>
          <a:p>
            <a:endParaRPr lang="ru-RU" dirty="0"/>
          </a:p>
        </p:txBody>
      </p:sp>
    </p:spTree>
    <p:extLst>
      <p:ext uri="{BB962C8B-B14F-4D97-AF65-F5344CB8AC3E}">
        <p14:creationId xmlns:p14="http://schemas.microsoft.com/office/powerpoint/2010/main" xmlns="" val="343232023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Сетка">
  <a:themeElements>
    <a:clrScheme name="Сетка">
      <a:dk1>
        <a:sysClr val="windowText" lastClr="000000"/>
      </a:dk1>
      <a:lt1>
        <a:sysClr val="window" lastClr="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fontScheme name="Сетка">
      <a:maj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Сетка">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xmlns="" name="Mesh" id="{789EC3FE-34FD-429C-9918-760025E6C145}" vid="{B8BE45C0-8141-4D58-8C71-A009BC26FBBB}"/>
    </a:ext>
  </a:extLst>
</a:theme>
</file>

<file path=docProps/app.xml><?xml version="1.0" encoding="utf-8"?>
<Properties xmlns="http://schemas.openxmlformats.org/officeDocument/2006/extended-properties" xmlns:vt="http://schemas.openxmlformats.org/officeDocument/2006/docPropsVTypes">
  <Template>TM03457485[[fn=Сетчатая]]</Template>
  <TotalTime>724</TotalTime>
  <Words>669</Words>
  <Application>Microsoft Office PowerPoint</Application>
  <PresentationFormat>Произвольный</PresentationFormat>
  <Paragraphs>60</Paragraphs>
  <Slides>8</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8</vt:i4>
      </vt:variant>
    </vt:vector>
  </HeadingPairs>
  <TitlesOfParts>
    <vt:vector size="9" baseType="lpstr">
      <vt:lpstr>Сетка</vt:lpstr>
      <vt:lpstr>Kazan State Power Engineering University </vt:lpstr>
      <vt:lpstr>Objective: tell about the Chernobyl nuclear power plant accident.</vt:lpstr>
      <vt:lpstr>Chernobyl Nuclear Power Plant</vt:lpstr>
      <vt:lpstr>Сauses of the disaster</vt:lpstr>
      <vt:lpstr>we can briefly identify the six main causes of the accident at the 4th power unit:</vt:lpstr>
      <vt:lpstr>accident consequences</vt:lpstr>
      <vt:lpstr>interesting facts and myths</vt:lpstr>
      <vt:lpstr>Internet resources</vt:lpstr>
    </vt:vector>
  </TitlesOfParts>
  <Company>SPecialiST RePack</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Kazan State Power Engeneering University</dc:title>
  <dc:creator>User</dc:creator>
  <cp:lastModifiedBy>wks-v515-09</cp:lastModifiedBy>
  <cp:revision>21</cp:revision>
  <dcterms:created xsi:type="dcterms:W3CDTF">2018-05-12T09:39:18Z</dcterms:created>
  <dcterms:modified xsi:type="dcterms:W3CDTF">2018-05-17T05:28:19Z</dcterms:modified>
</cp:coreProperties>
</file>