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986" r:id="rId3"/>
    <p:sldId id="923" r:id="rId4"/>
    <p:sldId id="924" r:id="rId5"/>
    <p:sldId id="925" r:id="rId6"/>
    <p:sldId id="926" r:id="rId7"/>
    <p:sldId id="684" r:id="rId8"/>
    <p:sldId id="550" r:id="rId9"/>
    <p:sldId id="669" r:id="rId10"/>
    <p:sldId id="703" r:id="rId11"/>
    <p:sldId id="704" r:id="rId12"/>
    <p:sldId id="676" r:id="rId13"/>
    <p:sldId id="677" r:id="rId14"/>
    <p:sldId id="678" r:id="rId15"/>
    <p:sldId id="512" r:id="rId16"/>
    <p:sldId id="513" r:id="rId17"/>
    <p:sldId id="514" r:id="rId18"/>
    <p:sldId id="710" r:id="rId19"/>
    <p:sldId id="709" r:id="rId20"/>
    <p:sldId id="520" r:id="rId21"/>
    <p:sldId id="930" r:id="rId22"/>
    <p:sldId id="991" r:id="rId23"/>
    <p:sldId id="992" r:id="rId24"/>
    <p:sldId id="993" r:id="rId25"/>
    <p:sldId id="995" r:id="rId26"/>
    <p:sldId id="957" r:id="rId27"/>
    <p:sldId id="998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FF"/>
    <a:srgbClr val="00FF00"/>
    <a:srgbClr val="FF9900"/>
    <a:srgbClr val="00FFFF"/>
    <a:srgbClr val="CC00CC"/>
    <a:srgbClr val="0000FF"/>
    <a:srgbClr val="FFFF00"/>
    <a:srgbClr val="66FF33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82" autoAdjust="0"/>
    <p:restoredTop sz="94624" autoAdjust="0"/>
  </p:normalViewPr>
  <p:slideViewPr>
    <p:cSldViewPr>
      <p:cViewPr>
        <p:scale>
          <a:sx n="75" d="100"/>
          <a:sy n="75" d="100"/>
        </p:scale>
        <p:origin x="-798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4DAAD9E-39F0-478B-84B6-1A0F265D9E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382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A06C34-E6AE-4AC6-9757-79C4F24C90CC}" type="slidenum">
              <a:rPr lang="ru-RU" smtClean="0"/>
              <a:pPr/>
              <a:t>1</a:t>
            </a:fld>
            <a:endParaRPr lang="ru-RU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45A92-3D5A-4F16-A0F3-CB757FD87A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70B1D-0FAE-497C-BE69-94AC3061CE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DA31F-DF3C-498D-8421-0D40E25008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529F-AF74-4EDF-AE78-8152CCE8E8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F0A07-BCEE-4A25-B8D2-12DF9B51D3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1C05A-54EC-4540-A871-BC94E8D6D4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22F9F-CDD6-4E25-90D7-7E20BFD4EA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EEC21-A04A-41F4-8EBE-621E7C7732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C161F-C989-40D9-B2E4-51ED60309B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2CD2-3E48-4AED-BAFB-F93CA5F608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0DBCD-BEF3-4696-BB1E-7EA0FC47D3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182B4E-F1B6-48B6-B5A7-702E3D3B20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b="1" dirty="0">
                <a:solidFill>
                  <a:srgbClr val="FF0000"/>
                </a:solidFill>
              </a:rPr>
              <a:t>Структура умозаключения. Виды умозаключений</a:t>
            </a: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0" y="3957638"/>
            <a:ext cx="8920800" cy="2638425"/>
          </a:xfrm>
        </p:spPr>
        <p:txBody>
          <a:bodyPr/>
          <a:lstStyle/>
          <a:p>
            <a:pPr eaLnBrk="1" hangingPunct="1">
              <a:defRPr/>
            </a:pPr>
            <a:r>
              <a:rPr lang="ru-RU" sz="3800" b="1" dirty="0" smtClean="0">
                <a:solidFill>
                  <a:schemeClr val="accent3"/>
                </a:solidFill>
              </a:rPr>
              <a:t>Лекция 10</a:t>
            </a:r>
          </a:p>
          <a:p>
            <a:pPr eaLnBrk="1" hangingPunct="1">
              <a:defRPr/>
            </a:pPr>
            <a:endParaRPr lang="ru-RU" sz="3800" b="1" dirty="0" smtClean="0">
              <a:solidFill>
                <a:schemeClr val="accent3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96"/>
          <p:cNvSpPr txBox="1"/>
          <p:nvPr/>
        </p:nvSpPr>
        <p:spPr>
          <a:xfrm rot="16200000">
            <a:off x="-666051" y="5508000"/>
            <a:ext cx="2016000" cy="468000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lIns="72000" rIns="72000" anchor="ctr" anchorCtr="1"/>
          <a:lstStyle/>
          <a:p>
            <a:pPr algn="ctr">
              <a:lnSpc>
                <a:spcPct val="80000"/>
              </a:lnSpc>
              <a:defRPr/>
            </a:pPr>
            <a:r>
              <a:rPr lang="ru-RU" sz="1100" dirty="0" smtClean="0">
                <a:solidFill>
                  <a:srgbClr val="FFFF00"/>
                </a:solidFill>
              </a:rPr>
              <a:t>От </a:t>
            </a:r>
            <a:r>
              <a:rPr lang="ru-RU" sz="1100" dirty="0" smtClean="0">
                <a:solidFill>
                  <a:srgbClr val="FF66FF"/>
                </a:solidFill>
              </a:rPr>
              <a:t>ложности</a:t>
            </a:r>
            <a:r>
              <a:rPr lang="ru-RU" sz="1100" dirty="0" smtClean="0">
                <a:solidFill>
                  <a:srgbClr val="FFFF00"/>
                </a:solidFill>
              </a:rPr>
              <a:t> общеутвер-дительного к </a:t>
            </a:r>
            <a:r>
              <a:rPr lang="ru-RU" sz="1100" dirty="0" smtClean="0">
                <a:solidFill>
                  <a:srgbClr val="00FF00"/>
                </a:solidFill>
              </a:rPr>
              <a:t>истинности</a:t>
            </a:r>
            <a:r>
              <a:rPr lang="ru-RU" sz="1100" dirty="0" smtClean="0">
                <a:solidFill>
                  <a:srgbClr val="FFFF00"/>
                </a:solidFill>
              </a:rPr>
              <a:t> частноутвердительного</a:t>
            </a:r>
          </a:p>
        </p:txBody>
      </p:sp>
      <p:sp>
        <p:nvSpPr>
          <p:cNvPr id="96" name="TextBox 95"/>
          <p:cNvSpPr txBox="1"/>
          <p:nvPr/>
        </p:nvSpPr>
        <p:spPr>
          <a:xfrm rot="5400000">
            <a:off x="7782937" y="3312000"/>
            <a:ext cx="2016000" cy="468000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lIns="36000" rIns="36000" anchor="ctr" anchorCtr="1"/>
          <a:lstStyle/>
          <a:p>
            <a:pPr algn="ctr">
              <a:lnSpc>
                <a:spcPct val="80000"/>
              </a:lnSpc>
              <a:defRPr/>
            </a:pPr>
            <a:r>
              <a:rPr lang="ru-RU" sz="1100" dirty="0" smtClean="0">
                <a:solidFill>
                  <a:srgbClr val="FFFF00"/>
                </a:solidFill>
              </a:rPr>
              <a:t>От </a:t>
            </a:r>
            <a:r>
              <a:rPr lang="ru-RU" sz="1100" dirty="0" smtClean="0">
                <a:solidFill>
                  <a:srgbClr val="00FF00"/>
                </a:solidFill>
              </a:rPr>
              <a:t>истинности</a:t>
            </a:r>
            <a:r>
              <a:rPr lang="ru-RU" sz="1100" dirty="0" smtClean="0">
                <a:solidFill>
                  <a:srgbClr val="FFFF00"/>
                </a:solidFill>
              </a:rPr>
              <a:t> частноотри-цательного к </a:t>
            </a:r>
            <a:r>
              <a:rPr lang="ru-RU" sz="1100" dirty="0" smtClean="0">
                <a:solidFill>
                  <a:srgbClr val="FF66FF"/>
                </a:solidFill>
              </a:rPr>
              <a:t>ложности</a:t>
            </a:r>
            <a:r>
              <a:rPr lang="ru-RU" sz="1100" dirty="0" smtClean="0">
                <a:solidFill>
                  <a:srgbClr val="FFFF00"/>
                </a:solidFill>
              </a:rPr>
              <a:t> общеотрицательного</a:t>
            </a:r>
          </a:p>
        </p:txBody>
      </p:sp>
      <p:sp>
        <p:nvSpPr>
          <p:cNvPr id="95" name="TextBox 94"/>
          <p:cNvSpPr txBox="1"/>
          <p:nvPr/>
        </p:nvSpPr>
        <p:spPr>
          <a:xfrm rot="16200000">
            <a:off x="-666051" y="3348000"/>
            <a:ext cx="2016000" cy="468000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lIns="36000" rIns="36000" anchor="ctr" anchorCtr="1"/>
          <a:lstStyle/>
          <a:p>
            <a:pPr algn="ctr">
              <a:lnSpc>
                <a:spcPct val="80000"/>
              </a:lnSpc>
              <a:defRPr/>
            </a:pPr>
            <a:r>
              <a:rPr lang="ru-RU" sz="1100" dirty="0" smtClean="0">
                <a:solidFill>
                  <a:srgbClr val="FFFF00"/>
                </a:solidFill>
              </a:rPr>
              <a:t>От </a:t>
            </a:r>
            <a:r>
              <a:rPr lang="ru-RU" sz="1100" dirty="0" smtClean="0">
                <a:solidFill>
                  <a:srgbClr val="00FF00"/>
                </a:solidFill>
              </a:rPr>
              <a:t>истинности</a:t>
            </a:r>
            <a:r>
              <a:rPr lang="ru-RU" sz="1100" dirty="0" smtClean="0">
                <a:solidFill>
                  <a:srgbClr val="FFFF00"/>
                </a:solidFill>
              </a:rPr>
              <a:t> частноут-вердительного к </a:t>
            </a:r>
            <a:r>
              <a:rPr lang="ru-RU" sz="1100" dirty="0" smtClean="0">
                <a:solidFill>
                  <a:srgbClr val="FF66FF"/>
                </a:solidFill>
              </a:rPr>
              <a:t>ложности</a:t>
            </a:r>
            <a:r>
              <a:rPr lang="ru-RU" sz="1100" dirty="0" smtClean="0">
                <a:solidFill>
                  <a:srgbClr val="FFFF00"/>
                </a:solidFill>
              </a:rPr>
              <a:t> общеутвердительного</a:t>
            </a:r>
            <a:endParaRPr lang="ru-RU" sz="1100" dirty="0">
              <a:solidFill>
                <a:srgbClr val="FFFF00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 bwMode="auto">
          <a:xfrm>
            <a:off x="647700" y="2519363"/>
            <a:ext cx="3887788" cy="20891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2052638" y="2843213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суть</a:t>
            </a: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2052638" y="3997325"/>
            <a:ext cx="1079500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суть</a:t>
            </a:r>
          </a:p>
        </p:txBody>
      </p:sp>
      <p:sp>
        <p:nvSpPr>
          <p:cNvPr id="61" name="Oval 13"/>
          <p:cNvSpPr>
            <a:spLocks noChangeArrowheads="1"/>
          </p:cNvSpPr>
          <p:nvPr/>
        </p:nvSpPr>
        <p:spPr bwMode="auto">
          <a:xfrm>
            <a:off x="792163" y="3816350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все</a:t>
            </a:r>
            <a:r>
              <a:rPr lang="ru-RU" sz="2400" dirty="0" smtClean="0">
                <a:solidFill>
                  <a:srgbClr val="0000FF"/>
                </a:solidFill>
              </a:rPr>
              <a:t/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S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62" name="Oval 12"/>
          <p:cNvSpPr>
            <a:spLocks noChangeArrowheads="1"/>
          </p:cNvSpPr>
          <p:nvPr/>
        </p:nvSpPr>
        <p:spPr bwMode="auto">
          <a:xfrm>
            <a:off x="3095625" y="3816350"/>
            <a:ext cx="1296988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P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63" name="Oval 13"/>
          <p:cNvSpPr>
            <a:spLocks noChangeArrowheads="1"/>
          </p:cNvSpPr>
          <p:nvPr/>
        </p:nvSpPr>
        <p:spPr bwMode="auto">
          <a:xfrm>
            <a:off x="792163" y="2663825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Некоторые</a:t>
            </a:r>
            <a:r>
              <a:rPr lang="ru-RU" sz="2400" dirty="0" smtClean="0">
                <a:solidFill>
                  <a:srgbClr val="0000FF"/>
                </a:solidFill>
              </a:rPr>
              <a:t/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S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64" name="Oval 12"/>
          <p:cNvSpPr>
            <a:spLocks noChangeArrowheads="1"/>
          </p:cNvSpPr>
          <p:nvPr/>
        </p:nvSpPr>
        <p:spPr bwMode="auto">
          <a:xfrm>
            <a:off x="3095625" y="2663825"/>
            <a:ext cx="1296988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P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971550" y="3419475"/>
            <a:ext cx="3240088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Следовательно, </a:t>
            </a:r>
            <a:r>
              <a:rPr lang="ru-RU" sz="1600" dirty="0" smtClean="0">
                <a:solidFill>
                  <a:srgbClr val="FF0000"/>
                </a:solidFill>
              </a:rPr>
              <a:t>ложно, </a:t>
            </a:r>
            <a:r>
              <a:rPr lang="ru-RU" sz="1600" dirty="0" smtClean="0">
                <a:solidFill>
                  <a:srgbClr val="0000FF"/>
                </a:solidFill>
              </a:rPr>
              <a:t>что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 bwMode="auto">
          <a:xfrm>
            <a:off x="4608513" y="2519363"/>
            <a:ext cx="3887787" cy="20891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9" name="Rectangle 7"/>
          <p:cNvSpPr>
            <a:spLocks noChangeArrowheads="1"/>
          </p:cNvSpPr>
          <p:nvPr/>
        </p:nvSpPr>
        <p:spPr bwMode="auto">
          <a:xfrm>
            <a:off x="6011863" y="2843213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не </a:t>
            </a:r>
            <a:r>
              <a:rPr lang="ru-RU" sz="1600" dirty="0" smtClean="0">
                <a:solidFill>
                  <a:srgbClr val="0000CC"/>
                </a:solidFill>
              </a:rPr>
              <a:t>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70" name="Rectangle 7"/>
          <p:cNvSpPr>
            <a:spLocks noChangeArrowheads="1"/>
          </p:cNvSpPr>
          <p:nvPr/>
        </p:nvSpPr>
        <p:spPr bwMode="auto">
          <a:xfrm>
            <a:off x="6011863" y="3995738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не </a:t>
            </a:r>
            <a:r>
              <a:rPr lang="ru-RU" sz="1600" dirty="0" smtClean="0">
                <a:solidFill>
                  <a:srgbClr val="0000CC"/>
                </a:solidFill>
              </a:rPr>
              <a:t>есть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71" name="Oval 13"/>
          <p:cNvSpPr>
            <a:spLocks noChangeArrowheads="1"/>
          </p:cNvSpPr>
          <p:nvPr/>
        </p:nvSpPr>
        <p:spPr bwMode="auto">
          <a:xfrm>
            <a:off x="4751388" y="3816350"/>
            <a:ext cx="1296987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ни одно</a:t>
            </a:r>
            <a:r>
              <a:rPr lang="ru-RU" sz="2400" dirty="0">
                <a:solidFill>
                  <a:srgbClr val="0000FF"/>
                </a:solidFill>
              </a:rPr>
              <a:t/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72" name="Oval 12"/>
          <p:cNvSpPr>
            <a:spLocks noChangeArrowheads="1"/>
          </p:cNvSpPr>
          <p:nvPr/>
        </p:nvSpPr>
        <p:spPr bwMode="auto">
          <a:xfrm>
            <a:off x="7056438" y="3816350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P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73" name="Oval 13"/>
          <p:cNvSpPr>
            <a:spLocks noChangeArrowheads="1"/>
          </p:cNvSpPr>
          <p:nvPr/>
        </p:nvSpPr>
        <p:spPr bwMode="auto">
          <a:xfrm>
            <a:off x="4751388" y="2663825"/>
            <a:ext cx="1296987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Некоторые</a:t>
            </a:r>
            <a:r>
              <a:rPr lang="ru-RU" sz="2400" dirty="0">
                <a:solidFill>
                  <a:srgbClr val="0000FF"/>
                </a:solidFill>
              </a:rPr>
              <a:t/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74" name="Oval 12"/>
          <p:cNvSpPr>
            <a:spLocks noChangeArrowheads="1"/>
          </p:cNvSpPr>
          <p:nvPr/>
        </p:nvSpPr>
        <p:spPr bwMode="auto">
          <a:xfrm>
            <a:off x="7056438" y="2663825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P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75" name="Rectangle 7"/>
          <p:cNvSpPr>
            <a:spLocks noChangeArrowheads="1"/>
          </p:cNvSpPr>
          <p:nvPr/>
        </p:nvSpPr>
        <p:spPr bwMode="auto">
          <a:xfrm>
            <a:off x="4932363" y="3419475"/>
            <a:ext cx="3240087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Следовательно, </a:t>
            </a:r>
            <a:r>
              <a:rPr lang="ru-RU" sz="1600" dirty="0" smtClean="0">
                <a:solidFill>
                  <a:srgbClr val="FF0000"/>
                </a:solidFill>
              </a:rPr>
              <a:t>ложно, </a:t>
            </a:r>
            <a:r>
              <a:rPr lang="ru-RU" sz="1600" dirty="0" smtClean="0">
                <a:solidFill>
                  <a:srgbClr val="0000FF"/>
                </a:solidFill>
              </a:rPr>
              <a:t>что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 bwMode="auto">
          <a:xfrm>
            <a:off x="647700" y="4679950"/>
            <a:ext cx="3887788" cy="20875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FF0000"/>
                </a:solidFill>
              </a:rPr>
              <a:t>Ложно, </a:t>
            </a:r>
            <a:r>
              <a:rPr lang="ru-RU" sz="1600" dirty="0" smtClean="0">
                <a:solidFill>
                  <a:srgbClr val="0000FF"/>
                </a:solidFill>
              </a:rPr>
              <a:t>что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78" name="Rectangle 7"/>
          <p:cNvSpPr>
            <a:spLocks noChangeArrowheads="1"/>
          </p:cNvSpPr>
          <p:nvPr/>
        </p:nvSpPr>
        <p:spPr bwMode="auto">
          <a:xfrm>
            <a:off x="2052638" y="5148263"/>
            <a:ext cx="1079500" cy="2873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суть</a:t>
            </a:r>
          </a:p>
        </p:txBody>
      </p:sp>
      <p:sp>
        <p:nvSpPr>
          <p:cNvPr id="79" name="Rectangle 7"/>
          <p:cNvSpPr>
            <a:spLocks noChangeArrowheads="1"/>
          </p:cNvSpPr>
          <p:nvPr/>
        </p:nvSpPr>
        <p:spPr bwMode="auto">
          <a:xfrm>
            <a:off x="2052638" y="6227763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суть</a:t>
            </a:r>
          </a:p>
        </p:txBody>
      </p:sp>
      <p:sp>
        <p:nvSpPr>
          <p:cNvPr id="80" name="Oval 13"/>
          <p:cNvSpPr>
            <a:spLocks noChangeArrowheads="1"/>
          </p:cNvSpPr>
          <p:nvPr/>
        </p:nvSpPr>
        <p:spPr bwMode="auto">
          <a:xfrm>
            <a:off x="792163" y="6048375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некоторые</a:t>
            </a:r>
            <a:r>
              <a:rPr lang="ru-RU" sz="2400" dirty="0">
                <a:solidFill>
                  <a:srgbClr val="0000FF"/>
                </a:solidFill>
              </a:rPr>
              <a:t/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81" name="Oval 12"/>
          <p:cNvSpPr>
            <a:spLocks noChangeArrowheads="1"/>
          </p:cNvSpPr>
          <p:nvPr/>
        </p:nvSpPr>
        <p:spPr bwMode="auto">
          <a:xfrm>
            <a:off x="3095625" y="6048375"/>
            <a:ext cx="1296988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P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82" name="Oval 13"/>
          <p:cNvSpPr>
            <a:spLocks noChangeArrowheads="1"/>
          </p:cNvSpPr>
          <p:nvPr/>
        </p:nvSpPr>
        <p:spPr bwMode="auto">
          <a:xfrm>
            <a:off x="792163" y="4967288"/>
            <a:ext cx="1295400" cy="6492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все</a:t>
            </a:r>
            <a:r>
              <a:rPr lang="ru-RU" sz="2400" dirty="0">
                <a:solidFill>
                  <a:srgbClr val="0000FF"/>
                </a:solidFill>
              </a:rPr>
              <a:t/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83" name="Oval 12"/>
          <p:cNvSpPr>
            <a:spLocks noChangeArrowheads="1"/>
          </p:cNvSpPr>
          <p:nvPr/>
        </p:nvSpPr>
        <p:spPr bwMode="auto">
          <a:xfrm>
            <a:off x="3095625" y="4967288"/>
            <a:ext cx="1296988" cy="649287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P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84" name="Rectangle 7"/>
          <p:cNvSpPr>
            <a:spLocks noChangeArrowheads="1"/>
          </p:cNvSpPr>
          <p:nvPr/>
        </p:nvSpPr>
        <p:spPr bwMode="auto">
          <a:xfrm>
            <a:off x="971550" y="5688013"/>
            <a:ext cx="3240088" cy="2873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Следовательно</a:t>
            </a:r>
            <a:r>
              <a:rPr lang="ru-RU" sz="1600" dirty="0" smtClean="0">
                <a:solidFill>
                  <a:srgbClr val="0000CC"/>
                </a:solidFill>
              </a:rPr>
              <a:t>,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 bwMode="auto">
          <a:xfrm>
            <a:off x="4608513" y="4679950"/>
            <a:ext cx="3887787" cy="20875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FF0000"/>
                </a:solidFill>
              </a:rPr>
              <a:t>Ложно, </a:t>
            </a:r>
            <a:r>
              <a:rPr lang="ru-RU" sz="1600" dirty="0" smtClean="0">
                <a:solidFill>
                  <a:srgbClr val="0000FF"/>
                </a:solidFill>
              </a:rPr>
              <a:t>что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87" name="Rectangle 7"/>
          <p:cNvSpPr>
            <a:spLocks noChangeArrowheads="1"/>
          </p:cNvSpPr>
          <p:nvPr/>
        </p:nvSpPr>
        <p:spPr bwMode="auto">
          <a:xfrm>
            <a:off x="6011863" y="5148263"/>
            <a:ext cx="1079500" cy="2873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не </a:t>
            </a:r>
            <a:r>
              <a:rPr lang="ru-RU" sz="1600" dirty="0" smtClean="0">
                <a:solidFill>
                  <a:srgbClr val="0000CC"/>
                </a:solidFill>
              </a:rPr>
              <a:t>есть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88" name="Rectangle 7"/>
          <p:cNvSpPr>
            <a:spLocks noChangeArrowheads="1"/>
          </p:cNvSpPr>
          <p:nvPr/>
        </p:nvSpPr>
        <p:spPr bwMode="auto">
          <a:xfrm>
            <a:off x="6011863" y="6227763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не 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89" name="Oval 13"/>
          <p:cNvSpPr>
            <a:spLocks noChangeArrowheads="1"/>
          </p:cNvSpPr>
          <p:nvPr/>
        </p:nvSpPr>
        <p:spPr bwMode="auto">
          <a:xfrm>
            <a:off x="4751388" y="6048375"/>
            <a:ext cx="1296987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некоторые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S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90" name="Oval 12"/>
          <p:cNvSpPr>
            <a:spLocks noChangeArrowheads="1"/>
          </p:cNvSpPr>
          <p:nvPr/>
        </p:nvSpPr>
        <p:spPr bwMode="auto">
          <a:xfrm>
            <a:off x="7056438" y="6048375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P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91" name="Oval 13"/>
          <p:cNvSpPr>
            <a:spLocks noChangeArrowheads="1"/>
          </p:cNvSpPr>
          <p:nvPr/>
        </p:nvSpPr>
        <p:spPr bwMode="auto">
          <a:xfrm>
            <a:off x="4751388" y="4967288"/>
            <a:ext cx="1296987" cy="6492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ни одно</a:t>
            </a:r>
            <a:r>
              <a:rPr lang="ru-RU" sz="2400" dirty="0">
                <a:solidFill>
                  <a:srgbClr val="0000FF"/>
                </a:solidFill>
              </a:rPr>
              <a:t/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92" name="Oval 12"/>
          <p:cNvSpPr>
            <a:spLocks noChangeArrowheads="1"/>
          </p:cNvSpPr>
          <p:nvPr/>
        </p:nvSpPr>
        <p:spPr bwMode="auto">
          <a:xfrm>
            <a:off x="7056438" y="4967288"/>
            <a:ext cx="1295400" cy="649287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P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93" name="Rectangle 7"/>
          <p:cNvSpPr>
            <a:spLocks noChangeArrowheads="1"/>
          </p:cNvSpPr>
          <p:nvPr/>
        </p:nvSpPr>
        <p:spPr bwMode="auto">
          <a:xfrm>
            <a:off x="4932363" y="5688013"/>
            <a:ext cx="3240087" cy="2873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Следовательно</a:t>
            </a:r>
            <a:r>
              <a:rPr lang="ru-RU" sz="1600" dirty="0" smtClean="0">
                <a:solidFill>
                  <a:srgbClr val="0000CC"/>
                </a:solidFill>
              </a:rPr>
              <a:t>,</a:t>
            </a:r>
            <a:endParaRPr lang="ru-RU" sz="1600" dirty="0">
              <a:solidFill>
                <a:srgbClr val="FF0000"/>
              </a:solidFill>
            </a:endParaRPr>
          </a:p>
        </p:txBody>
      </p:sp>
      <p:cxnSp>
        <p:nvCxnSpPr>
          <p:cNvPr id="40" name="Прямая соединительная линия 39"/>
          <p:cNvCxnSpPr>
            <a:cxnSpLocks noChangeShapeType="1"/>
          </p:cNvCxnSpPr>
          <p:nvPr/>
        </p:nvCxnSpPr>
        <p:spPr bwMode="auto">
          <a:xfrm>
            <a:off x="648000" y="252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2" name="Прямая соединительная линия 41"/>
          <p:cNvCxnSpPr>
            <a:cxnSpLocks noChangeShapeType="1"/>
          </p:cNvCxnSpPr>
          <p:nvPr/>
        </p:nvCxnSpPr>
        <p:spPr bwMode="auto">
          <a:xfrm rot="-3360000">
            <a:off x="648000" y="252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3" name="Прямая соединительная линия 42"/>
          <p:cNvCxnSpPr>
            <a:cxnSpLocks noChangeShapeType="1"/>
          </p:cNvCxnSpPr>
          <p:nvPr/>
        </p:nvCxnSpPr>
        <p:spPr bwMode="auto">
          <a:xfrm>
            <a:off x="648000" y="468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4" name="Прямая соединительная линия 43"/>
          <p:cNvCxnSpPr>
            <a:cxnSpLocks noChangeShapeType="1"/>
          </p:cNvCxnSpPr>
          <p:nvPr/>
        </p:nvCxnSpPr>
        <p:spPr bwMode="auto">
          <a:xfrm rot="-3360000">
            <a:off x="648000" y="468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5" name="Прямая соединительная линия 44"/>
          <p:cNvCxnSpPr>
            <a:cxnSpLocks noChangeShapeType="1"/>
          </p:cNvCxnSpPr>
          <p:nvPr/>
        </p:nvCxnSpPr>
        <p:spPr bwMode="auto">
          <a:xfrm>
            <a:off x="4608000" y="252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6" name="Прямая соединительная линия 45"/>
          <p:cNvCxnSpPr>
            <a:cxnSpLocks noChangeShapeType="1"/>
          </p:cNvCxnSpPr>
          <p:nvPr/>
        </p:nvCxnSpPr>
        <p:spPr bwMode="auto">
          <a:xfrm>
            <a:off x="4608000" y="468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7" name="Прямая соединительная линия 46"/>
          <p:cNvCxnSpPr>
            <a:cxnSpLocks noChangeShapeType="1"/>
          </p:cNvCxnSpPr>
          <p:nvPr/>
        </p:nvCxnSpPr>
        <p:spPr bwMode="auto">
          <a:xfrm rot="-3360000">
            <a:off x="4608000" y="252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8" name="Прямая соединительная линия 47"/>
          <p:cNvCxnSpPr>
            <a:cxnSpLocks noChangeShapeType="1"/>
          </p:cNvCxnSpPr>
          <p:nvPr/>
        </p:nvCxnSpPr>
        <p:spPr bwMode="auto">
          <a:xfrm rot="-3360000">
            <a:off x="4608000" y="468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49" name="Заголовок 1"/>
          <p:cNvSpPr txBox="1">
            <a:spLocks/>
          </p:cNvSpPr>
          <p:nvPr/>
        </p:nvSpPr>
        <p:spPr>
          <a:xfrm>
            <a:off x="97200" y="273600"/>
            <a:ext cx="8949600" cy="1080000"/>
          </a:xfrm>
          <a:prstGeom prst="rect">
            <a:avLst/>
          </a:prstGeom>
        </p:spPr>
        <p:txBody>
          <a:bodyPr anchor="t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Умозаключения об истинности суждения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Категорическое умозаключение подчинения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8000" y="1404000"/>
            <a:ext cx="8928000" cy="936000"/>
          </a:xfrm>
          <a:prstGeom prst="rect">
            <a:avLst/>
          </a:prstGeom>
          <a:noFill/>
          <a:ln w="15875">
            <a:solidFill>
              <a:srgbClr val="FFFF00"/>
            </a:solidFill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  <a:defRPr/>
            </a:pPr>
            <a:r>
              <a:rPr lang="ru-RU" dirty="0">
                <a:solidFill>
                  <a:srgbClr val="00FFFF"/>
                </a:solidFill>
              </a:rPr>
              <a:t>Из истинности подчиняющего суждения следует истинность </a:t>
            </a:r>
            <a:r>
              <a:rPr lang="ru-RU" dirty="0" smtClean="0">
                <a:solidFill>
                  <a:srgbClr val="00FFFF"/>
                </a:solidFill>
              </a:rPr>
              <a:t>подчинённого, </a:t>
            </a:r>
            <a:r>
              <a:rPr lang="ru-RU" dirty="0" smtClean="0">
                <a:solidFill>
                  <a:srgbClr val="00FF00"/>
                </a:solidFill>
              </a:rPr>
              <a:t>из </a:t>
            </a:r>
            <a:r>
              <a:rPr lang="ru-RU" dirty="0">
                <a:solidFill>
                  <a:srgbClr val="00FF00"/>
                </a:solidFill>
              </a:rPr>
              <a:t>ложности подчинённого – ложность </a:t>
            </a:r>
            <a:r>
              <a:rPr lang="ru-RU" dirty="0" smtClean="0">
                <a:solidFill>
                  <a:srgbClr val="00FF00"/>
                </a:solidFill>
              </a:rPr>
              <a:t>подчиняющего; </a:t>
            </a:r>
            <a:r>
              <a:rPr lang="ru-RU" dirty="0" smtClean="0">
                <a:solidFill>
                  <a:srgbClr val="FFFF00"/>
                </a:solidFill>
              </a:rPr>
              <a:t>из истинности подчинённого или ложности подчиняющего ничто не следует.</a:t>
            </a:r>
            <a:endParaRPr lang="ru-RU" dirty="0">
              <a:solidFill>
                <a:srgbClr val="FFFF00"/>
              </a:solidFill>
            </a:endParaRPr>
          </a:p>
        </p:txBody>
      </p:sp>
      <p:cxnSp>
        <p:nvCxnSpPr>
          <p:cNvPr id="52" name="Прямая соединительная линия 51"/>
          <p:cNvCxnSpPr>
            <a:cxnSpLocks noChangeShapeType="1"/>
          </p:cNvCxnSpPr>
          <p:nvPr/>
        </p:nvCxnSpPr>
        <p:spPr bwMode="auto">
          <a:xfrm rot="3900000">
            <a:off x="-666000" y="3348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53" name="Прямая соединительная линия 52"/>
          <p:cNvCxnSpPr>
            <a:cxnSpLocks noChangeShapeType="1"/>
          </p:cNvCxnSpPr>
          <p:nvPr/>
        </p:nvCxnSpPr>
        <p:spPr bwMode="auto">
          <a:xfrm rot="5400000">
            <a:off x="-666000" y="3348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55" name="Прямая соединительная линия 54"/>
          <p:cNvCxnSpPr>
            <a:cxnSpLocks noChangeShapeType="1"/>
          </p:cNvCxnSpPr>
          <p:nvPr/>
        </p:nvCxnSpPr>
        <p:spPr bwMode="auto">
          <a:xfrm rot="3900000">
            <a:off x="7783708" y="3312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56" name="Прямая соединительная линия 55"/>
          <p:cNvCxnSpPr>
            <a:cxnSpLocks noChangeShapeType="1"/>
          </p:cNvCxnSpPr>
          <p:nvPr/>
        </p:nvCxnSpPr>
        <p:spPr bwMode="auto">
          <a:xfrm rot="5400000">
            <a:off x="7783200" y="3312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66" name="Прямая соединительная линия 65"/>
          <p:cNvCxnSpPr>
            <a:cxnSpLocks noChangeShapeType="1"/>
          </p:cNvCxnSpPr>
          <p:nvPr/>
        </p:nvCxnSpPr>
        <p:spPr bwMode="auto">
          <a:xfrm rot="3900000">
            <a:off x="-666000" y="5508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67" name="Прямая соединительная линия 66"/>
          <p:cNvCxnSpPr>
            <a:cxnSpLocks noChangeShapeType="1"/>
          </p:cNvCxnSpPr>
          <p:nvPr/>
        </p:nvCxnSpPr>
        <p:spPr bwMode="auto">
          <a:xfrm rot="5400000">
            <a:off x="-666000" y="5508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76" name="TextBox 75"/>
          <p:cNvSpPr txBox="1"/>
          <p:nvPr/>
        </p:nvSpPr>
        <p:spPr>
          <a:xfrm rot="5400000">
            <a:off x="7782937" y="5472000"/>
            <a:ext cx="2016000" cy="468000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lIns="72000" rIns="72000" anchor="ctr" anchorCtr="1"/>
          <a:lstStyle/>
          <a:p>
            <a:pPr algn="ctr">
              <a:lnSpc>
                <a:spcPct val="80000"/>
              </a:lnSpc>
              <a:defRPr/>
            </a:pPr>
            <a:r>
              <a:rPr lang="ru-RU" sz="1100" dirty="0" smtClean="0">
                <a:solidFill>
                  <a:srgbClr val="FFFF00"/>
                </a:solidFill>
              </a:rPr>
              <a:t>От </a:t>
            </a:r>
            <a:r>
              <a:rPr lang="ru-RU" sz="1100" dirty="0" smtClean="0">
                <a:solidFill>
                  <a:srgbClr val="FF66FF"/>
                </a:solidFill>
              </a:rPr>
              <a:t>ложности</a:t>
            </a:r>
            <a:r>
              <a:rPr lang="ru-RU" sz="1100" dirty="0" smtClean="0">
                <a:solidFill>
                  <a:srgbClr val="FFFF00"/>
                </a:solidFill>
              </a:rPr>
              <a:t> общеотри-цательного к </a:t>
            </a:r>
            <a:r>
              <a:rPr lang="ru-RU" sz="1100" dirty="0" smtClean="0">
                <a:solidFill>
                  <a:srgbClr val="00FF00"/>
                </a:solidFill>
              </a:rPr>
              <a:t>истинности</a:t>
            </a:r>
            <a:r>
              <a:rPr lang="ru-RU" sz="1100" dirty="0" smtClean="0">
                <a:solidFill>
                  <a:srgbClr val="FFFF00"/>
                </a:solidFill>
              </a:rPr>
              <a:t> частноотрицательного</a:t>
            </a:r>
          </a:p>
        </p:txBody>
      </p:sp>
      <p:cxnSp>
        <p:nvCxnSpPr>
          <p:cNvPr id="85" name="Прямая соединительная линия 84"/>
          <p:cNvCxnSpPr>
            <a:cxnSpLocks noChangeShapeType="1"/>
          </p:cNvCxnSpPr>
          <p:nvPr/>
        </p:nvCxnSpPr>
        <p:spPr bwMode="auto">
          <a:xfrm rot="3900000">
            <a:off x="7783200" y="5472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4" name="Прямая соединительная линия 93"/>
          <p:cNvCxnSpPr>
            <a:cxnSpLocks noChangeShapeType="1"/>
          </p:cNvCxnSpPr>
          <p:nvPr/>
        </p:nvCxnSpPr>
        <p:spPr bwMode="auto">
          <a:xfrm rot="5400000">
            <a:off x="7783200" y="5472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96"/>
          <p:cNvSpPr txBox="1"/>
          <p:nvPr/>
        </p:nvSpPr>
        <p:spPr>
          <a:xfrm rot="5400000">
            <a:off x="7782937" y="5472000"/>
            <a:ext cx="2016000" cy="468000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lIns="72000" rIns="72000" anchor="ctr" anchorCtr="1"/>
          <a:lstStyle/>
          <a:p>
            <a:pPr algn="ctr">
              <a:lnSpc>
                <a:spcPct val="80000"/>
              </a:lnSpc>
              <a:defRPr/>
            </a:pPr>
            <a:r>
              <a:rPr lang="ru-RU" sz="1100" dirty="0" smtClean="0">
                <a:solidFill>
                  <a:srgbClr val="FFFF00"/>
                </a:solidFill>
              </a:rPr>
              <a:t>От </a:t>
            </a:r>
            <a:r>
              <a:rPr lang="ru-RU" sz="1100" dirty="0" smtClean="0">
                <a:solidFill>
                  <a:srgbClr val="FF66FF"/>
                </a:solidFill>
              </a:rPr>
              <a:t>ложности</a:t>
            </a:r>
            <a:r>
              <a:rPr lang="ru-RU" sz="1100" dirty="0" smtClean="0">
                <a:solidFill>
                  <a:srgbClr val="FFFF00"/>
                </a:solidFill>
              </a:rPr>
              <a:t> общеотри-цательного к </a:t>
            </a:r>
            <a:r>
              <a:rPr lang="ru-RU" sz="1100" dirty="0" smtClean="0">
                <a:solidFill>
                  <a:srgbClr val="00FF00"/>
                </a:solidFill>
              </a:rPr>
              <a:t>истинности</a:t>
            </a:r>
            <a:r>
              <a:rPr lang="ru-RU" sz="1100" dirty="0" smtClean="0">
                <a:solidFill>
                  <a:srgbClr val="FFFF00"/>
                </a:solidFill>
              </a:rPr>
              <a:t> частноотрицательного</a:t>
            </a:r>
          </a:p>
        </p:txBody>
      </p:sp>
      <p:sp>
        <p:nvSpPr>
          <p:cNvPr id="96" name="TextBox 95"/>
          <p:cNvSpPr txBox="1"/>
          <p:nvPr/>
        </p:nvSpPr>
        <p:spPr>
          <a:xfrm rot="16200000">
            <a:off x="-666051" y="5508000"/>
            <a:ext cx="2016000" cy="468000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lIns="72000" rIns="72000" anchor="ctr" anchorCtr="1"/>
          <a:lstStyle/>
          <a:p>
            <a:pPr algn="ctr">
              <a:lnSpc>
                <a:spcPct val="80000"/>
              </a:lnSpc>
              <a:defRPr/>
            </a:pPr>
            <a:r>
              <a:rPr lang="ru-RU" sz="1100" dirty="0" smtClean="0">
                <a:solidFill>
                  <a:srgbClr val="FFFF00"/>
                </a:solidFill>
              </a:rPr>
              <a:t>От </a:t>
            </a:r>
            <a:r>
              <a:rPr lang="ru-RU" sz="1100" dirty="0" smtClean="0">
                <a:solidFill>
                  <a:srgbClr val="FF66FF"/>
                </a:solidFill>
              </a:rPr>
              <a:t>ложности</a:t>
            </a:r>
            <a:r>
              <a:rPr lang="ru-RU" sz="1100" dirty="0" smtClean="0">
                <a:solidFill>
                  <a:srgbClr val="FFFF00"/>
                </a:solidFill>
              </a:rPr>
              <a:t> общеутвер-дительного к </a:t>
            </a:r>
            <a:r>
              <a:rPr lang="ru-RU" sz="1100" dirty="0" smtClean="0">
                <a:solidFill>
                  <a:srgbClr val="00FF00"/>
                </a:solidFill>
              </a:rPr>
              <a:t>истинности</a:t>
            </a:r>
            <a:r>
              <a:rPr lang="ru-RU" sz="1100" dirty="0" smtClean="0">
                <a:solidFill>
                  <a:srgbClr val="FFFF00"/>
                </a:solidFill>
              </a:rPr>
              <a:t> частноутвердительного</a:t>
            </a:r>
          </a:p>
        </p:txBody>
      </p:sp>
      <p:sp>
        <p:nvSpPr>
          <p:cNvPr id="95" name="TextBox 94"/>
          <p:cNvSpPr txBox="1"/>
          <p:nvPr/>
        </p:nvSpPr>
        <p:spPr>
          <a:xfrm rot="5400000">
            <a:off x="7782937" y="3312000"/>
            <a:ext cx="2016000" cy="468000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lIns="36000" rIns="36000" anchor="ctr" anchorCtr="1"/>
          <a:lstStyle/>
          <a:p>
            <a:pPr algn="ctr">
              <a:lnSpc>
                <a:spcPct val="80000"/>
              </a:lnSpc>
              <a:defRPr/>
            </a:pPr>
            <a:r>
              <a:rPr lang="ru-RU" sz="1100" dirty="0" smtClean="0">
                <a:solidFill>
                  <a:srgbClr val="FFFF00"/>
                </a:solidFill>
              </a:rPr>
              <a:t>От </a:t>
            </a:r>
            <a:r>
              <a:rPr lang="ru-RU" sz="1100" dirty="0" smtClean="0">
                <a:solidFill>
                  <a:srgbClr val="00FF00"/>
                </a:solidFill>
              </a:rPr>
              <a:t>истинности</a:t>
            </a:r>
            <a:r>
              <a:rPr lang="ru-RU" sz="1100" dirty="0" smtClean="0">
                <a:solidFill>
                  <a:srgbClr val="FFFF00"/>
                </a:solidFill>
              </a:rPr>
              <a:t> частноотри-цательного к </a:t>
            </a:r>
            <a:r>
              <a:rPr lang="ru-RU" sz="1100" dirty="0" smtClean="0">
                <a:solidFill>
                  <a:srgbClr val="FF66FF"/>
                </a:solidFill>
              </a:rPr>
              <a:t>ложности</a:t>
            </a:r>
            <a:r>
              <a:rPr lang="ru-RU" sz="1100" dirty="0" smtClean="0">
                <a:solidFill>
                  <a:srgbClr val="FFFF00"/>
                </a:solidFill>
              </a:rPr>
              <a:t> общеотрицательного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-666051" y="3348000"/>
            <a:ext cx="2016000" cy="468000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lIns="36000" rIns="36000" anchor="ctr" anchorCtr="1"/>
          <a:lstStyle/>
          <a:p>
            <a:pPr algn="ctr">
              <a:lnSpc>
                <a:spcPct val="80000"/>
              </a:lnSpc>
              <a:defRPr/>
            </a:pPr>
            <a:r>
              <a:rPr lang="ru-RU" sz="1100" dirty="0" smtClean="0">
                <a:solidFill>
                  <a:srgbClr val="FFFF00"/>
                </a:solidFill>
              </a:rPr>
              <a:t>От </a:t>
            </a:r>
            <a:r>
              <a:rPr lang="ru-RU" sz="1100" dirty="0" smtClean="0">
                <a:solidFill>
                  <a:srgbClr val="00FF00"/>
                </a:solidFill>
              </a:rPr>
              <a:t>истинности</a:t>
            </a:r>
            <a:r>
              <a:rPr lang="ru-RU" sz="1100" dirty="0" smtClean="0">
                <a:solidFill>
                  <a:srgbClr val="FFFF00"/>
                </a:solidFill>
              </a:rPr>
              <a:t> частноут-вердительного к </a:t>
            </a:r>
            <a:r>
              <a:rPr lang="ru-RU" sz="1100" dirty="0" smtClean="0">
                <a:solidFill>
                  <a:srgbClr val="FF66FF"/>
                </a:solidFill>
              </a:rPr>
              <a:t>ложности</a:t>
            </a:r>
            <a:r>
              <a:rPr lang="ru-RU" sz="1100" dirty="0" smtClean="0">
                <a:solidFill>
                  <a:srgbClr val="FFFF00"/>
                </a:solidFill>
              </a:rPr>
              <a:t> общеутвердительного</a:t>
            </a:r>
            <a:endParaRPr lang="ru-RU" sz="1100" dirty="0">
              <a:solidFill>
                <a:srgbClr val="FFFF00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 bwMode="auto">
          <a:xfrm>
            <a:off x="647700" y="2519363"/>
            <a:ext cx="3887788" cy="20891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2052638" y="2843213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суть</a:t>
            </a: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2052638" y="3997325"/>
            <a:ext cx="1079500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61" name="Oval 13"/>
          <p:cNvSpPr>
            <a:spLocks noChangeArrowheads="1"/>
          </p:cNvSpPr>
          <p:nvPr/>
        </p:nvSpPr>
        <p:spPr bwMode="auto">
          <a:xfrm>
            <a:off x="792163" y="3816350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все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62" name="Oval 12"/>
          <p:cNvSpPr>
            <a:spLocks noChangeArrowheads="1"/>
          </p:cNvSpPr>
          <p:nvPr/>
        </p:nvSpPr>
        <p:spPr bwMode="auto">
          <a:xfrm>
            <a:off x="3095625" y="3816350"/>
            <a:ext cx="1296988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63" name="Oval 13"/>
          <p:cNvSpPr>
            <a:spLocks noChangeArrowheads="1"/>
          </p:cNvSpPr>
          <p:nvPr/>
        </p:nvSpPr>
        <p:spPr bwMode="auto">
          <a:xfrm>
            <a:off x="792163" y="2663825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Некоторые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64" name="Oval 12"/>
          <p:cNvSpPr>
            <a:spLocks noChangeArrowheads="1"/>
          </p:cNvSpPr>
          <p:nvPr/>
        </p:nvSpPr>
        <p:spPr bwMode="auto">
          <a:xfrm>
            <a:off x="3095625" y="2663825"/>
            <a:ext cx="1296988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971550" y="3419475"/>
            <a:ext cx="3240088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Следовательно, </a:t>
            </a:r>
            <a:r>
              <a:rPr lang="ru-RU" sz="1600" dirty="0" smtClean="0">
                <a:solidFill>
                  <a:srgbClr val="FF0000"/>
                </a:solidFill>
              </a:rPr>
              <a:t>ложно, </a:t>
            </a:r>
            <a:r>
              <a:rPr lang="ru-RU" sz="1600" dirty="0" smtClean="0">
                <a:solidFill>
                  <a:srgbClr val="0000FF"/>
                </a:solidFill>
              </a:rPr>
              <a:t>что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 bwMode="auto">
          <a:xfrm>
            <a:off x="4608513" y="2519363"/>
            <a:ext cx="3887787" cy="20891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9" name="Rectangle 7"/>
          <p:cNvSpPr>
            <a:spLocks noChangeArrowheads="1"/>
          </p:cNvSpPr>
          <p:nvPr/>
        </p:nvSpPr>
        <p:spPr bwMode="auto">
          <a:xfrm>
            <a:off x="6011863" y="2843213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не </a:t>
            </a:r>
            <a:r>
              <a:rPr lang="ru-RU" sz="1600" dirty="0" smtClean="0">
                <a:solidFill>
                  <a:srgbClr val="0000CC"/>
                </a:solidFill>
              </a:rPr>
              <a:t>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70" name="Rectangle 7"/>
          <p:cNvSpPr>
            <a:spLocks noChangeArrowheads="1"/>
          </p:cNvSpPr>
          <p:nvPr/>
        </p:nvSpPr>
        <p:spPr bwMode="auto">
          <a:xfrm>
            <a:off x="6011863" y="3995738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не есть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71" name="Oval 13"/>
          <p:cNvSpPr>
            <a:spLocks noChangeArrowheads="1"/>
          </p:cNvSpPr>
          <p:nvPr/>
        </p:nvSpPr>
        <p:spPr bwMode="auto">
          <a:xfrm>
            <a:off x="4751388" y="3816350"/>
            <a:ext cx="1296987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ни один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человек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72" name="Oval 12"/>
          <p:cNvSpPr>
            <a:spLocks noChangeArrowheads="1"/>
          </p:cNvSpPr>
          <p:nvPr/>
        </p:nvSpPr>
        <p:spPr bwMode="auto">
          <a:xfrm>
            <a:off x="7056438" y="3816350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жираф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73" name="Oval 13"/>
          <p:cNvSpPr>
            <a:spLocks noChangeArrowheads="1"/>
          </p:cNvSpPr>
          <p:nvPr/>
        </p:nvSpPr>
        <p:spPr bwMode="auto">
          <a:xfrm>
            <a:off x="4751388" y="2663825"/>
            <a:ext cx="1296987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Некоторые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74" name="Oval 12"/>
          <p:cNvSpPr>
            <a:spLocks noChangeArrowheads="1"/>
          </p:cNvSpPr>
          <p:nvPr/>
        </p:nvSpPr>
        <p:spPr bwMode="auto">
          <a:xfrm>
            <a:off x="7056438" y="2663825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жирафы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75" name="Rectangle 7"/>
          <p:cNvSpPr>
            <a:spLocks noChangeArrowheads="1"/>
          </p:cNvSpPr>
          <p:nvPr/>
        </p:nvSpPr>
        <p:spPr bwMode="auto">
          <a:xfrm>
            <a:off x="4932363" y="3419475"/>
            <a:ext cx="3240087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Следовательно, </a:t>
            </a:r>
            <a:r>
              <a:rPr lang="ru-RU" sz="1600" dirty="0" smtClean="0">
                <a:solidFill>
                  <a:srgbClr val="FF0000"/>
                </a:solidFill>
              </a:rPr>
              <a:t>ложно, </a:t>
            </a:r>
            <a:r>
              <a:rPr lang="ru-RU" sz="1600" dirty="0" smtClean="0">
                <a:solidFill>
                  <a:srgbClr val="0000FF"/>
                </a:solidFill>
              </a:rPr>
              <a:t>что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 bwMode="auto">
          <a:xfrm>
            <a:off x="647700" y="4679950"/>
            <a:ext cx="3887788" cy="20875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FF0000"/>
                </a:solidFill>
              </a:rPr>
              <a:t>Ложно, </a:t>
            </a:r>
            <a:r>
              <a:rPr lang="ru-RU" sz="1600" dirty="0" smtClean="0">
                <a:solidFill>
                  <a:srgbClr val="0000FF"/>
                </a:solidFill>
              </a:rPr>
              <a:t>что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78" name="Rectangle 7"/>
          <p:cNvSpPr>
            <a:spLocks noChangeArrowheads="1"/>
          </p:cNvSpPr>
          <p:nvPr/>
        </p:nvSpPr>
        <p:spPr bwMode="auto">
          <a:xfrm>
            <a:off x="2052638" y="5148263"/>
            <a:ext cx="1079500" cy="2873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суть</a:t>
            </a:r>
          </a:p>
        </p:txBody>
      </p:sp>
      <p:sp>
        <p:nvSpPr>
          <p:cNvPr id="79" name="Rectangle 7"/>
          <p:cNvSpPr>
            <a:spLocks noChangeArrowheads="1"/>
          </p:cNvSpPr>
          <p:nvPr/>
        </p:nvSpPr>
        <p:spPr bwMode="auto">
          <a:xfrm>
            <a:off x="2052638" y="6227763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суть</a:t>
            </a:r>
          </a:p>
        </p:txBody>
      </p:sp>
      <p:sp>
        <p:nvSpPr>
          <p:cNvPr id="80" name="Oval 13"/>
          <p:cNvSpPr>
            <a:spLocks noChangeArrowheads="1"/>
          </p:cNvSpPr>
          <p:nvPr/>
        </p:nvSpPr>
        <p:spPr bwMode="auto">
          <a:xfrm>
            <a:off x="792163" y="6048375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tIns="46800" bIns="46800" anchor="ctr" anchorCtr="1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некоторые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81" name="Oval 12"/>
          <p:cNvSpPr>
            <a:spLocks noChangeArrowheads="1"/>
          </p:cNvSpPr>
          <p:nvPr/>
        </p:nvSpPr>
        <p:spPr bwMode="auto">
          <a:xfrm>
            <a:off x="3095625" y="6048375"/>
            <a:ext cx="1296988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жирафы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82" name="Oval 13"/>
          <p:cNvSpPr>
            <a:spLocks noChangeArrowheads="1"/>
          </p:cNvSpPr>
          <p:nvPr/>
        </p:nvSpPr>
        <p:spPr bwMode="auto">
          <a:xfrm>
            <a:off x="792163" y="4967288"/>
            <a:ext cx="1295400" cy="6492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все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83" name="Oval 12"/>
          <p:cNvSpPr>
            <a:spLocks noChangeArrowheads="1"/>
          </p:cNvSpPr>
          <p:nvPr/>
        </p:nvSpPr>
        <p:spPr bwMode="auto">
          <a:xfrm>
            <a:off x="3095625" y="4967288"/>
            <a:ext cx="1296988" cy="649287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жирафы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84" name="Rectangle 7"/>
          <p:cNvSpPr>
            <a:spLocks noChangeArrowheads="1"/>
          </p:cNvSpPr>
          <p:nvPr/>
        </p:nvSpPr>
        <p:spPr bwMode="auto">
          <a:xfrm>
            <a:off x="971550" y="5688013"/>
            <a:ext cx="3240088" cy="2873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Следовательно</a:t>
            </a:r>
            <a:r>
              <a:rPr lang="ru-RU" sz="1600" dirty="0" smtClean="0">
                <a:solidFill>
                  <a:srgbClr val="0000CC"/>
                </a:solidFill>
              </a:rPr>
              <a:t>,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 bwMode="auto">
          <a:xfrm>
            <a:off x="4608513" y="4679950"/>
            <a:ext cx="3887787" cy="20875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FF0000"/>
                </a:solidFill>
              </a:rPr>
              <a:t>Ложно, </a:t>
            </a:r>
            <a:r>
              <a:rPr lang="ru-RU" sz="1600" dirty="0" smtClean="0">
                <a:solidFill>
                  <a:srgbClr val="0000FF"/>
                </a:solidFill>
              </a:rPr>
              <a:t>что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87" name="Rectangle 7"/>
          <p:cNvSpPr>
            <a:spLocks noChangeArrowheads="1"/>
          </p:cNvSpPr>
          <p:nvPr/>
        </p:nvSpPr>
        <p:spPr bwMode="auto">
          <a:xfrm>
            <a:off x="6011863" y="5148263"/>
            <a:ext cx="1079500" cy="2873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не </a:t>
            </a:r>
            <a:r>
              <a:rPr lang="ru-RU" sz="1600" dirty="0" smtClean="0">
                <a:solidFill>
                  <a:srgbClr val="0000CC"/>
                </a:solidFill>
              </a:rPr>
              <a:t>есть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88" name="Rectangle 7"/>
          <p:cNvSpPr>
            <a:spLocks noChangeArrowheads="1"/>
          </p:cNvSpPr>
          <p:nvPr/>
        </p:nvSpPr>
        <p:spPr bwMode="auto">
          <a:xfrm>
            <a:off x="6011863" y="6227763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не 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89" name="Oval 13"/>
          <p:cNvSpPr>
            <a:spLocks noChangeArrowheads="1"/>
          </p:cNvSpPr>
          <p:nvPr/>
        </p:nvSpPr>
        <p:spPr bwMode="auto">
          <a:xfrm>
            <a:off x="4751388" y="6048375"/>
            <a:ext cx="1296987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некоторые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90" name="Oval 12"/>
          <p:cNvSpPr>
            <a:spLocks noChangeArrowheads="1"/>
          </p:cNvSpPr>
          <p:nvPr/>
        </p:nvSpPr>
        <p:spPr bwMode="auto">
          <a:xfrm>
            <a:off x="7056438" y="6048375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91" name="Oval 13"/>
          <p:cNvSpPr>
            <a:spLocks noChangeArrowheads="1"/>
          </p:cNvSpPr>
          <p:nvPr/>
        </p:nvSpPr>
        <p:spPr bwMode="auto">
          <a:xfrm>
            <a:off x="4751388" y="4967288"/>
            <a:ext cx="1296987" cy="6492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rgbClr val="0000FF"/>
                </a:solidFill>
              </a:rPr>
              <a:t>ни один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человек</a:t>
            </a:r>
            <a:endParaRPr lang="ru-RU" sz="1600" dirty="0" smtClean="0">
              <a:solidFill>
                <a:srgbClr val="0000FF"/>
              </a:solidFill>
            </a:endParaRPr>
          </a:p>
        </p:txBody>
      </p:sp>
      <p:sp>
        <p:nvSpPr>
          <p:cNvPr id="92" name="Oval 12"/>
          <p:cNvSpPr>
            <a:spLocks noChangeArrowheads="1"/>
          </p:cNvSpPr>
          <p:nvPr/>
        </p:nvSpPr>
        <p:spPr bwMode="auto">
          <a:xfrm>
            <a:off x="7056438" y="4967288"/>
            <a:ext cx="1295400" cy="649287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смертный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93" name="Rectangle 7"/>
          <p:cNvSpPr>
            <a:spLocks noChangeArrowheads="1"/>
          </p:cNvSpPr>
          <p:nvPr/>
        </p:nvSpPr>
        <p:spPr bwMode="auto">
          <a:xfrm>
            <a:off x="4932363" y="5688013"/>
            <a:ext cx="3240087" cy="2873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Следовательно</a:t>
            </a:r>
            <a:r>
              <a:rPr lang="ru-RU" sz="1600" dirty="0" smtClean="0">
                <a:solidFill>
                  <a:srgbClr val="0000CC"/>
                </a:solidFill>
              </a:rPr>
              <a:t>,</a:t>
            </a:r>
            <a:endParaRPr lang="ru-RU" sz="1600" dirty="0">
              <a:solidFill>
                <a:srgbClr val="FF0000"/>
              </a:solidFill>
            </a:endParaRPr>
          </a:p>
        </p:txBody>
      </p:sp>
      <p:cxnSp>
        <p:nvCxnSpPr>
          <p:cNvPr id="40" name="Прямая соединительная линия 39"/>
          <p:cNvCxnSpPr>
            <a:cxnSpLocks noChangeShapeType="1"/>
          </p:cNvCxnSpPr>
          <p:nvPr/>
        </p:nvCxnSpPr>
        <p:spPr bwMode="auto">
          <a:xfrm>
            <a:off x="648000" y="252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1" name="Прямая соединительная линия 40"/>
          <p:cNvCxnSpPr>
            <a:cxnSpLocks noChangeShapeType="1"/>
          </p:cNvCxnSpPr>
          <p:nvPr/>
        </p:nvCxnSpPr>
        <p:spPr bwMode="auto">
          <a:xfrm rot="-3360000">
            <a:off x="648000" y="252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2" name="Прямая соединительная линия 41"/>
          <p:cNvCxnSpPr>
            <a:cxnSpLocks noChangeShapeType="1"/>
          </p:cNvCxnSpPr>
          <p:nvPr/>
        </p:nvCxnSpPr>
        <p:spPr bwMode="auto">
          <a:xfrm>
            <a:off x="4608000" y="252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3" name="Прямая соединительная линия 42"/>
          <p:cNvCxnSpPr>
            <a:cxnSpLocks noChangeShapeType="1"/>
          </p:cNvCxnSpPr>
          <p:nvPr/>
        </p:nvCxnSpPr>
        <p:spPr bwMode="auto">
          <a:xfrm rot="-3360000">
            <a:off x="4608000" y="252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4" name="Прямая соединительная линия 43"/>
          <p:cNvCxnSpPr>
            <a:cxnSpLocks noChangeShapeType="1"/>
          </p:cNvCxnSpPr>
          <p:nvPr/>
        </p:nvCxnSpPr>
        <p:spPr bwMode="auto">
          <a:xfrm>
            <a:off x="648000" y="468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5" name="Прямая соединительная линия 44"/>
          <p:cNvCxnSpPr>
            <a:cxnSpLocks noChangeShapeType="1"/>
          </p:cNvCxnSpPr>
          <p:nvPr/>
        </p:nvCxnSpPr>
        <p:spPr bwMode="auto">
          <a:xfrm rot="-3360000">
            <a:off x="648000" y="468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6" name="Прямая соединительная линия 45"/>
          <p:cNvCxnSpPr>
            <a:cxnSpLocks noChangeShapeType="1"/>
          </p:cNvCxnSpPr>
          <p:nvPr/>
        </p:nvCxnSpPr>
        <p:spPr bwMode="auto">
          <a:xfrm>
            <a:off x="4608000" y="468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7" name="Прямая соединительная линия 46"/>
          <p:cNvCxnSpPr>
            <a:cxnSpLocks noChangeShapeType="1"/>
          </p:cNvCxnSpPr>
          <p:nvPr/>
        </p:nvCxnSpPr>
        <p:spPr bwMode="auto">
          <a:xfrm rot="-3360000">
            <a:off x="4608000" y="4680000"/>
            <a:ext cx="3888000" cy="208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48" name="Заголовок 1"/>
          <p:cNvSpPr txBox="1">
            <a:spLocks/>
          </p:cNvSpPr>
          <p:nvPr/>
        </p:nvSpPr>
        <p:spPr>
          <a:xfrm>
            <a:off x="97200" y="273600"/>
            <a:ext cx="8949600" cy="1080000"/>
          </a:xfrm>
          <a:prstGeom prst="rect">
            <a:avLst/>
          </a:prstGeom>
        </p:spPr>
        <p:txBody>
          <a:bodyPr anchor="t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Умозаключения об истинности суждения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Категорическое умозаключение подчинения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8000" y="1404000"/>
            <a:ext cx="8928000" cy="936000"/>
          </a:xfrm>
          <a:prstGeom prst="rect">
            <a:avLst/>
          </a:prstGeom>
          <a:noFill/>
          <a:ln w="15875">
            <a:solidFill>
              <a:srgbClr val="FFFF00"/>
            </a:solidFill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  <a:defRPr/>
            </a:pPr>
            <a:r>
              <a:rPr lang="ru-RU" dirty="0">
                <a:solidFill>
                  <a:srgbClr val="00FFFF"/>
                </a:solidFill>
              </a:rPr>
              <a:t>Из истинности подчиняющего суждения следует истинность </a:t>
            </a:r>
            <a:r>
              <a:rPr lang="ru-RU" dirty="0" smtClean="0">
                <a:solidFill>
                  <a:srgbClr val="00FFFF"/>
                </a:solidFill>
              </a:rPr>
              <a:t>подчинённого, </a:t>
            </a:r>
            <a:r>
              <a:rPr lang="ru-RU" dirty="0" smtClean="0">
                <a:solidFill>
                  <a:srgbClr val="00FF00"/>
                </a:solidFill>
              </a:rPr>
              <a:t>из </a:t>
            </a:r>
            <a:r>
              <a:rPr lang="ru-RU" dirty="0">
                <a:solidFill>
                  <a:srgbClr val="00FF00"/>
                </a:solidFill>
              </a:rPr>
              <a:t>ложности подчинённого – ложность </a:t>
            </a:r>
            <a:r>
              <a:rPr lang="ru-RU" dirty="0" smtClean="0">
                <a:solidFill>
                  <a:srgbClr val="00FF00"/>
                </a:solidFill>
              </a:rPr>
              <a:t>подчиняющего; </a:t>
            </a:r>
            <a:r>
              <a:rPr lang="ru-RU" dirty="0" smtClean="0">
                <a:solidFill>
                  <a:srgbClr val="FFFF00"/>
                </a:solidFill>
              </a:rPr>
              <a:t>из истинности подчинённого или ложности подчиняющего ничто не следует.</a:t>
            </a:r>
            <a:endParaRPr lang="ru-RU" dirty="0">
              <a:solidFill>
                <a:srgbClr val="FFFF00"/>
              </a:solidFill>
            </a:endParaRPr>
          </a:p>
        </p:txBody>
      </p:sp>
      <p:cxnSp>
        <p:nvCxnSpPr>
          <p:cNvPr id="51" name="Прямая соединительная линия 50"/>
          <p:cNvCxnSpPr>
            <a:cxnSpLocks noChangeShapeType="1"/>
          </p:cNvCxnSpPr>
          <p:nvPr/>
        </p:nvCxnSpPr>
        <p:spPr bwMode="auto">
          <a:xfrm rot="3900000">
            <a:off x="-666000" y="3348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52" name="Прямая соединительная линия 51"/>
          <p:cNvCxnSpPr>
            <a:cxnSpLocks noChangeShapeType="1"/>
          </p:cNvCxnSpPr>
          <p:nvPr/>
        </p:nvCxnSpPr>
        <p:spPr bwMode="auto">
          <a:xfrm rot="5400000">
            <a:off x="-666000" y="3348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54" name="Прямая соединительная линия 53"/>
          <p:cNvCxnSpPr>
            <a:cxnSpLocks noChangeShapeType="1"/>
          </p:cNvCxnSpPr>
          <p:nvPr/>
        </p:nvCxnSpPr>
        <p:spPr bwMode="auto">
          <a:xfrm rot="3900000">
            <a:off x="7783708" y="3312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55" name="Прямая соединительная линия 54"/>
          <p:cNvCxnSpPr>
            <a:cxnSpLocks noChangeShapeType="1"/>
          </p:cNvCxnSpPr>
          <p:nvPr/>
        </p:nvCxnSpPr>
        <p:spPr bwMode="auto">
          <a:xfrm rot="5400000">
            <a:off x="7783200" y="3312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60" name="Прямая соединительная линия 59"/>
          <p:cNvCxnSpPr>
            <a:cxnSpLocks noChangeShapeType="1"/>
          </p:cNvCxnSpPr>
          <p:nvPr/>
        </p:nvCxnSpPr>
        <p:spPr bwMode="auto">
          <a:xfrm rot="3900000">
            <a:off x="-666000" y="5508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66" name="Прямая соединительная линия 65"/>
          <p:cNvCxnSpPr>
            <a:cxnSpLocks noChangeShapeType="1"/>
          </p:cNvCxnSpPr>
          <p:nvPr/>
        </p:nvCxnSpPr>
        <p:spPr bwMode="auto">
          <a:xfrm rot="5400000">
            <a:off x="-666000" y="5508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76" name="Прямая соединительная линия 75"/>
          <p:cNvCxnSpPr>
            <a:cxnSpLocks noChangeShapeType="1"/>
          </p:cNvCxnSpPr>
          <p:nvPr/>
        </p:nvCxnSpPr>
        <p:spPr bwMode="auto">
          <a:xfrm rot="3900000">
            <a:off x="7783200" y="5472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5" name="Прямая соединительная линия 84"/>
          <p:cNvCxnSpPr>
            <a:cxnSpLocks noChangeShapeType="1"/>
          </p:cNvCxnSpPr>
          <p:nvPr/>
        </p:nvCxnSpPr>
        <p:spPr bwMode="auto">
          <a:xfrm rot="5400000">
            <a:off x="7783200" y="5472000"/>
            <a:ext cx="2016000" cy="4680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000" y="1440000"/>
            <a:ext cx="8784000" cy="5184000"/>
          </a:xfrm>
        </p:spPr>
        <p:txBody>
          <a:bodyPr/>
          <a:lstStyle/>
          <a:p>
            <a:pPr>
              <a:spcBef>
                <a:spcPts val="432"/>
              </a:spcBef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Не следует думать, что 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подчинения</a:t>
            </a:r>
            <a:r>
              <a:rPr lang="ru-RU" sz="1800" b="1" dirty="0" smtClean="0">
                <a:solidFill>
                  <a:schemeClr val="accent3"/>
                </a:solidFill>
              </a:rPr>
              <a:t> могут находиться только </a:t>
            </a:r>
            <a:r>
              <a:rPr lang="ru-RU" sz="1800" b="1" dirty="0" smtClean="0">
                <a:solidFill>
                  <a:srgbClr val="00FF00"/>
                </a:solidFill>
              </a:rPr>
              <a:t>одинаковые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(оба утвердительные или оба отрицательные), но </a:t>
            </a:r>
            <a:r>
              <a:rPr lang="ru-RU" sz="1800" b="1" dirty="0" smtClean="0">
                <a:solidFill>
                  <a:srgbClr val="00FF00"/>
                </a:solidFill>
              </a:rPr>
              <a:t>различающиеся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по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(одно общее, другое частное) суждения </a:t>
            </a:r>
            <a:r>
              <a:rPr lang="ru-RU" sz="1800" b="1" dirty="0" smtClean="0">
                <a:solidFill>
                  <a:srgbClr val="FFFF00"/>
                </a:solidFill>
              </a:rPr>
              <a:t>«с одинаковой материей»</a:t>
            </a:r>
            <a:r>
              <a:rPr lang="ru-RU" sz="1800" b="1" dirty="0" smtClean="0">
                <a:solidFill>
                  <a:schemeClr val="accent3"/>
                </a:solidFill>
              </a:rPr>
              <a:t>.</a:t>
            </a:r>
          </a:p>
          <a:p>
            <a:pPr>
              <a:spcBef>
                <a:spcPts val="432"/>
              </a:spcBef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подчинения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находиться также: </a:t>
            </a:r>
          </a:p>
          <a:p>
            <a:pPr lvl="1">
              <a:spcBef>
                <a:spcPts val="60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rgbClr val="00FF00"/>
                </a:solidFill>
              </a:rPr>
              <a:t>одинаковые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(оба утвердительные или оба отрицательные) </a:t>
            </a:r>
            <a:r>
              <a:rPr lang="ru-RU" sz="1800" b="1" dirty="0" smtClean="0">
                <a:solidFill>
                  <a:srgbClr val="00FF00"/>
                </a:solidFill>
              </a:rPr>
              <a:t>общие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с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субъектами,</a:t>
            </a:r>
            <a:r>
              <a:rPr lang="ru-RU" sz="1800" b="1" dirty="0" smtClean="0">
                <a:solidFill>
                  <a:schemeClr val="accent3"/>
                </a:solidFill>
              </a:rPr>
              <a:t> 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понятий, и одинаковыми предикатами:</a:t>
            </a:r>
          </a:p>
          <a:p>
            <a:pPr lvl="4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люди</a:t>
            </a:r>
            <a:r>
              <a:rPr lang="ru-RU" sz="1800" b="1" dirty="0" smtClean="0">
                <a:solidFill>
                  <a:schemeClr val="accent3"/>
                </a:solidFill>
              </a:rPr>
              <a:t> 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греки</a:t>
            </a:r>
            <a:r>
              <a:rPr lang="ru-RU" sz="1800" b="1" dirty="0" smtClean="0">
                <a:solidFill>
                  <a:schemeClr val="accent3"/>
                </a:solidFill>
              </a:rPr>
              <a:t> 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люди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bg1"/>
                </a:solidFill>
              </a:rPr>
              <a:t> китайцы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греки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bg1"/>
                </a:solidFill>
              </a:rPr>
              <a:t> китайцы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</a:p>
          <a:p>
            <a:pPr lvl="4"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 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ромбы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четырёхугольники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квадраты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четырёхугольники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многоугольники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accent3"/>
                </a:solidFill>
              </a:rPr>
              <a:t>четырёхугольники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квадраты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четырёхугольники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</a:p>
          <a:p>
            <a:pPr lvl="4">
              <a:spcBef>
                <a:spcPts val="0"/>
              </a:spcBef>
              <a:buNone/>
            </a:pPr>
            <a:endParaRPr lang="ru-RU" sz="1800" b="1" dirty="0" smtClean="0">
              <a:solidFill>
                <a:srgbClr val="00FF0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7200" y="273600"/>
            <a:ext cx="8949600" cy="1080000"/>
          </a:xfrm>
          <a:prstGeom prst="rect">
            <a:avLst/>
          </a:prstGeom>
        </p:spPr>
        <p:txBody>
          <a:bodyPr anchor="t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Умозаключения об истинности суждения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Категорическое умозаключение подчинения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000" y="1440000"/>
            <a:ext cx="8784000" cy="5184000"/>
          </a:xfrm>
        </p:spPr>
        <p:txBody>
          <a:bodyPr/>
          <a:lstStyle/>
          <a:p>
            <a:pPr>
              <a:spcBef>
                <a:spcPts val="432"/>
              </a:spcBef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подчинения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находиться также: </a:t>
            </a:r>
          </a:p>
          <a:p>
            <a:pPr lvl="1">
              <a:spcBef>
                <a:spcPts val="60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rgbClr val="00FF00"/>
                </a:solidFill>
              </a:rPr>
              <a:t>одинаковые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(оба утвердительные или оба отрицательные), но </a:t>
            </a:r>
            <a:r>
              <a:rPr lang="ru-RU" sz="1800" b="1" dirty="0" smtClean="0">
                <a:solidFill>
                  <a:srgbClr val="00FF00"/>
                </a:solidFill>
              </a:rPr>
              <a:t>различные по количеству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(одно общее, другое частное) суждения с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субъектами,</a:t>
            </a:r>
            <a:r>
              <a:rPr lang="ru-RU" sz="1800" b="1" dirty="0" smtClean="0">
                <a:solidFill>
                  <a:schemeClr val="accent3"/>
                </a:solidFill>
              </a:rPr>
              <a:t> 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понятий, и одинаковыми предикатами :</a:t>
            </a:r>
          </a:p>
          <a:p>
            <a:pPr lvl="4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люди</a:t>
            </a:r>
            <a:r>
              <a:rPr lang="ru-RU" sz="1800" b="1" dirty="0" smtClean="0">
                <a:solidFill>
                  <a:schemeClr val="accent3"/>
                </a:solidFill>
              </a:rPr>
              <a:t> 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греки</a:t>
            </a:r>
            <a:r>
              <a:rPr lang="ru-RU" sz="1800" b="1" dirty="0" smtClean="0">
                <a:solidFill>
                  <a:schemeClr val="accent3"/>
                </a:solidFill>
              </a:rPr>
              <a:t> смертны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люди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китайцы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греки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китайцы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</a:p>
          <a:p>
            <a:pPr lvl="4"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FF00"/>
                </a:solidFill>
              </a:rPr>
              <a:t> 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ромбы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четырёхугольники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квадраты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четырёхугольники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многоугольники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accent3"/>
                </a:solidFill>
              </a:rPr>
              <a:t>четырёхугольники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квадраты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четырёхугольники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7200" y="273600"/>
            <a:ext cx="8949600" cy="1080000"/>
          </a:xfrm>
          <a:prstGeom prst="rect">
            <a:avLst/>
          </a:prstGeom>
        </p:spPr>
        <p:txBody>
          <a:bodyPr anchor="t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Умозаключения об истинности суждения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Категорическое умозаключение подчинения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000" y="1440000"/>
            <a:ext cx="8784000" cy="5184000"/>
          </a:xfrm>
        </p:spPr>
        <p:txBody>
          <a:bodyPr/>
          <a:lstStyle/>
          <a:p>
            <a:pPr>
              <a:spcBef>
                <a:spcPts val="432"/>
              </a:spcBef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accent3"/>
                </a:solidFill>
              </a:rPr>
              <a:t>В отношении </a:t>
            </a:r>
            <a:r>
              <a:rPr lang="ru-RU" sz="1800" b="1" dirty="0" smtClean="0">
                <a:solidFill>
                  <a:srgbClr val="00FFFF"/>
                </a:solidFill>
              </a:rPr>
              <a:t>подчинения</a:t>
            </a:r>
            <a:r>
              <a:rPr lang="ru-RU" sz="1800" b="1" dirty="0" smtClean="0">
                <a:solidFill>
                  <a:schemeClr val="accent3"/>
                </a:solidFill>
              </a:rPr>
              <a:t> будут находиться также: </a:t>
            </a:r>
          </a:p>
          <a:p>
            <a:pPr lvl="1">
              <a:spcBef>
                <a:spcPts val="600"/>
              </a:spcBef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rgbClr val="00FF00"/>
                </a:solidFill>
              </a:rPr>
              <a:t>одинаковые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(оба </a:t>
            </a:r>
            <a:r>
              <a:rPr lang="ru-RU" sz="1800" b="1" dirty="0" smtClean="0">
                <a:solidFill>
                  <a:srgbClr val="00FF00"/>
                </a:solidFill>
              </a:rPr>
              <a:t>общие</a:t>
            </a:r>
            <a:r>
              <a:rPr lang="ru-RU" sz="1800" b="1" dirty="0" smtClean="0">
                <a:solidFill>
                  <a:schemeClr val="accent3"/>
                </a:solidFill>
              </a:rPr>
              <a:t> или оба частные), а также </a:t>
            </a:r>
            <a:r>
              <a:rPr lang="ru-RU" sz="1800" b="1" dirty="0" smtClean="0">
                <a:solidFill>
                  <a:srgbClr val="00FF00"/>
                </a:solidFill>
              </a:rPr>
              <a:t>различные по качеству</a:t>
            </a:r>
            <a:r>
              <a:rPr lang="ru-RU" sz="1800" b="1" dirty="0" smtClean="0">
                <a:solidFill>
                  <a:schemeClr val="accent3"/>
                </a:solidFill>
              </a:rPr>
              <a:t> (</a:t>
            </a:r>
            <a:r>
              <a:rPr lang="ru-RU" sz="1800" b="1" dirty="0" smtClean="0">
                <a:solidFill>
                  <a:srgbClr val="00FF00"/>
                </a:solidFill>
              </a:rPr>
              <a:t>общее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подчиняющее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00FF00"/>
                </a:solidFill>
              </a:rPr>
              <a:t>частное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подчинённое</a:t>
            </a:r>
            <a:r>
              <a:rPr lang="ru-RU" sz="1800" b="1" dirty="0" smtClean="0">
                <a:solidFill>
                  <a:schemeClr val="accent3"/>
                </a:solidFill>
              </a:rPr>
              <a:t>)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утвердительные</a:t>
            </a:r>
            <a:r>
              <a:rPr lang="ru-RU" sz="1800" b="1" dirty="0" smtClean="0">
                <a:solidFill>
                  <a:schemeClr val="accent3"/>
                </a:solidFill>
              </a:rPr>
              <a:t> суждения с одинаковыми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</a:t>
            </a:r>
            <a:r>
              <a:rPr lang="ru-RU" sz="1800" b="1" dirty="0" smtClean="0">
                <a:solidFill>
                  <a:schemeClr val="accent3"/>
                </a:solidFill>
              </a:rPr>
              <a:t> или с </a:t>
            </a:r>
            <a:r>
              <a:rPr lang="ru-RU" sz="1800" b="1" dirty="0" smtClean="0">
                <a:solidFill>
                  <a:srgbClr val="FFFF00"/>
                </a:solidFill>
              </a:rPr>
              <a:t>субъектами, </a:t>
            </a:r>
            <a:r>
              <a:rPr lang="ru-RU" sz="1800" b="1" dirty="0" smtClean="0">
                <a:solidFill>
                  <a:schemeClr val="accent3"/>
                </a:solidFill>
              </a:rPr>
              <a:t>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понятий, и с </a:t>
            </a:r>
            <a:r>
              <a:rPr lang="ru-RU" sz="1800" b="1" dirty="0" smtClean="0">
                <a:solidFill>
                  <a:srgbClr val="FFFF00"/>
                </a:solidFill>
              </a:rPr>
              <a:t>предикатами,</a:t>
            </a:r>
            <a:r>
              <a:rPr lang="ru-RU" sz="1800" b="1" dirty="0" smtClean="0">
                <a:solidFill>
                  <a:schemeClr val="accent3"/>
                </a:solidFill>
              </a:rPr>
              <a:t> представленными парой из </a:t>
            </a:r>
            <a:r>
              <a:rPr lang="ru-RU" sz="1800" b="1" dirty="0" smtClean="0">
                <a:solidFill>
                  <a:srgbClr val="FFFF00"/>
                </a:solidFill>
              </a:rPr>
              <a:t>подчинённого</a:t>
            </a:r>
            <a:r>
              <a:rPr lang="ru-RU" sz="1800" b="1" dirty="0" smtClean="0">
                <a:solidFill>
                  <a:schemeClr val="accent3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подчиняющего</a:t>
            </a:r>
            <a:r>
              <a:rPr lang="ru-RU" sz="1800" b="1" dirty="0" smtClean="0">
                <a:solidFill>
                  <a:schemeClr val="accent3"/>
                </a:solidFill>
              </a:rPr>
              <a:t> понятий (причём предикат подчиняющего суждения является подчинённым по отношению к предикату подчинённого суждения понятием):</a:t>
            </a:r>
          </a:p>
          <a:p>
            <a:pPr lvl="4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слоны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млекопитающие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слоны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животные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FFFF00"/>
                </a:solidFill>
              </a:rPr>
              <a:t>умеют читать по-русски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люди </a:t>
            </a:r>
            <a:r>
              <a:rPr lang="ru-RU" sz="1800" b="1" dirty="0" smtClean="0">
                <a:solidFill>
                  <a:srgbClr val="FFFF00"/>
                </a:solidFill>
              </a:rPr>
              <a:t>умеют читать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ромбы суть </a:t>
            </a:r>
            <a:r>
              <a:rPr lang="ru-RU" sz="1800" b="1" dirty="0" smtClean="0">
                <a:solidFill>
                  <a:srgbClr val="FFFF00"/>
                </a:solidFill>
              </a:rPr>
              <a:t>треугольники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Некоторые</a:t>
            </a:r>
            <a:r>
              <a:rPr lang="ru-RU" sz="1800" b="1" dirty="0" smtClean="0">
                <a:solidFill>
                  <a:schemeClr val="accent3"/>
                </a:solidFill>
              </a:rPr>
              <a:t> ромбы суть </a:t>
            </a:r>
            <a:r>
              <a:rPr lang="ru-RU" sz="1800" b="1" dirty="0" smtClean="0">
                <a:solidFill>
                  <a:srgbClr val="FFFF00"/>
                </a:solidFill>
              </a:rPr>
              <a:t>многоугольники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60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ромбы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треугольники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</a:t>
            </a:r>
            <a:r>
              <a:rPr lang="ru-RU" sz="1800" b="1" dirty="0" smtClean="0">
                <a:solidFill>
                  <a:srgbClr val="FF66FF"/>
                </a:solidFill>
              </a:rPr>
              <a:t>(ложно).</a:t>
            </a:r>
            <a:endParaRPr lang="ru-RU" sz="1800" b="1" dirty="0" smtClean="0">
              <a:solidFill>
                <a:schemeClr val="accent3"/>
              </a:solidFill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Все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квадраты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00FF00"/>
                </a:solidFill>
              </a:rPr>
              <a:t>суть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многоугольники</a:t>
            </a:r>
            <a:r>
              <a:rPr lang="ru-RU" sz="1800" b="1" dirty="0" smtClean="0">
                <a:solidFill>
                  <a:srgbClr val="00FF00"/>
                </a:solidFill>
              </a:rPr>
              <a:t> (истинно).</a:t>
            </a:r>
            <a:r>
              <a:rPr lang="ru-RU" sz="1800" b="1" dirty="0" smtClean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7200" y="273600"/>
            <a:ext cx="8949600" cy="1080000"/>
          </a:xfrm>
          <a:prstGeom prst="rect">
            <a:avLst/>
          </a:prstGeom>
        </p:spPr>
        <p:txBody>
          <a:bodyPr anchor="t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Умозаключения об истинности суждения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Категорическое умозаключение подчинения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3600"/>
            <a:ext cx="9180000" cy="1080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Умозаключения об истинности суждения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700" b="1" dirty="0" smtClean="0">
                <a:solidFill>
                  <a:schemeClr val="accent3"/>
                </a:solidFill>
              </a:rPr>
              <a:t>Категорическое умозаключение контрадикторности</a:t>
            </a:r>
            <a:endParaRPr lang="ru-RU" sz="2700" b="1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rot="2700000">
            <a:off x="2592387" y="3779838"/>
            <a:ext cx="3959225" cy="32385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контрадикторность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rot="-2700000">
            <a:off x="2592388" y="3816350"/>
            <a:ext cx="3959225" cy="32385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контрадикторность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512000"/>
            <a:ext cx="2196000" cy="864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8000" y="1512000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544000"/>
            <a:ext cx="2160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48000" y="5580000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219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Все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561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Ни одно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яблоко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есть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красное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561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19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2736000"/>
            <a:ext cx="2196000" cy="2520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Контрадикторные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суждения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не могут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ни </a:t>
            </a: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истинными,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ни </a:t>
            </a: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ложными, </a:t>
            </a:r>
            <a:br>
              <a:rPr lang="ru-RU" sz="1600" dirty="0" smtClean="0">
                <a:solidFill>
                  <a:srgbClr val="FF66FF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т. е. одно из них обязательно истинно, а другое обязательно ложно.</a:t>
            </a:r>
            <a:endParaRPr lang="ru-RU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6948032" y="2916000"/>
            <a:ext cx="2196000" cy="212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из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контрадикторных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суждений </a:t>
            </a:r>
            <a:r>
              <a:rPr lang="ru-RU" sz="1600" dirty="0" smtClean="0">
                <a:solidFill>
                  <a:srgbClr val="00FF00"/>
                </a:solidFill>
              </a:rPr>
              <a:t>истинно,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ложно, </a:t>
            </a:r>
            <a:br>
              <a:rPr lang="ru-RU" sz="1600" dirty="0" smtClean="0">
                <a:solidFill>
                  <a:srgbClr val="FF66FF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и наоборот: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ложно, </a:t>
            </a:r>
            <a:br>
              <a:rPr lang="ru-RU" sz="1600" dirty="0" smtClean="0">
                <a:solidFill>
                  <a:srgbClr val="FF66FF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истинно.</a:t>
            </a:r>
            <a:endParaRPr lang="ru-RU" sz="16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/>
      <p:bldP spid="16" grpId="0"/>
      <p:bldP spid="17" grpId="0"/>
      <p:bldP spid="18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3600"/>
            <a:ext cx="9144000" cy="1080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Умозаключения об истинности суждения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Категорическое умозаключение контрарности</a:t>
            </a:r>
            <a:endParaRPr lang="ru-RU" sz="2400" b="1" dirty="0">
              <a:solidFill>
                <a:schemeClr val="accent3"/>
              </a:solidFill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311525" y="2087563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контрарность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512000"/>
            <a:ext cx="2196000" cy="864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8000" y="1512000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544000"/>
            <a:ext cx="2160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48000" y="5544000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219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Все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561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Ни одно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яблоко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есть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красное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561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19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916000"/>
            <a:ext cx="2196000" cy="212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Контрарные суждения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не могут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истинными,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но могут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ложными.</a:t>
            </a:r>
            <a:endParaRPr lang="ru-RU" sz="1600" dirty="0">
              <a:solidFill>
                <a:srgbClr val="FF66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48032" y="2916000"/>
            <a:ext cx="2196000" cy="212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из контрарных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суждений </a:t>
            </a:r>
            <a:r>
              <a:rPr lang="ru-RU" sz="1600" dirty="0" smtClean="0">
                <a:solidFill>
                  <a:srgbClr val="00FF00"/>
                </a:solidFill>
              </a:rPr>
              <a:t>истинно,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ложно,</a:t>
            </a:r>
            <a:r>
              <a:rPr lang="ru-RU" sz="1600" dirty="0" smtClean="0">
                <a:solidFill>
                  <a:schemeClr val="accent3"/>
                </a:solidFill>
              </a:rPr>
              <a:t> но 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ложно,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может быть как </a:t>
            </a:r>
            <a:r>
              <a:rPr lang="ru-RU" sz="1600" dirty="0" smtClean="0">
                <a:solidFill>
                  <a:srgbClr val="00FF00"/>
                </a:solidFill>
              </a:rPr>
              <a:t>истинным,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так и </a:t>
            </a:r>
            <a:r>
              <a:rPr lang="ru-RU" sz="1600" dirty="0" smtClean="0">
                <a:solidFill>
                  <a:srgbClr val="FF66FF"/>
                </a:solidFill>
              </a:rPr>
              <a:t>ложным.</a:t>
            </a:r>
            <a:endParaRPr lang="ru-RU" sz="1600" dirty="0">
              <a:solidFill>
                <a:srgbClr val="FF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16" grpId="0"/>
      <p:bldP spid="17" grpId="0"/>
      <p:bldP spid="18" grpId="0"/>
      <p:bldP spid="3" grpId="0" animBg="1"/>
      <p:bldP spid="4" grpId="0" animBg="1"/>
      <p:bldP spid="6" grpId="0" animBg="1"/>
      <p:bldP spid="5" grpId="0" animBg="1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311525" y="5508625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субконтрарность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512000"/>
            <a:ext cx="2196000" cy="864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8000" y="1512000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544000"/>
            <a:ext cx="2160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48000" y="5544000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219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Все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561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Ни одно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яблоко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есть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красное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561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19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916000"/>
            <a:ext cx="2196000" cy="212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Субконтрарные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суждения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не могут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ложными, </a:t>
            </a:r>
            <a:br>
              <a:rPr lang="ru-RU" sz="1600" dirty="0" smtClean="0">
                <a:solidFill>
                  <a:srgbClr val="FF66FF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но могут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истинными.</a:t>
            </a:r>
            <a:endParaRPr lang="ru-RU" sz="1600" dirty="0">
              <a:solidFill>
                <a:srgbClr val="00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48032" y="2916000"/>
            <a:ext cx="2196000" cy="212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из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субконтрарных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суждений </a:t>
            </a:r>
            <a:r>
              <a:rPr lang="ru-RU" sz="1600" dirty="0" smtClean="0">
                <a:solidFill>
                  <a:srgbClr val="FF66FF"/>
                </a:solidFill>
              </a:rPr>
              <a:t>ложно, </a:t>
            </a:r>
            <a:br>
              <a:rPr lang="ru-RU" sz="1600" dirty="0" smtClean="0">
                <a:solidFill>
                  <a:srgbClr val="FF66FF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истинно,</a:t>
            </a:r>
            <a:r>
              <a:rPr lang="ru-RU" sz="1600" dirty="0" smtClean="0">
                <a:solidFill>
                  <a:schemeClr val="accent3"/>
                </a:solidFill>
              </a:rPr>
              <a:t> но 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истинно, </a:t>
            </a: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может быть как </a:t>
            </a:r>
            <a:r>
              <a:rPr lang="ru-RU" sz="1600" dirty="0" smtClean="0">
                <a:solidFill>
                  <a:srgbClr val="00FF00"/>
                </a:solidFill>
              </a:rPr>
              <a:t>истинным,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так и </a:t>
            </a:r>
            <a:r>
              <a:rPr lang="ru-RU" sz="1600" dirty="0" smtClean="0">
                <a:solidFill>
                  <a:srgbClr val="FF66FF"/>
                </a:solidFill>
              </a:rPr>
              <a:t>ложным.</a:t>
            </a:r>
            <a:endParaRPr lang="ru-RU" sz="1600" dirty="0">
              <a:solidFill>
                <a:srgbClr val="FF66FF"/>
              </a:solidFill>
            </a:endParaRPr>
          </a:p>
        </p:txBody>
      </p:sp>
      <p:sp>
        <p:nvSpPr>
          <p:cNvPr id="21" name="Заголовок 1"/>
          <p:cNvSpPr>
            <a:spLocks noGrp="1"/>
          </p:cNvSpPr>
          <p:nvPr>
            <p:ph type="title"/>
          </p:nvPr>
        </p:nvSpPr>
        <p:spPr>
          <a:xfrm>
            <a:off x="0" y="273600"/>
            <a:ext cx="9144000" cy="1080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Умозаключения об истинности суждения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Категорическое умозаключение субконтрарности</a:t>
            </a:r>
            <a:endParaRPr lang="ru-RU" sz="24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/>
      <p:bldP spid="16" grpId="0"/>
      <p:bldP spid="17" grpId="0"/>
      <p:bldP spid="18" grpId="0"/>
      <p:bldP spid="3" grpId="0" animBg="1"/>
      <p:bldP spid="4" grpId="0" animBg="1"/>
      <p:bldP spid="6" grpId="0" animBg="1"/>
      <p:bldP spid="5" grpId="0" animBg="1"/>
      <p:bldP spid="19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 rot="1740000">
            <a:off x="1224000" y="4932000"/>
            <a:ext cx="1943100" cy="25082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18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подчинение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 rot="-1740000">
            <a:off x="5940000" y="4932000"/>
            <a:ext cx="1943100" cy="25082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18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подчинение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 rot="1920000">
            <a:off x="5940000" y="2988000"/>
            <a:ext cx="1943100" cy="252413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18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подчинение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 rot="-1620000">
            <a:off x="1188000" y="2988000"/>
            <a:ext cx="1943100" cy="2520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18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подчинение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rot="5400000">
            <a:off x="4356000" y="3924000"/>
            <a:ext cx="2484000" cy="2520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18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подчинение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 rot="-5400000">
            <a:off x="2304000" y="3923925"/>
            <a:ext cx="2484000" cy="2520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18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подчинение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0" name="Скругленный прямоугольник 39"/>
          <p:cNvSpPr>
            <a:spLocks noChangeArrowheads="1"/>
          </p:cNvSpPr>
          <p:nvPr/>
        </p:nvSpPr>
        <p:spPr bwMode="auto">
          <a:xfrm>
            <a:off x="2844000" y="14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(не может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  <p:sp>
        <p:nvSpPr>
          <p:cNvPr id="41" name="Скругленный прямоугольник 40"/>
          <p:cNvSpPr>
            <a:spLocks noChangeArrowheads="1"/>
          </p:cNvSpPr>
          <p:nvPr/>
        </p:nvSpPr>
        <p:spPr bwMode="auto">
          <a:xfrm>
            <a:off x="4896000" y="14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2" name="Скругленный прямоугольник 41"/>
          <p:cNvSpPr>
            <a:spLocks noChangeArrowheads="1"/>
          </p:cNvSpPr>
          <p:nvPr/>
        </p:nvSpPr>
        <p:spPr bwMode="auto">
          <a:xfrm>
            <a:off x="18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72000" rIns="72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реально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3" name="Скругленный прямоугольник 42"/>
          <p:cNvSpPr>
            <a:spLocks noChangeArrowheads="1"/>
          </p:cNvSpPr>
          <p:nvPr/>
        </p:nvSpPr>
        <p:spPr bwMode="auto">
          <a:xfrm>
            <a:off x="756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72000" rIns="72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 реально </a:t>
            </a:r>
            <a:r>
              <a:rPr lang="ru-RU" sz="1600" dirty="0" smtClean="0">
                <a:solidFill>
                  <a:srgbClr val="0000FF"/>
                </a:solidFill>
              </a:rPr>
              <a:t/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 </a:t>
            </a: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4" name="Скругленный прямоугольник 43"/>
          <p:cNvSpPr>
            <a:spLocks noChangeArrowheads="1"/>
          </p:cNvSpPr>
          <p:nvPr/>
        </p:nvSpPr>
        <p:spPr bwMode="auto">
          <a:xfrm>
            <a:off x="2844000" y="5292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 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мудрым</a:t>
            </a:r>
          </a:p>
        </p:txBody>
      </p:sp>
      <p:sp>
        <p:nvSpPr>
          <p:cNvPr id="45" name="Скругленный прямоугольник 44"/>
          <p:cNvSpPr>
            <a:spLocks noChangeArrowheads="1"/>
          </p:cNvSpPr>
          <p:nvPr/>
        </p:nvSpPr>
        <p:spPr bwMode="auto">
          <a:xfrm>
            <a:off x="4896000" y="5292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до-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лжен</a:t>
            </a:r>
            <a:r>
              <a:rPr lang="ru-RU" sz="8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84000" y="3384000"/>
            <a:ext cx="1836000" cy="576000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Что </a:t>
            </a:r>
            <a:r>
              <a:rPr lang="ru-RU" sz="1400" dirty="0" smtClean="0">
                <a:solidFill>
                  <a:srgbClr val="66FFFF"/>
                </a:solidFill>
              </a:rPr>
              <a:t/>
            </a:r>
            <a:br>
              <a:rPr lang="ru-RU" sz="1400" dirty="0" smtClean="0">
                <a:solidFill>
                  <a:srgbClr val="66FFFF"/>
                </a:solidFill>
              </a:rPr>
            </a:br>
            <a:r>
              <a:rPr lang="ru-RU" sz="1400" dirty="0" smtClean="0">
                <a:solidFill>
                  <a:srgbClr val="66FFFF"/>
                </a:solidFill>
              </a:rPr>
              <a:t>необходимо, </a:t>
            </a:r>
            <a:r>
              <a:rPr lang="en-US" sz="1400" dirty="0" smtClean="0">
                <a:solidFill>
                  <a:srgbClr val="66FFFF"/>
                </a:solidFill>
              </a:rPr>
              <a:t/>
            </a:r>
            <a:br>
              <a:rPr lang="en-US" sz="1400" dirty="0" smtClean="0">
                <a:solidFill>
                  <a:srgbClr val="66FFFF"/>
                </a:solidFill>
              </a:rPr>
            </a:br>
            <a:r>
              <a:rPr lang="ru-RU" sz="1400" dirty="0" smtClean="0"/>
              <a:t>то</a:t>
            </a:r>
            <a:r>
              <a:rPr lang="en-US" sz="1400" dirty="0" smtClean="0"/>
              <a:t> </a:t>
            </a:r>
            <a:r>
              <a:rPr lang="ru-RU" sz="1400" dirty="0" smtClean="0">
                <a:solidFill>
                  <a:srgbClr val="FFFF00"/>
                </a:solidFill>
              </a:rPr>
              <a:t>реально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84000" y="4104000"/>
            <a:ext cx="1836000" cy="576000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Что</a:t>
            </a:r>
            <a:r>
              <a:rPr lang="en-US" sz="1400" dirty="0" smtClean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rgbClr val="FFFF00"/>
                </a:solidFill>
              </a:rPr>
              <a:t>реально, </a:t>
            </a:r>
            <a:r>
              <a:rPr lang="en-US" sz="1400" dirty="0" smtClean="0">
                <a:solidFill>
                  <a:srgbClr val="FFFF00"/>
                </a:solidFill>
              </a:rPr>
              <a:t/>
            </a:r>
            <a:br>
              <a:rPr lang="en-US" sz="1400" dirty="0" smtClean="0">
                <a:solidFill>
                  <a:srgbClr val="FFFF00"/>
                </a:solidFill>
              </a:rPr>
            </a:br>
            <a:r>
              <a:rPr lang="ru-RU" sz="1400" dirty="0" smtClean="0"/>
              <a:t>то</a:t>
            </a:r>
            <a:r>
              <a:rPr lang="en-US" sz="1400" dirty="0" smtClean="0"/>
              <a:t> </a:t>
            </a:r>
            <a:r>
              <a:rPr lang="ru-RU" sz="1400" dirty="0" smtClean="0">
                <a:solidFill>
                  <a:srgbClr val="00FF00"/>
                </a:solidFill>
              </a:rPr>
              <a:t>возможно</a:t>
            </a:r>
            <a:endParaRPr lang="ru-RU" sz="1400" dirty="0">
              <a:solidFill>
                <a:srgbClr val="00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24000" y="3384000"/>
            <a:ext cx="1836000" cy="576000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Что </a:t>
            </a:r>
            <a:br>
              <a:rPr lang="ru-RU" sz="1400" dirty="0" smtClean="0"/>
            </a:br>
            <a:r>
              <a:rPr lang="ru-RU" sz="1400" dirty="0" smtClean="0">
                <a:solidFill>
                  <a:srgbClr val="66FFFF"/>
                </a:solidFill>
              </a:rPr>
              <a:t>невозможно,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u-RU" sz="1400" dirty="0" smtClean="0"/>
              <a:t>то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smtClean="0">
                <a:solidFill>
                  <a:srgbClr val="FFFF00"/>
                </a:solidFill>
              </a:rPr>
              <a:t>нереально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24000" y="4104000"/>
            <a:ext cx="1836000" cy="576000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Что</a:t>
            </a:r>
            <a:r>
              <a:rPr lang="en-US" sz="1400" dirty="0" smtClean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rgbClr val="FFFF00"/>
                </a:solidFill>
              </a:rPr>
              <a:t>нереально,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smtClean="0"/>
              <a:t>то </a:t>
            </a:r>
            <a:br>
              <a:rPr lang="ru-RU" sz="1400" dirty="0" smtClean="0"/>
            </a:br>
            <a:r>
              <a:rPr lang="ru-RU" sz="1400" dirty="0" smtClean="0">
                <a:solidFill>
                  <a:srgbClr val="00FF00"/>
                </a:solidFill>
              </a:rPr>
              <a:t>не необходимо</a:t>
            </a:r>
            <a:endParaRPr lang="ru-RU" sz="1400" dirty="0">
              <a:solidFill>
                <a:srgbClr val="00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4000" y="2916000"/>
            <a:ext cx="1224000" cy="576000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Что </a:t>
            </a:r>
            <a:r>
              <a:rPr lang="ru-RU" sz="1400" dirty="0" smtClean="0">
                <a:solidFill>
                  <a:srgbClr val="66FFFF"/>
                </a:solidFill>
              </a:rPr>
              <a:t>необходимо, </a:t>
            </a:r>
            <a:r>
              <a:rPr lang="en-US" sz="1400" dirty="0" smtClean="0">
                <a:solidFill>
                  <a:srgbClr val="66FFFF"/>
                </a:solidFill>
              </a:rPr>
              <a:t/>
            </a:r>
            <a:br>
              <a:rPr lang="en-US" sz="1400" dirty="0" smtClean="0">
                <a:solidFill>
                  <a:srgbClr val="66FFFF"/>
                </a:solidFill>
              </a:rPr>
            </a:br>
            <a:r>
              <a:rPr lang="ru-RU" sz="1400" dirty="0" smtClean="0"/>
              <a:t>то</a:t>
            </a:r>
            <a:r>
              <a:rPr lang="en-US" sz="1400" dirty="0" smtClean="0"/>
              <a:t> </a:t>
            </a:r>
            <a:r>
              <a:rPr lang="ru-RU" sz="1400" dirty="0" smtClean="0">
                <a:solidFill>
                  <a:srgbClr val="00FF00"/>
                </a:solidFill>
              </a:rPr>
              <a:t>возможно</a:t>
            </a:r>
            <a:endParaRPr lang="ru-RU" sz="1400" dirty="0">
              <a:solidFill>
                <a:srgbClr val="00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24000" y="4608000"/>
            <a:ext cx="1476000" cy="576000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Что</a:t>
            </a:r>
            <a:r>
              <a:rPr lang="en-US" sz="1400" dirty="0" smtClean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rgbClr val="66FFFF"/>
                </a:solidFill>
              </a:rPr>
              <a:t>невозможно, </a:t>
            </a:r>
            <a:r>
              <a:rPr lang="ru-RU" sz="1400" dirty="0" smtClean="0"/>
              <a:t>то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smtClean="0">
                <a:solidFill>
                  <a:srgbClr val="00FF00"/>
                </a:solidFill>
              </a:rPr>
              <a:t>не необходимо</a:t>
            </a:r>
            <a:endParaRPr lang="ru-RU" sz="1400" dirty="0">
              <a:solidFill>
                <a:srgbClr val="00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0000" y="1331913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Аподиктическое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24000" y="1331913"/>
            <a:ext cx="2160000" cy="864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Аподиктическое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0" y="2304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утвердительное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984000" y="2304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3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Проблематическое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утвердительное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5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Проблематическое </a:t>
            </a:r>
          </a:p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31" name="Заголовок 1"/>
          <p:cNvSpPr>
            <a:spLocks noGrp="1"/>
          </p:cNvSpPr>
          <p:nvPr>
            <p:ph type="title"/>
          </p:nvPr>
        </p:nvSpPr>
        <p:spPr>
          <a:xfrm>
            <a:off x="96838" y="180000"/>
            <a:ext cx="8950325" cy="1080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Умозаключения об истинности суждения</a:t>
            </a:r>
            <a:r>
              <a:rPr lang="ru-RU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Алетическое умозаключение подчинения</a:t>
            </a:r>
            <a:endParaRPr lang="ru-RU" sz="28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80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8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8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4" grpId="0" animBg="1"/>
      <p:bldP spid="25" grpId="0" animBg="1"/>
      <p:bldP spid="23" grpId="0" animBg="1"/>
      <p:bldP spid="10" grpId="0" animBg="1"/>
      <p:bldP spid="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21" grpId="0"/>
      <p:bldP spid="27" grpId="0"/>
      <p:bldP spid="28" grpId="0"/>
      <p:bldP spid="30" grpId="0"/>
      <p:bldP spid="34" grpId="0"/>
      <p:bldP spid="35" grpId="0"/>
      <p:bldP spid="37" grpId="0"/>
      <p:bldP spid="38" grpId="0"/>
      <p:bldP spid="49" grpId="0"/>
      <p:bldP spid="50" grpId="0"/>
      <p:bldP spid="51" grpId="0"/>
      <p:bldP spid="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 стрелкой 30"/>
          <p:cNvCxnSpPr/>
          <p:nvPr/>
        </p:nvCxnSpPr>
        <p:spPr bwMode="auto">
          <a:xfrm rot="-5040000">
            <a:off x="3132000" y="4392000"/>
            <a:ext cx="2664000" cy="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28" name="Прямая со стрелкой 27"/>
          <p:cNvCxnSpPr/>
          <p:nvPr/>
        </p:nvCxnSpPr>
        <p:spPr bwMode="auto">
          <a:xfrm>
            <a:off x="3600000" y="4500000"/>
            <a:ext cx="1692000" cy="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23" name="Прямая со стрелкой 22"/>
          <p:cNvCxnSpPr/>
          <p:nvPr/>
        </p:nvCxnSpPr>
        <p:spPr bwMode="auto">
          <a:xfrm rot="5160000">
            <a:off x="3168000" y="3707644"/>
            <a:ext cx="2700000" cy="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0" y="1331913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Аподиктическое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84000" y="1331913"/>
            <a:ext cx="2160000" cy="864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Аподиктическое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Проблематическое 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утвердительное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1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Проблематическое </a:t>
            </a:r>
            <a:endParaRPr lang="ru-RU" sz="1600" dirty="0">
              <a:solidFill>
                <a:schemeClr val="accent3"/>
              </a:solidFill>
            </a:endParaRPr>
          </a:p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rot="2700000">
            <a:off x="2700338" y="3959225"/>
            <a:ext cx="3779837" cy="252413"/>
          </a:xfrm>
          <a:prstGeom prst="rect">
            <a:avLst/>
          </a:prstGeom>
          <a:solidFill>
            <a:srgbClr val="CC99FF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контрадикторность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rot="-2700000">
            <a:off x="2700338" y="3959225"/>
            <a:ext cx="3779837" cy="252413"/>
          </a:xfrm>
          <a:prstGeom prst="rect">
            <a:avLst/>
          </a:prstGeom>
          <a:solidFill>
            <a:srgbClr val="CC99FF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контрадикторность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232000" y="50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 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мудрым</a:t>
            </a: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5508000" y="50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до-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лжен</a:t>
            </a:r>
            <a:r>
              <a:rPr lang="ru-RU" sz="8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5508000" y="172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2232000" y="172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(не может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0" y="4860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утвердительное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84000" y="4860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Ассерторическое 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 отрицательное 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2088000" y="3924300"/>
            <a:ext cx="4968000" cy="252413"/>
          </a:xfrm>
          <a:prstGeom prst="rect">
            <a:avLst/>
          </a:prstGeom>
          <a:solidFill>
            <a:srgbClr val="CC99FF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3600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контрадикторность       контрадикторность</a:t>
            </a:r>
          </a:p>
        </p:txBody>
      </p:sp>
      <p:sp>
        <p:nvSpPr>
          <p:cNvPr id="21" name="Скругленный прямоугольник 20"/>
          <p:cNvSpPr>
            <a:spLocks noChangeArrowheads="1"/>
          </p:cNvSpPr>
          <p:nvPr/>
        </p:nvSpPr>
        <p:spPr bwMode="auto">
          <a:xfrm>
            <a:off x="72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реально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22" name="Скругленный прямоугольник 21"/>
          <p:cNvSpPr>
            <a:spLocks noChangeArrowheads="1"/>
          </p:cNvSpPr>
          <p:nvPr/>
        </p:nvSpPr>
        <p:spPr bwMode="auto">
          <a:xfrm>
            <a:off x="702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 реально </a:t>
            </a:r>
            <a:r>
              <a:rPr lang="ru-RU" sz="1600" dirty="0" smtClean="0">
                <a:solidFill>
                  <a:srgbClr val="0000FF"/>
                </a:solidFill>
              </a:rPr>
              <a:t/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 </a:t>
            </a: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36000" y="1800000"/>
            <a:ext cx="1584000" cy="57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Отрицание</a:t>
            </a:r>
            <a:r>
              <a:rPr lang="en-US" sz="1400" dirty="0" smtClean="0"/>
              <a:t> </a:t>
            </a:r>
            <a:r>
              <a:rPr lang="ru-RU" sz="1400" dirty="0" smtClean="0">
                <a:solidFill>
                  <a:srgbClr val="00FFFF"/>
                </a:solidFill>
              </a:rPr>
              <a:t>необходимости</a:t>
            </a:r>
            <a:br>
              <a:rPr lang="ru-RU" sz="1400" dirty="0" smtClean="0">
                <a:solidFill>
                  <a:srgbClr val="00FFFF"/>
                </a:solidFill>
              </a:rPr>
            </a:br>
            <a:r>
              <a:rPr lang="ru-RU" sz="1400" dirty="0" smtClean="0"/>
              <a:t>равнозначно</a:t>
            </a:r>
            <a:endParaRPr lang="ru-RU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3672000" y="5076000"/>
            <a:ext cx="1872000" cy="57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утверждению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ru-RU" sz="1400" dirty="0" smtClean="0">
                <a:solidFill>
                  <a:srgbClr val="FFFF00"/>
                </a:solidFill>
              </a:rPr>
              <a:t>возможности</a:t>
            </a:r>
            <a:r>
              <a:rPr lang="ru-RU" sz="1400" dirty="0" smtClean="0">
                <a:solidFill>
                  <a:srgbClr val="00FFFF"/>
                </a:solidFill>
              </a:rPr>
              <a:t/>
            </a:r>
            <a:br>
              <a:rPr lang="ru-RU" sz="1400" dirty="0" smtClean="0">
                <a:solidFill>
                  <a:srgbClr val="00FFFF"/>
                </a:solidFill>
              </a:rPr>
            </a:br>
            <a:r>
              <a:rPr lang="ru-RU" sz="1400" dirty="0" smtClean="0"/>
              <a:t>противоположного</a:t>
            </a:r>
            <a:endParaRPr lang="ru-RU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2124000" y="4212000"/>
            <a:ext cx="1476000" cy="57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Отрицание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u-RU" sz="1400" dirty="0" smtClean="0">
                <a:solidFill>
                  <a:srgbClr val="00FF00"/>
                </a:solidFill>
              </a:rPr>
              <a:t>реальности</a:t>
            </a:r>
            <a:br>
              <a:rPr lang="ru-RU" sz="1400" dirty="0" smtClean="0">
                <a:solidFill>
                  <a:srgbClr val="00FF00"/>
                </a:solidFill>
              </a:rPr>
            </a:br>
            <a:r>
              <a:rPr lang="ru-RU" sz="1400" dirty="0" smtClean="0"/>
              <a:t> равнозначно</a:t>
            </a:r>
            <a:endParaRPr lang="ru-RU" sz="1400" dirty="0">
              <a:solidFill>
                <a:srgbClr val="00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92000" y="4212000"/>
            <a:ext cx="1872000" cy="57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утверждению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u-RU" sz="1400" dirty="0" smtClean="0">
                <a:solidFill>
                  <a:srgbClr val="00FF00"/>
                </a:solidFill>
              </a:rPr>
              <a:t>реальности</a:t>
            </a:r>
            <a:r>
              <a:rPr lang="ru-RU" sz="1400" dirty="0" smtClean="0"/>
              <a:t> противоположного</a:t>
            </a:r>
            <a:endParaRPr lang="ru-RU" sz="1400" dirty="0">
              <a:solidFill>
                <a:srgbClr val="00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36000" y="5760000"/>
            <a:ext cx="1404000" cy="57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Отрицание</a:t>
            </a:r>
            <a:r>
              <a:rPr lang="en-US" sz="1400" dirty="0" smtClean="0"/>
              <a:t> </a:t>
            </a:r>
            <a:r>
              <a:rPr lang="ru-RU" sz="1400" dirty="0" smtClean="0">
                <a:solidFill>
                  <a:srgbClr val="FFFF00"/>
                </a:solidFill>
              </a:rPr>
              <a:t>возможности</a:t>
            </a:r>
            <a:br>
              <a:rPr lang="ru-RU" sz="1400" dirty="0" smtClean="0">
                <a:solidFill>
                  <a:srgbClr val="FFFF00"/>
                </a:solidFill>
              </a:rPr>
            </a:br>
            <a:r>
              <a:rPr lang="ru-RU" sz="1400" dirty="0" smtClean="0"/>
              <a:t> равнозначно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72000" y="2484000"/>
            <a:ext cx="1872000" cy="57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/>
              <a:t>утверждению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ru-RU" sz="1400" dirty="0" smtClean="0">
                <a:solidFill>
                  <a:srgbClr val="00FFFF"/>
                </a:solidFill>
              </a:rPr>
              <a:t>необходимости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u-RU" sz="1400" dirty="0" smtClean="0"/>
              <a:t>противоположного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96838" y="273600"/>
            <a:ext cx="8950325" cy="1080000"/>
          </a:xfrm>
          <a:prstGeom prst="rect">
            <a:avLst/>
          </a:prstGeom>
        </p:spPr>
        <p:txBody>
          <a:bodyPr anchor="t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Умозаключения об истинности суждения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Алетическое умозаключение контрадикторности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1" grpId="0" animBg="1"/>
      <p:bldP spid="12" grpId="0" animBg="1"/>
      <p:bldP spid="5" grpId="0" animBg="1"/>
      <p:bldP spid="6" grpId="0" animBg="1"/>
      <p:bldP spid="4" grpId="0" animBg="1"/>
      <p:bldP spid="3" grpId="0" animBg="1"/>
      <p:bldP spid="32" grpId="0"/>
      <p:bldP spid="33" grpId="0"/>
      <p:bldP spid="27" grpId="0" animBg="1"/>
      <p:bldP spid="21" grpId="0" animBg="1"/>
      <p:bldP spid="22" grpId="0" animBg="1"/>
      <p:bldP spid="19" grpId="0"/>
      <p:bldP spid="20" grpId="0"/>
      <p:bldP spid="25" grpId="0"/>
      <p:bldP spid="26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000"/>
            <a:ext cx="8229600" cy="6480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3"/>
                </a:solidFill>
              </a:rPr>
              <a:t>Непосредственные умозаключения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0000" y="972000"/>
            <a:ext cx="8712000" cy="5688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rgbClr val="FFFF00"/>
                </a:solidFill>
              </a:rPr>
              <a:t>Умозаключение как форма мышления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Понятие умозаключения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Виды умозаключений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rgbClr val="FFFF00"/>
                </a:solidFill>
              </a:rPr>
              <a:t>Непосредственные </a:t>
            </a:r>
            <a:r>
              <a:rPr lang="ru-RU" sz="2000" b="1" dirty="0" smtClean="0">
                <a:solidFill>
                  <a:srgbClr val="FFFF00"/>
                </a:solidFill>
              </a:rPr>
              <a:t>умозаключения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Умозаключения от истинности или ложности суждения</a:t>
            </a:r>
          </a:p>
          <a:p>
            <a:pPr marL="1200150" lvl="2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bg1"/>
                </a:solidFill>
              </a:rPr>
              <a:t>Умозаключение </a:t>
            </a:r>
            <a:r>
              <a:rPr lang="ru-RU" sz="1600" b="1" dirty="0" err="1" smtClean="0">
                <a:solidFill>
                  <a:schemeClr val="bg1"/>
                </a:solidFill>
              </a:rPr>
              <a:t>контрадикторности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marL="1200150" lvl="2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bg1"/>
                </a:solidFill>
              </a:rPr>
              <a:t>Умозаключение </a:t>
            </a:r>
            <a:r>
              <a:rPr lang="ru-RU" sz="1600" b="1" dirty="0" err="1" smtClean="0">
                <a:solidFill>
                  <a:schemeClr val="bg1"/>
                </a:solidFill>
              </a:rPr>
              <a:t>контрарности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marL="1200150" lvl="2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bg1"/>
                </a:solidFill>
              </a:rPr>
              <a:t>Умозаключение </a:t>
            </a:r>
            <a:r>
              <a:rPr lang="ru-RU" sz="1600" b="1" dirty="0" err="1" smtClean="0">
                <a:solidFill>
                  <a:schemeClr val="bg1"/>
                </a:solidFill>
              </a:rPr>
              <a:t>субконтрарности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marL="1200150" lvl="2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bg1"/>
                </a:solidFill>
              </a:rPr>
              <a:t>Умозаключение подчинения</a:t>
            </a:r>
          </a:p>
          <a:p>
            <a:pPr marL="1200150" lvl="2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bg1"/>
                </a:solidFill>
              </a:rPr>
              <a:t>Умозаключение равнозначности</a:t>
            </a:r>
          </a:p>
          <a:p>
            <a:pPr lvl="1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Умозаключения, получаемые преобразованием формы посылки</a:t>
            </a:r>
          </a:p>
          <a:p>
            <a:pPr marL="1200150" lvl="2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/>
                </a:solidFill>
              </a:rPr>
              <a:t>Умозаключение превращения</a:t>
            </a:r>
          </a:p>
          <a:p>
            <a:pPr marL="1200150" lvl="2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/>
                </a:solidFill>
              </a:rPr>
              <a:t>Умозаключение обращения</a:t>
            </a:r>
            <a:r>
              <a:rPr lang="en-US" sz="1600" b="1" dirty="0" smtClean="0">
                <a:solidFill>
                  <a:schemeClr val="accent3"/>
                </a:solidFill>
              </a:rPr>
              <a:t> </a:t>
            </a:r>
            <a:r>
              <a:rPr lang="ru-RU" sz="1600" b="1" dirty="0" smtClean="0">
                <a:solidFill>
                  <a:schemeClr val="accent3"/>
                </a:solidFill>
              </a:rPr>
              <a:t>и </a:t>
            </a:r>
            <a:r>
              <a:rPr lang="ru-RU" sz="1600" b="1" dirty="0" smtClean="0">
                <a:solidFill>
                  <a:srgbClr val="FFFF00"/>
                </a:solidFill>
              </a:rPr>
              <a:t>распределённость терминов в суждении</a:t>
            </a:r>
          </a:p>
          <a:p>
            <a:pPr marL="1200150" lvl="2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/>
                </a:solidFill>
              </a:rPr>
              <a:t>Умозаключения контрапозиции</a:t>
            </a:r>
          </a:p>
          <a:p>
            <a:pPr marL="1657350" lvl="3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/>
                </a:solidFill>
              </a:rPr>
              <a:t>Умозаключение противопоставления предикату</a:t>
            </a:r>
          </a:p>
          <a:p>
            <a:pPr marL="1657350" lvl="3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/>
                </a:solidFill>
              </a:rPr>
              <a:t>Умозаключение противопоставления субъекту</a:t>
            </a:r>
          </a:p>
          <a:p>
            <a:pPr marL="1657350" lvl="3">
              <a:lnSpc>
                <a:spcPct val="85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chemeClr val="accent3"/>
                </a:solidFill>
              </a:rPr>
              <a:t>Умозаключение превращения через противоположение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38" y="180000"/>
            <a:ext cx="8950325" cy="1143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Умозаключения об истинности суждения</a:t>
            </a:r>
            <a:r>
              <a:rPr lang="ru-RU" sz="32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Алетическое умозаключение субконтрарности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564000" y="5543550"/>
            <a:ext cx="2016000" cy="252413"/>
          </a:xfrm>
          <a:prstGeom prst="rect">
            <a:avLst/>
          </a:prstGeom>
          <a:solidFill>
            <a:srgbClr val="99FF99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>
                <a:solidFill>
                  <a:srgbClr val="0000FF"/>
                </a:solidFill>
              </a:rPr>
              <a:t>субконтрарность</a:t>
            </a:r>
          </a:p>
        </p:txBody>
      </p: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 rot="-1020000">
            <a:off x="3311525" y="4392000"/>
            <a:ext cx="4716463" cy="252412"/>
          </a:xfrm>
          <a:prstGeom prst="rect">
            <a:avLst/>
          </a:prstGeom>
          <a:solidFill>
            <a:srgbClr val="99FF99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         субконтрарность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 rot="960000">
            <a:off x="1152525" y="4392000"/>
            <a:ext cx="4714875" cy="252412"/>
          </a:xfrm>
          <a:prstGeom prst="rect">
            <a:avLst/>
          </a:prstGeom>
          <a:solidFill>
            <a:srgbClr val="99FF99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субконтрарность      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1331913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Аподиктическое 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суждение</a:t>
            </a:r>
            <a:endParaRPr lang="ru-RU" sz="1600" dirty="0">
              <a:solidFill>
                <a:schemeClr val="accent3"/>
              </a:solidFill>
            </a:endParaRPr>
          </a:p>
        </p:txBody>
      </p:sp>
      <p:sp>
        <p:nvSpPr>
          <p:cNvPr id="35" name="Скругленный прямоугольник 34"/>
          <p:cNvSpPr>
            <a:spLocks noChangeArrowheads="1"/>
          </p:cNvSpPr>
          <p:nvPr/>
        </p:nvSpPr>
        <p:spPr bwMode="auto">
          <a:xfrm>
            <a:off x="2232000" y="172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(не может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84000" y="1331913"/>
            <a:ext cx="2160000" cy="864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Аподиктическое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отрицательное суждение</a:t>
            </a:r>
          </a:p>
        </p:txBody>
      </p:sp>
      <p:sp>
        <p:nvSpPr>
          <p:cNvPr id="37" name="Скругленный прямоугольник 36"/>
          <p:cNvSpPr>
            <a:spLocks noChangeArrowheads="1"/>
          </p:cNvSpPr>
          <p:nvPr/>
        </p:nvSpPr>
        <p:spPr bwMode="auto">
          <a:xfrm>
            <a:off x="5508000" y="172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0" y="4860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утвердительное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 суждение</a:t>
            </a:r>
          </a:p>
        </p:txBody>
      </p:sp>
      <p:sp>
        <p:nvSpPr>
          <p:cNvPr id="39" name="Скругленный прямоугольник 38"/>
          <p:cNvSpPr>
            <a:spLocks noChangeArrowheads="1"/>
          </p:cNvSpPr>
          <p:nvPr/>
        </p:nvSpPr>
        <p:spPr bwMode="auto">
          <a:xfrm>
            <a:off x="72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реально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84000" y="4860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Ассерторическое 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отрицательное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Проблематическое</a:t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утвердительное суждение</a:t>
            </a:r>
          </a:p>
        </p:txBody>
      </p:sp>
      <p:sp>
        <p:nvSpPr>
          <p:cNvPr id="42" name="Скругленный прямоугольник 41"/>
          <p:cNvSpPr>
            <a:spLocks noChangeArrowheads="1"/>
          </p:cNvSpPr>
          <p:nvPr/>
        </p:nvSpPr>
        <p:spPr bwMode="auto">
          <a:xfrm>
            <a:off x="2232000" y="50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</a:t>
            </a:r>
            <a:r>
              <a:rPr lang="ru-RU" sz="1600" dirty="0" smtClean="0">
                <a:solidFill>
                  <a:srgbClr val="0000FF"/>
                </a:solidFill>
              </a:rPr>
              <a:t> быть </a:t>
            </a:r>
            <a:r>
              <a:rPr lang="ru-RU" sz="1600" dirty="0" smtClean="0">
                <a:solidFill>
                  <a:srgbClr val="FF0000"/>
                </a:solidFill>
              </a:rPr>
              <a:t>(не должен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</a:t>
            </a:r>
            <a:r>
              <a:rPr lang="ru-RU" sz="1600" dirty="0" smtClean="0">
                <a:solidFill>
                  <a:srgbClr val="0000FF"/>
                </a:solidFill>
              </a:rPr>
              <a:t> быть) мудрым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912000" y="5868000"/>
            <a:ext cx="2160000" cy="828000"/>
          </a:xfrm>
          <a:prstGeom prst="rect">
            <a:avLst/>
          </a:prstGeom>
          <a:noFill/>
        </p:spPr>
        <p:txBody>
          <a:bodyPr wrap="square" anchor="ctr" anchorCtr="1"/>
          <a:lstStyle/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Проблематическое</a:t>
            </a:r>
          </a:p>
          <a:p>
            <a:pPr algn="ctr">
              <a:defRPr/>
            </a:pPr>
            <a:r>
              <a:rPr lang="ru-RU" sz="1600" dirty="0">
                <a:solidFill>
                  <a:schemeClr val="accent3"/>
                </a:solidFill>
              </a:rPr>
              <a:t>отрицательное суждение</a:t>
            </a:r>
          </a:p>
        </p:txBody>
      </p:sp>
      <p:sp>
        <p:nvSpPr>
          <p:cNvPr id="44" name="Скругленный прямоугольник 43"/>
          <p:cNvSpPr>
            <a:spLocks noChangeArrowheads="1"/>
          </p:cNvSpPr>
          <p:nvPr/>
        </p:nvSpPr>
        <p:spPr bwMode="auto">
          <a:xfrm>
            <a:off x="5508000" y="5004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может не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быть </a:t>
            </a:r>
            <a:r>
              <a:rPr lang="ru-RU" sz="1600" dirty="0" smtClean="0">
                <a:solidFill>
                  <a:srgbClr val="FF0000"/>
                </a:solidFill>
              </a:rPr>
              <a:t>(не</a:t>
            </a:r>
            <a:r>
              <a:rPr lang="ru-RU" sz="1600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до-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лжен</a:t>
            </a:r>
            <a:r>
              <a:rPr lang="ru-RU" sz="8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быть)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0000FF"/>
                </a:solidFill>
              </a:rPr>
              <a:t>мудрым</a:t>
            </a:r>
          </a:p>
        </p:txBody>
      </p:sp>
      <p:sp>
        <p:nvSpPr>
          <p:cNvPr id="45" name="Скругленный прямоугольник 44"/>
          <p:cNvSpPr>
            <a:spLocks noChangeArrowheads="1"/>
          </p:cNvSpPr>
          <p:nvPr/>
        </p:nvSpPr>
        <p:spPr bwMode="auto">
          <a:xfrm>
            <a:off x="7020000" y="3348000"/>
            <a:ext cx="1404000" cy="140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sz="1600" dirty="0" smtClean="0">
                <a:solidFill>
                  <a:srgbClr val="0000FF"/>
                </a:solidFill>
              </a:rPr>
              <a:t>Сократ </a:t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 реально </a:t>
            </a:r>
            <a:r>
              <a:rPr lang="ru-RU" sz="1600" dirty="0" smtClean="0">
                <a:solidFill>
                  <a:srgbClr val="0000FF"/>
                </a:solidFill>
              </a:rPr>
              <a:t/>
            </a:r>
            <a:br>
              <a:rPr lang="ru-RU" sz="1600" dirty="0" smtClean="0">
                <a:solidFill>
                  <a:srgbClr val="0000FF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не </a:t>
            </a:r>
            <a:r>
              <a:rPr lang="ru-RU" sz="1600" dirty="0" smtClean="0">
                <a:solidFill>
                  <a:srgbClr val="0000FF"/>
                </a:solidFill>
              </a:rPr>
              <a:t>мудр</a:t>
            </a:r>
            <a:endParaRPr lang="ru-RU" sz="1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1" grpId="0" animBg="1"/>
      <p:bldP spid="30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/>
      <p:bldP spid="42" grpId="0" animBg="1"/>
      <p:bldP spid="43" grpId="0"/>
      <p:bldP spid="44" grpId="0" animBg="1"/>
      <p:bldP spid="4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000" y="1296000"/>
            <a:ext cx="8784000" cy="5436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chemeClr val="bg1"/>
              </a:buClr>
            </a:pPr>
            <a:r>
              <a:rPr lang="ru-RU" sz="1800" b="1" dirty="0" smtClean="0">
                <a:solidFill>
                  <a:srgbClr val="00FFFF"/>
                </a:solidFill>
              </a:rPr>
              <a:t>Умозаключение</a:t>
            </a:r>
            <a:r>
              <a:rPr lang="ru-RU" sz="1800" b="1" dirty="0" smtClean="0">
                <a:solidFill>
                  <a:schemeClr val="bg1"/>
                </a:solidFill>
              </a:rPr>
              <a:t> – это получение </a:t>
            </a:r>
            <a:r>
              <a:rPr lang="ru-RU" sz="1800" b="1" dirty="0" smtClean="0">
                <a:solidFill>
                  <a:srgbClr val="00FF00"/>
                </a:solidFill>
              </a:rPr>
              <a:t>нового суждения</a:t>
            </a:r>
            <a:r>
              <a:rPr lang="ru-RU" sz="1800" b="1" dirty="0" smtClean="0">
                <a:solidFill>
                  <a:schemeClr val="bg1"/>
                </a:solidFill>
              </a:rPr>
              <a:t> из</a:t>
            </a:r>
            <a:r>
              <a:rPr lang="ru-RU" sz="1800" b="1" dirty="0" smtClean="0">
                <a:solidFill>
                  <a:srgbClr val="00FF00"/>
                </a:solidFill>
              </a:rPr>
              <a:t> материи других суждений</a:t>
            </a:r>
            <a:r>
              <a:rPr lang="ru-RU" sz="1800" b="1" dirty="0" smtClean="0">
                <a:solidFill>
                  <a:schemeClr val="bg1"/>
                </a:solidFill>
              </a:rPr>
              <a:t> на основе</a:t>
            </a:r>
            <a:r>
              <a:rPr lang="ru-RU" sz="1800" b="1" dirty="0" smtClean="0">
                <a:solidFill>
                  <a:srgbClr val="00FF00"/>
                </a:solidFill>
              </a:rPr>
              <a:t> логических отношений </a:t>
            </a:r>
            <a:r>
              <a:rPr lang="ru-RU" sz="1800" b="1" dirty="0" smtClean="0">
                <a:solidFill>
                  <a:schemeClr val="bg1"/>
                </a:solidFill>
              </a:rPr>
              <a:t>между элементами последних.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95000"/>
              </a:lnSpc>
              <a:buClr>
                <a:schemeClr val="bg1"/>
              </a:buClr>
            </a:pPr>
            <a:r>
              <a:rPr lang="ru-RU" sz="1800" b="1" dirty="0" smtClean="0">
                <a:solidFill>
                  <a:schemeClr val="bg1"/>
                </a:solidFill>
              </a:rPr>
              <a:t>Умозаключения подразделяются на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дедуктивные,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представляющие собой логический переход </a:t>
            </a:r>
            <a:r>
              <a:rPr lang="ru-RU" sz="1800" b="1" dirty="0" smtClean="0">
                <a:solidFill>
                  <a:srgbClr val="00FFFF"/>
                </a:solidFill>
              </a:rPr>
              <a:t>от общего к частному,</a:t>
            </a:r>
            <a:r>
              <a:rPr lang="ru-RU" sz="1800" b="1" dirty="0" smtClean="0">
                <a:solidFill>
                  <a:schemeClr val="bg1"/>
                </a:solidFill>
              </a:rPr>
              <a:t> и </a:t>
            </a:r>
            <a:r>
              <a:rPr lang="ru-RU" sz="1800" b="1" dirty="0" smtClean="0">
                <a:solidFill>
                  <a:srgbClr val="FFFF00"/>
                </a:solidFill>
              </a:rPr>
              <a:t>индуктивные, </a:t>
            </a:r>
            <a:r>
              <a:rPr lang="ru-RU" sz="1800" b="1" dirty="0" smtClean="0">
                <a:solidFill>
                  <a:schemeClr val="bg1"/>
                </a:solidFill>
              </a:rPr>
              <a:t>представляющие собой логический переход </a:t>
            </a:r>
            <a:r>
              <a:rPr lang="ru-RU" sz="1800" b="1" dirty="0" smtClean="0">
                <a:solidFill>
                  <a:srgbClr val="00FFFF"/>
                </a:solidFill>
              </a:rPr>
              <a:t>от частного к общему.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endParaRPr lang="ru-RU" sz="1800" b="1" dirty="0" smtClean="0">
              <a:solidFill>
                <a:schemeClr val="bg1"/>
              </a:solidFill>
            </a:endParaRPr>
          </a:p>
          <a:p>
            <a:pPr lvl="1" eaLnBrk="1" hangingPunct="1">
              <a:lnSpc>
                <a:spcPct val="95000"/>
              </a:lnSpc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1600" b="1" dirty="0" smtClean="0">
                <a:solidFill>
                  <a:schemeClr val="bg1"/>
                </a:solidFill>
              </a:rPr>
              <a:t>Поскольку </a:t>
            </a:r>
            <a:r>
              <a:rPr lang="ru-RU" sz="1600" b="1" dirty="0" smtClean="0">
                <a:solidFill>
                  <a:srgbClr val="00FF00"/>
                </a:solidFill>
              </a:rPr>
              <a:t>необходимое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существенным образом связано с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rgbClr val="00FF00"/>
                </a:solidFill>
              </a:rPr>
              <a:t>общим</a:t>
            </a:r>
            <a:r>
              <a:rPr lang="en-US" sz="1600" b="1" dirty="0" smtClean="0">
                <a:solidFill>
                  <a:srgbClr val="00FF00"/>
                </a:solidFill>
              </a:rPr>
              <a:t>,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rgbClr val="FF9900"/>
                </a:solidFill>
              </a:rPr>
              <a:t>достоверные</a:t>
            </a:r>
            <a:r>
              <a:rPr lang="ru-RU" sz="1600" b="1" dirty="0" smtClean="0">
                <a:solidFill>
                  <a:schemeClr val="bg1"/>
                </a:solidFill>
              </a:rPr>
              <a:t> (необходимые) выводы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можно получить лишь путём </a:t>
            </a:r>
            <a:r>
              <a:rPr lang="ru-RU" sz="1600" b="1" dirty="0" smtClean="0">
                <a:solidFill>
                  <a:srgbClr val="FFFF00"/>
                </a:solidFill>
              </a:rPr>
              <a:t>дедукции,</a:t>
            </a:r>
            <a:r>
              <a:rPr lang="ru-RU" sz="1600" b="1" dirty="0" smtClean="0">
                <a:solidFill>
                  <a:schemeClr val="bg1"/>
                </a:solidFill>
              </a:rPr>
              <a:t> тогда как </a:t>
            </a:r>
            <a:r>
              <a:rPr lang="ru-RU" sz="1600" b="1" dirty="0" smtClean="0">
                <a:solidFill>
                  <a:srgbClr val="FFFF00"/>
                </a:solidFill>
              </a:rPr>
              <a:t>индуктивные</a:t>
            </a:r>
            <a:r>
              <a:rPr lang="ru-RU" sz="1600" b="1" dirty="0" smtClean="0">
                <a:solidFill>
                  <a:schemeClr val="bg1"/>
                </a:solidFill>
              </a:rPr>
              <a:t> выводы лишь </a:t>
            </a:r>
            <a:r>
              <a:rPr lang="ru-RU" sz="1600" b="1" dirty="0" smtClean="0">
                <a:solidFill>
                  <a:srgbClr val="FF9900"/>
                </a:solidFill>
              </a:rPr>
              <a:t>предположительны</a:t>
            </a:r>
            <a:r>
              <a:rPr lang="en-US" sz="1600" b="1" dirty="0" smtClean="0">
                <a:solidFill>
                  <a:srgbClr val="FF9900"/>
                </a:solidFill>
              </a:rPr>
              <a:t>.</a:t>
            </a:r>
          </a:p>
          <a:p>
            <a:pPr eaLnBrk="1" hangingPunct="1">
              <a:lnSpc>
                <a:spcPct val="95000"/>
              </a:lnSpc>
              <a:buClr>
                <a:schemeClr val="bg1"/>
              </a:buClr>
            </a:pPr>
            <a:r>
              <a:rPr lang="ru-RU" sz="1800" b="1" dirty="0" smtClean="0">
                <a:solidFill>
                  <a:schemeClr val="bg1"/>
                </a:solidFill>
              </a:rPr>
              <a:t>Дедуктивные умозаключения, в свою очередь, подразделяются на </a:t>
            </a:r>
            <a:r>
              <a:rPr lang="ru-RU" sz="1800" b="1" dirty="0" smtClean="0">
                <a:solidFill>
                  <a:srgbClr val="FFFF00"/>
                </a:solidFill>
              </a:rPr>
              <a:t>непосредственные,</a:t>
            </a:r>
            <a:r>
              <a:rPr lang="ru-RU" sz="1800" b="1" dirty="0" smtClean="0">
                <a:solidFill>
                  <a:schemeClr val="bg1"/>
                </a:solidFill>
              </a:rPr>
              <a:t> в которых заключение выводится </a:t>
            </a:r>
            <a:r>
              <a:rPr lang="ru-RU" sz="1800" b="1" dirty="0" smtClean="0">
                <a:solidFill>
                  <a:srgbClr val="00FFFF"/>
                </a:solidFill>
              </a:rPr>
              <a:t>из единственной посылки, </a:t>
            </a:r>
            <a:r>
              <a:rPr lang="ru-RU" sz="1800" b="1" dirty="0" smtClean="0">
                <a:solidFill>
                  <a:schemeClr val="bg1"/>
                </a:solidFill>
              </a:rPr>
              <a:t>и </a:t>
            </a:r>
            <a:r>
              <a:rPr lang="ru-RU" sz="1800" b="1" dirty="0" smtClean="0">
                <a:solidFill>
                  <a:srgbClr val="FFFF00"/>
                </a:solidFill>
              </a:rPr>
              <a:t>силлогизмы,</a:t>
            </a:r>
            <a:r>
              <a:rPr lang="ru-RU" sz="1800" b="1" dirty="0" smtClean="0">
                <a:solidFill>
                  <a:schemeClr val="bg1"/>
                </a:solidFill>
              </a:rPr>
              <a:t> в которых заключение выводится </a:t>
            </a:r>
            <a:r>
              <a:rPr lang="ru-RU" sz="1800" b="1" dirty="0" smtClean="0">
                <a:solidFill>
                  <a:srgbClr val="00FFFF"/>
                </a:solidFill>
              </a:rPr>
              <a:t>из нескольких посылок.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5000"/>
              </a:lnSpc>
              <a:buClr>
                <a:schemeClr val="bg1"/>
              </a:buClr>
            </a:pPr>
            <a:r>
              <a:rPr lang="ru-RU" sz="1800" b="1" dirty="0" smtClean="0">
                <a:solidFill>
                  <a:srgbClr val="FFFF00"/>
                </a:solidFill>
              </a:rPr>
              <a:t>Силлогистика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составляет ядро традиционной формальной логики,</a:t>
            </a:r>
            <a:endParaRPr lang="en-US" sz="1800" b="1" dirty="0" smtClean="0">
              <a:solidFill>
                <a:schemeClr val="bg1"/>
              </a:solidFill>
            </a:endParaRPr>
          </a:p>
          <a:p>
            <a:pPr lvl="1" eaLnBrk="1" hangingPunct="1">
              <a:lnSpc>
                <a:spcPct val="95000"/>
              </a:lnSpc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1600" b="1" dirty="0" smtClean="0">
                <a:solidFill>
                  <a:schemeClr val="bg1"/>
                </a:solidFill>
              </a:rPr>
              <a:t>наиболее разработанной частью которой является учение о </a:t>
            </a:r>
            <a:r>
              <a:rPr lang="ru-RU" sz="1600" b="1" dirty="0" smtClean="0">
                <a:solidFill>
                  <a:srgbClr val="FFFF00"/>
                </a:solidFill>
              </a:rPr>
              <a:t>простом категорической силлогизме.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95000"/>
              </a:lnSpc>
              <a:buClr>
                <a:schemeClr val="bg1"/>
              </a:buClr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Настоящая лекция посвящена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rgbClr val="FFFF00"/>
                </a:solidFill>
              </a:rPr>
              <a:t>непосредственным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умозаключениям</a:t>
            </a:r>
            <a:r>
              <a:rPr lang="en-US" sz="1800" b="1" dirty="0" smtClean="0">
                <a:solidFill>
                  <a:schemeClr val="bg1"/>
                </a:solidFill>
              </a:rPr>
              <a:t>.</a:t>
            </a:r>
          </a:p>
          <a:p>
            <a:pPr lvl="1" eaLnBrk="1" hangingPunct="1">
              <a:lnSpc>
                <a:spcPct val="95000"/>
              </a:lnSpc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1600" b="1" dirty="0" smtClean="0">
                <a:solidFill>
                  <a:schemeClr val="bg1"/>
                </a:solidFill>
              </a:rPr>
              <a:t>Другой класс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непосредственных умозаключений,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образуют умозаключения </a:t>
            </a:r>
            <a:r>
              <a:rPr lang="ru-RU" sz="1600" b="1" dirty="0" smtClean="0">
                <a:solidFill>
                  <a:srgbClr val="00FF00"/>
                </a:solidFill>
              </a:rPr>
              <a:t>эксплицирующие логические отношения между терминами суждений</a:t>
            </a:r>
            <a:r>
              <a:rPr lang="ru-RU" sz="1600" b="1" dirty="0" smtClean="0">
                <a:solidFill>
                  <a:schemeClr val="bg1"/>
                </a:solidFill>
              </a:rPr>
              <a:t> путём </a:t>
            </a:r>
            <a:r>
              <a:rPr lang="ru-RU" sz="1600" b="1" dirty="0" smtClean="0">
                <a:solidFill>
                  <a:srgbClr val="FFFF00"/>
                </a:solidFill>
              </a:rPr>
              <a:t>изменения формы посылок.</a:t>
            </a:r>
            <a:r>
              <a:rPr lang="ru-RU" sz="1600" b="1" dirty="0" smtClean="0">
                <a:solidFill>
                  <a:srgbClr val="00FFFF"/>
                </a:solidFill>
              </a:rPr>
              <a:t> </a:t>
            </a:r>
            <a:endParaRPr lang="ru-RU" sz="1600" b="1" dirty="0" smtClean="0">
              <a:solidFill>
                <a:srgbClr val="FFFF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432000" y="274638"/>
            <a:ext cx="8280000" cy="792000"/>
          </a:xfrm>
        </p:spPr>
        <p:txBody>
          <a:bodyPr/>
          <a:lstStyle/>
          <a:p>
            <a:pPr lvl="0">
              <a:defRPr/>
            </a:pPr>
            <a:r>
              <a:rPr lang="ru-RU" sz="3200" b="1" dirty="0" smtClean="0">
                <a:solidFill>
                  <a:srgbClr val="FFFF00"/>
                </a:solidFill>
              </a:rPr>
              <a:t>Непосредственные умозаключения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Преобразование формы посылки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Скругленный прямоугольник 56"/>
          <p:cNvSpPr/>
          <p:nvPr/>
        </p:nvSpPr>
        <p:spPr bwMode="auto">
          <a:xfrm>
            <a:off x="647700" y="2519363"/>
            <a:ext cx="3887788" cy="20891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2052638" y="2843213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2052638" y="3997325"/>
            <a:ext cx="1079500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не 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61" name="Oval 13"/>
          <p:cNvSpPr>
            <a:spLocks noChangeArrowheads="1"/>
          </p:cNvSpPr>
          <p:nvPr/>
        </p:nvSpPr>
        <p:spPr bwMode="auto">
          <a:xfrm>
            <a:off x="792163" y="3816350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2" name="Oval 12"/>
          <p:cNvSpPr>
            <a:spLocks noChangeArrowheads="1"/>
          </p:cNvSpPr>
          <p:nvPr/>
        </p:nvSpPr>
        <p:spPr bwMode="auto">
          <a:xfrm>
            <a:off x="3024000" y="3816350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ru-RU" dirty="0" smtClean="0">
                <a:solidFill>
                  <a:srgbClr val="0000FF"/>
                </a:solidFill>
              </a:rPr>
              <a:t>бес-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3" name="Oval 13"/>
          <p:cNvSpPr>
            <a:spLocks noChangeArrowheads="1"/>
          </p:cNvSpPr>
          <p:nvPr/>
        </p:nvSpPr>
        <p:spPr bwMode="auto">
          <a:xfrm>
            <a:off x="792163" y="2663825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4" name="Oval 12"/>
          <p:cNvSpPr>
            <a:spLocks noChangeArrowheads="1"/>
          </p:cNvSpPr>
          <p:nvPr/>
        </p:nvSpPr>
        <p:spPr bwMode="auto">
          <a:xfrm>
            <a:off x="3000364" y="2643182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971550" y="3419475"/>
            <a:ext cx="3240088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Следовательно,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1" name="Заголовок 1"/>
          <p:cNvSpPr txBox="1">
            <a:spLocks/>
          </p:cNvSpPr>
          <p:nvPr/>
        </p:nvSpPr>
        <p:spPr>
          <a:xfrm>
            <a:off x="457200" y="274638"/>
            <a:ext cx="8229600" cy="1080000"/>
          </a:xfrm>
          <a:prstGeom prst="rect">
            <a:avLst/>
          </a:prstGeom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ru-RU" sz="3200" dirty="0" smtClean="0"/>
              <a:t>Преобразование формы посылки</a:t>
            </a:r>
            <a:r>
              <a:rPr lang="ru-RU" sz="32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</a:br>
            <a:r>
              <a:rPr lang="ru-RU" sz="28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Умозаключение превращения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000" y="1404000"/>
            <a:ext cx="9000000" cy="936625"/>
          </a:xfrm>
          <a:prstGeom prst="rect">
            <a:avLst/>
          </a:prstGeom>
          <a:noFill/>
          <a:ln w="15875">
            <a:solidFill>
              <a:schemeClr val="accent3"/>
            </a:solidFill>
          </a:ln>
        </p:spPr>
        <p:txBody>
          <a:bodyPr wrap="square" anchor="ctr" anchorCtr="1"/>
          <a:lstStyle/>
          <a:p>
            <a:pPr algn="ctr">
              <a:defRPr/>
            </a:pPr>
            <a:r>
              <a:rPr lang="ru-RU" dirty="0" smtClean="0">
                <a:solidFill>
                  <a:srgbClr val="FFFF00"/>
                </a:solidFill>
                <a:cs typeface="Arial" charset="0"/>
              </a:rPr>
              <a:t>Превращением </a:t>
            </a:r>
            <a:r>
              <a:rPr lang="ru-RU" dirty="0" smtClean="0">
                <a:solidFill>
                  <a:schemeClr val="accent3"/>
                </a:solidFill>
              </a:rPr>
              <a:t>получаем </a:t>
            </a:r>
            <a:r>
              <a:rPr lang="ru-RU" dirty="0" smtClean="0">
                <a:solidFill>
                  <a:srgbClr val="FF9900"/>
                </a:solidFill>
              </a:rPr>
              <a:t>равнозначное,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>
                <a:solidFill>
                  <a:schemeClr val="accent3"/>
                </a:solidFill>
              </a:rPr>
              <a:t>но </a:t>
            </a:r>
            <a:r>
              <a:rPr lang="ru-RU" dirty="0" smtClean="0">
                <a:solidFill>
                  <a:srgbClr val="FF9900"/>
                </a:solidFill>
              </a:rPr>
              <a:t>противоположное по </a:t>
            </a:r>
            <a:r>
              <a:rPr lang="ru-RU" dirty="0">
                <a:solidFill>
                  <a:srgbClr val="FF9900"/>
                </a:solidFill>
              </a:rPr>
              <a:t>качеству</a:t>
            </a:r>
            <a:r>
              <a:rPr lang="ru-RU" dirty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>суждение </a:t>
            </a:r>
            <a:r>
              <a:rPr lang="ru-RU" dirty="0" smtClean="0">
                <a:solidFill>
                  <a:srgbClr val="FF9900"/>
                </a:solidFill>
              </a:rPr>
              <a:t>того же количества,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rgbClr val="00FFFF"/>
                </a:solidFill>
              </a:rPr>
              <a:t>субъектом</a:t>
            </a:r>
            <a:r>
              <a:rPr lang="ru-RU" dirty="0" smtClean="0">
                <a:solidFill>
                  <a:schemeClr val="accent3"/>
                </a:solidFill>
              </a:rPr>
              <a:t> которого является </a:t>
            </a:r>
            <a:r>
              <a:rPr lang="ru-RU" dirty="0" smtClean="0">
                <a:solidFill>
                  <a:srgbClr val="00FF00"/>
                </a:solidFill>
              </a:rPr>
              <a:t>субъект посылки,</a:t>
            </a:r>
            <a:r>
              <a:rPr lang="ru-RU" dirty="0" smtClean="0">
                <a:solidFill>
                  <a:schemeClr val="accent3"/>
                </a:solidFill>
              </a:rPr>
              <a:t> а </a:t>
            </a:r>
            <a:r>
              <a:rPr lang="ru-RU" dirty="0" smtClean="0">
                <a:solidFill>
                  <a:srgbClr val="00FFFF"/>
                </a:solidFill>
              </a:rPr>
              <a:t>предикатом</a:t>
            </a:r>
            <a:r>
              <a:rPr lang="ru-RU" dirty="0" smtClean="0">
                <a:solidFill>
                  <a:schemeClr val="accent3"/>
                </a:solidFill>
              </a:rPr>
              <a:t> – понятие, </a:t>
            </a:r>
            <a:r>
              <a:rPr lang="ru-RU" dirty="0" smtClean="0">
                <a:solidFill>
                  <a:srgbClr val="00FF00"/>
                </a:solidFill>
              </a:rPr>
              <a:t>контрадикторное предикату посылки.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16200000">
            <a:off x="-1800150" y="4428000"/>
            <a:ext cx="4248000" cy="431800"/>
          </a:xfrm>
          <a:prstGeom prst="rect">
            <a:avLst/>
          </a:prstGeom>
          <a:noFill/>
          <a:ln w="15875">
            <a:solidFill>
              <a:srgbClr val="00FFFF"/>
            </a:solidFill>
          </a:ln>
        </p:spPr>
        <p:txBody>
          <a:bodyPr wrap="square" lIns="36000" rIns="36000" anchor="ctr" anchorCtr="1"/>
          <a:lstStyle/>
          <a:p>
            <a:pPr algn="ctr">
              <a:lnSpc>
                <a:spcPct val="90000"/>
              </a:lnSpc>
              <a:defRPr/>
            </a:pPr>
            <a:r>
              <a:rPr lang="ru-RU" sz="1200" dirty="0" smtClean="0">
                <a:solidFill>
                  <a:srgbClr val="00FFFF"/>
                </a:solidFill>
              </a:rPr>
              <a:t>Превращение </a:t>
            </a:r>
            <a:r>
              <a:rPr lang="ru-RU" sz="1200" dirty="0" smtClean="0">
                <a:solidFill>
                  <a:srgbClr val="00FF00"/>
                </a:solidFill>
              </a:rPr>
              <a:t>утвердительного</a:t>
            </a:r>
            <a:r>
              <a:rPr lang="ru-RU" sz="1200" dirty="0" smtClean="0">
                <a:solidFill>
                  <a:srgbClr val="00FFFF"/>
                </a:solidFill>
              </a:rPr>
              <a:t> суждения (общего </a:t>
            </a:r>
            <a:r>
              <a:rPr lang="en-US" sz="1200" dirty="0" smtClean="0">
                <a:solidFill>
                  <a:srgbClr val="00FFFF"/>
                </a:solidFill>
              </a:rPr>
              <a:t/>
            </a:r>
            <a:br>
              <a:rPr lang="en-US" sz="1200" dirty="0" smtClean="0">
                <a:solidFill>
                  <a:srgbClr val="00FFFF"/>
                </a:solidFill>
              </a:rPr>
            </a:br>
            <a:r>
              <a:rPr lang="ru-RU" sz="1200" dirty="0" smtClean="0">
                <a:solidFill>
                  <a:srgbClr val="00FFFF"/>
                </a:solidFill>
              </a:rPr>
              <a:t>или частного) в </a:t>
            </a:r>
            <a:r>
              <a:rPr lang="ru-RU" sz="1200" dirty="0" smtClean="0">
                <a:solidFill>
                  <a:srgbClr val="FFFF00"/>
                </a:solidFill>
              </a:rPr>
              <a:t>отрицательное</a:t>
            </a:r>
            <a:r>
              <a:rPr lang="ru-RU" sz="1200" dirty="0" smtClean="0">
                <a:solidFill>
                  <a:srgbClr val="00FFFF"/>
                </a:solidFill>
              </a:rPr>
              <a:t> того же количества</a:t>
            </a:r>
            <a:endParaRPr lang="ru-RU" sz="1200" dirty="0">
              <a:solidFill>
                <a:srgbClr val="00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4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Скругленный прямоугольник 56"/>
          <p:cNvSpPr/>
          <p:nvPr/>
        </p:nvSpPr>
        <p:spPr bwMode="auto">
          <a:xfrm>
            <a:off x="647700" y="2519363"/>
            <a:ext cx="3887788" cy="20891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2052638" y="2843213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есть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2052638" y="3997325"/>
            <a:ext cx="1079500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не есть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61" name="Oval 13"/>
          <p:cNvSpPr>
            <a:spLocks noChangeArrowheads="1"/>
          </p:cNvSpPr>
          <p:nvPr/>
        </p:nvSpPr>
        <p:spPr bwMode="auto">
          <a:xfrm>
            <a:off x="792163" y="3816350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62" name="Oval 12"/>
          <p:cNvSpPr>
            <a:spLocks noChangeArrowheads="1"/>
          </p:cNvSpPr>
          <p:nvPr/>
        </p:nvSpPr>
        <p:spPr bwMode="auto">
          <a:xfrm>
            <a:off x="3095625" y="3816350"/>
            <a:ext cx="1296988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>
                <a:solidFill>
                  <a:srgbClr val="0000FF"/>
                </a:solidFill>
              </a:rPr>
              <a:t>не-</a:t>
            </a:r>
            <a:r>
              <a:rPr lang="en-US" sz="2400" dirty="0">
                <a:solidFill>
                  <a:srgbClr val="0000FF"/>
                </a:solidFill>
              </a:rPr>
              <a:t>P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63" name="Oval 13"/>
          <p:cNvSpPr>
            <a:spLocks noChangeArrowheads="1"/>
          </p:cNvSpPr>
          <p:nvPr/>
        </p:nvSpPr>
        <p:spPr bwMode="auto">
          <a:xfrm>
            <a:off x="792163" y="2663825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64" name="Oval 12"/>
          <p:cNvSpPr>
            <a:spLocks noChangeArrowheads="1"/>
          </p:cNvSpPr>
          <p:nvPr/>
        </p:nvSpPr>
        <p:spPr bwMode="auto">
          <a:xfrm>
            <a:off x="3095625" y="2663825"/>
            <a:ext cx="1296988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P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971550" y="3419475"/>
            <a:ext cx="3240088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Следовательно,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 bwMode="auto">
          <a:xfrm>
            <a:off x="647700" y="4679950"/>
            <a:ext cx="3887788" cy="20875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lnSpc>
                <a:spcPct val="80000"/>
              </a:lnSpc>
              <a:defRPr/>
            </a:pPr>
            <a:endParaRPr lang="ru-RU" sz="1600" dirty="0"/>
          </a:p>
        </p:txBody>
      </p:sp>
      <p:sp>
        <p:nvSpPr>
          <p:cNvPr id="78" name="Rectangle 7"/>
          <p:cNvSpPr>
            <a:spLocks noChangeArrowheads="1"/>
          </p:cNvSpPr>
          <p:nvPr/>
        </p:nvSpPr>
        <p:spPr bwMode="auto">
          <a:xfrm>
            <a:off x="2052638" y="5003800"/>
            <a:ext cx="1079500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есть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79" name="Rectangle 7"/>
          <p:cNvSpPr>
            <a:spLocks noChangeArrowheads="1"/>
          </p:cNvSpPr>
          <p:nvPr/>
        </p:nvSpPr>
        <p:spPr bwMode="auto">
          <a:xfrm>
            <a:off x="2052638" y="6156325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не есть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80" name="Oval 13"/>
          <p:cNvSpPr>
            <a:spLocks noChangeArrowheads="1"/>
          </p:cNvSpPr>
          <p:nvPr/>
        </p:nvSpPr>
        <p:spPr bwMode="auto">
          <a:xfrm>
            <a:off x="792163" y="5975350"/>
            <a:ext cx="12954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81" name="Oval 12"/>
          <p:cNvSpPr>
            <a:spLocks noChangeArrowheads="1"/>
          </p:cNvSpPr>
          <p:nvPr/>
        </p:nvSpPr>
        <p:spPr bwMode="auto">
          <a:xfrm>
            <a:off x="3095625" y="5975350"/>
            <a:ext cx="1296988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P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82" name="Oval 13"/>
          <p:cNvSpPr>
            <a:spLocks noChangeArrowheads="1"/>
          </p:cNvSpPr>
          <p:nvPr/>
        </p:nvSpPr>
        <p:spPr bwMode="auto">
          <a:xfrm>
            <a:off x="792163" y="4824413"/>
            <a:ext cx="1295400" cy="6492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83" name="Oval 12"/>
          <p:cNvSpPr>
            <a:spLocks noChangeArrowheads="1"/>
          </p:cNvSpPr>
          <p:nvPr/>
        </p:nvSpPr>
        <p:spPr bwMode="auto">
          <a:xfrm>
            <a:off x="3095625" y="4824413"/>
            <a:ext cx="1296988" cy="649287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>
                <a:solidFill>
                  <a:srgbClr val="0000FF"/>
                </a:solidFill>
              </a:rPr>
              <a:t>не-</a:t>
            </a:r>
            <a:r>
              <a:rPr lang="en-US" sz="2400" dirty="0">
                <a:solidFill>
                  <a:srgbClr val="0000FF"/>
                </a:solidFill>
              </a:rPr>
              <a:t>P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84" name="Rectangle 7"/>
          <p:cNvSpPr>
            <a:spLocks noChangeArrowheads="1"/>
          </p:cNvSpPr>
          <p:nvPr/>
        </p:nvSpPr>
        <p:spPr bwMode="auto">
          <a:xfrm>
            <a:off x="971550" y="5580063"/>
            <a:ext cx="3240088" cy="2873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Следовательно,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0" name="Заголовок 1"/>
          <p:cNvSpPr txBox="1">
            <a:spLocks/>
          </p:cNvSpPr>
          <p:nvPr/>
        </p:nvSpPr>
        <p:spPr>
          <a:xfrm>
            <a:off x="457200" y="274638"/>
            <a:ext cx="8229600" cy="1080000"/>
          </a:xfrm>
          <a:prstGeom prst="rect">
            <a:avLst/>
          </a:prstGeom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ru-RU" sz="3200" dirty="0" smtClean="0"/>
              <a:t>Преобразование формы посылки</a:t>
            </a:r>
            <a:r>
              <a:rPr lang="ru-RU" sz="32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</a:br>
            <a:r>
              <a:rPr lang="ru-RU" sz="28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Умозаключение превращения</a:t>
            </a:r>
          </a:p>
        </p:txBody>
      </p:sp>
      <p:sp>
        <p:nvSpPr>
          <p:cNvPr id="41" name="TextBox 40"/>
          <p:cNvSpPr txBox="1"/>
          <p:nvPr/>
        </p:nvSpPr>
        <p:spPr>
          <a:xfrm rot="16200000">
            <a:off x="-1800150" y="4428000"/>
            <a:ext cx="4248000" cy="431800"/>
          </a:xfrm>
          <a:prstGeom prst="rect">
            <a:avLst/>
          </a:prstGeom>
          <a:noFill/>
          <a:ln w="15875">
            <a:solidFill>
              <a:srgbClr val="00FFFF"/>
            </a:solidFill>
          </a:ln>
        </p:spPr>
        <p:txBody>
          <a:bodyPr wrap="square" lIns="36000" rIns="36000" anchor="ctr" anchorCtr="1"/>
          <a:lstStyle/>
          <a:p>
            <a:pPr algn="ctr">
              <a:lnSpc>
                <a:spcPct val="90000"/>
              </a:lnSpc>
              <a:defRPr/>
            </a:pPr>
            <a:r>
              <a:rPr lang="ru-RU" sz="1200" dirty="0" smtClean="0">
                <a:solidFill>
                  <a:srgbClr val="00FFFF"/>
                </a:solidFill>
              </a:rPr>
              <a:t>Превращение </a:t>
            </a:r>
            <a:r>
              <a:rPr lang="ru-RU" sz="1200" dirty="0" smtClean="0">
                <a:solidFill>
                  <a:srgbClr val="00FF00"/>
                </a:solidFill>
              </a:rPr>
              <a:t>утвердительного</a:t>
            </a:r>
            <a:r>
              <a:rPr lang="ru-RU" sz="1200" dirty="0" smtClean="0">
                <a:solidFill>
                  <a:srgbClr val="00FFFF"/>
                </a:solidFill>
              </a:rPr>
              <a:t> суждения (общего </a:t>
            </a:r>
            <a:r>
              <a:rPr lang="en-US" sz="1200" dirty="0" smtClean="0">
                <a:solidFill>
                  <a:srgbClr val="00FFFF"/>
                </a:solidFill>
              </a:rPr>
              <a:t/>
            </a:r>
            <a:br>
              <a:rPr lang="en-US" sz="1200" dirty="0" smtClean="0">
                <a:solidFill>
                  <a:srgbClr val="00FFFF"/>
                </a:solidFill>
              </a:rPr>
            </a:br>
            <a:r>
              <a:rPr lang="ru-RU" sz="1200" dirty="0" smtClean="0">
                <a:solidFill>
                  <a:srgbClr val="00FFFF"/>
                </a:solidFill>
              </a:rPr>
              <a:t>или частного) в </a:t>
            </a:r>
            <a:r>
              <a:rPr lang="ru-RU" sz="1200" dirty="0" smtClean="0">
                <a:solidFill>
                  <a:srgbClr val="FFFF00"/>
                </a:solidFill>
              </a:rPr>
              <a:t>отрицательное</a:t>
            </a:r>
            <a:r>
              <a:rPr lang="ru-RU" sz="1200" dirty="0" smtClean="0">
                <a:solidFill>
                  <a:srgbClr val="00FFFF"/>
                </a:solidFill>
              </a:rPr>
              <a:t> того же количества</a:t>
            </a:r>
            <a:endParaRPr lang="ru-RU" sz="1200" dirty="0">
              <a:solidFill>
                <a:srgbClr val="00FF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000" y="1404000"/>
            <a:ext cx="9000000" cy="936625"/>
          </a:xfrm>
          <a:prstGeom prst="rect">
            <a:avLst/>
          </a:prstGeom>
          <a:noFill/>
          <a:ln w="15875">
            <a:solidFill>
              <a:schemeClr val="accent3"/>
            </a:solidFill>
          </a:ln>
        </p:spPr>
        <p:txBody>
          <a:bodyPr wrap="square" anchor="ctr" anchorCtr="1"/>
          <a:lstStyle/>
          <a:p>
            <a:pPr algn="ctr">
              <a:defRPr/>
            </a:pPr>
            <a:r>
              <a:rPr lang="ru-RU" dirty="0" smtClean="0">
                <a:solidFill>
                  <a:srgbClr val="FFFF00"/>
                </a:solidFill>
                <a:cs typeface="Arial" charset="0"/>
              </a:rPr>
              <a:t>Превращение </a:t>
            </a:r>
            <a:r>
              <a:rPr lang="ru-RU" dirty="0" smtClean="0">
                <a:solidFill>
                  <a:schemeClr val="accent3"/>
                </a:solidFill>
              </a:rPr>
              <a:t>есть преобразование посылки в </a:t>
            </a:r>
            <a:r>
              <a:rPr lang="ru-RU" dirty="0" smtClean="0">
                <a:solidFill>
                  <a:srgbClr val="FF9900"/>
                </a:solidFill>
              </a:rPr>
              <a:t>равнозначное,</a:t>
            </a:r>
            <a:r>
              <a:rPr lang="ru-RU" dirty="0" smtClean="0">
                <a:solidFill>
                  <a:schemeClr val="accent3"/>
                </a:solidFill>
              </a:rPr>
              <a:t> но </a:t>
            </a:r>
            <a:r>
              <a:rPr lang="ru-RU" dirty="0" smtClean="0">
                <a:solidFill>
                  <a:srgbClr val="FF9900"/>
                </a:solidFill>
              </a:rPr>
              <a:t>противоположное по качеству</a:t>
            </a:r>
            <a:r>
              <a:rPr lang="ru-RU" dirty="0" smtClean="0">
                <a:solidFill>
                  <a:schemeClr val="accent3"/>
                </a:solidFill>
              </a:rPr>
              <a:t> суждение </a:t>
            </a:r>
            <a:r>
              <a:rPr lang="ru-RU" dirty="0" smtClean="0">
                <a:solidFill>
                  <a:srgbClr val="FF9900"/>
                </a:solidFill>
              </a:rPr>
              <a:t>того же количества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smtClean="0"/>
              <a:t>заменой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связки на противоположную,</a:t>
            </a:r>
            <a:r>
              <a:rPr lang="ru-RU" dirty="0" smtClean="0"/>
              <a:t> а </a:t>
            </a:r>
            <a:r>
              <a:rPr lang="ru-RU" dirty="0" smtClean="0">
                <a:solidFill>
                  <a:srgbClr val="00FF00"/>
                </a:solidFill>
              </a:rPr>
              <a:t>предиката – контрадикторным понятием.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endParaRPr lang="ru-RU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Скругленный прямоугольник 56"/>
          <p:cNvSpPr/>
          <p:nvPr/>
        </p:nvSpPr>
        <p:spPr bwMode="auto">
          <a:xfrm>
            <a:off x="647700" y="2519363"/>
            <a:ext cx="3887788" cy="20891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2052638" y="2843213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2052638" y="3997325"/>
            <a:ext cx="1079500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не 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61" name="Oval 13"/>
          <p:cNvSpPr>
            <a:spLocks noChangeArrowheads="1"/>
          </p:cNvSpPr>
          <p:nvPr/>
        </p:nvSpPr>
        <p:spPr bwMode="auto">
          <a:xfrm>
            <a:off x="792163" y="3816350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2" name="Oval 12"/>
          <p:cNvSpPr>
            <a:spLocks noChangeArrowheads="1"/>
          </p:cNvSpPr>
          <p:nvPr/>
        </p:nvSpPr>
        <p:spPr bwMode="auto">
          <a:xfrm>
            <a:off x="3024000" y="3816350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ru-RU" dirty="0" smtClean="0">
                <a:solidFill>
                  <a:srgbClr val="0000FF"/>
                </a:solidFill>
              </a:rPr>
              <a:t>бес-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3" name="Oval 13"/>
          <p:cNvSpPr>
            <a:spLocks noChangeArrowheads="1"/>
          </p:cNvSpPr>
          <p:nvPr/>
        </p:nvSpPr>
        <p:spPr bwMode="auto">
          <a:xfrm>
            <a:off x="792163" y="2663825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4" name="Oval 12"/>
          <p:cNvSpPr>
            <a:spLocks noChangeArrowheads="1"/>
          </p:cNvSpPr>
          <p:nvPr/>
        </p:nvSpPr>
        <p:spPr bwMode="auto">
          <a:xfrm>
            <a:off x="3000364" y="2643182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971550" y="3419475"/>
            <a:ext cx="3240088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Следовательно,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 bwMode="auto">
          <a:xfrm>
            <a:off x="647700" y="4679950"/>
            <a:ext cx="3887788" cy="20875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lnSpc>
                <a:spcPct val="80000"/>
              </a:lnSpc>
              <a:defRPr/>
            </a:pPr>
            <a:endParaRPr lang="ru-RU" sz="1600" dirty="0"/>
          </a:p>
        </p:txBody>
      </p:sp>
      <p:sp>
        <p:nvSpPr>
          <p:cNvPr id="78" name="Rectangle 7"/>
          <p:cNvSpPr>
            <a:spLocks noChangeArrowheads="1"/>
          </p:cNvSpPr>
          <p:nvPr/>
        </p:nvSpPr>
        <p:spPr bwMode="auto">
          <a:xfrm>
            <a:off x="2052638" y="5003800"/>
            <a:ext cx="1079500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79" name="Rectangle 7"/>
          <p:cNvSpPr>
            <a:spLocks noChangeArrowheads="1"/>
          </p:cNvSpPr>
          <p:nvPr/>
        </p:nvSpPr>
        <p:spPr bwMode="auto">
          <a:xfrm>
            <a:off x="2052638" y="6156325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не 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80" name="Oval 13"/>
          <p:cNvSpPr>
            <a:spLocks noChangeArrowheads="1"/>
          </p:cNvSpPr>
          <p:nvPr/>
        </p:nvSpPr>
        <p:spPr bwMode="auto">
          <a:xfrm>
            <a:off x="792163" y="5975350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81" name="Oval 12"/>
          <p:cNvSpPr>
            <a:spLocks noChangeArrowheads="1"/>
          </p:cNvSpPr>
          <p:nvPr/>
        </p:nvSpPr>
        <p:spPr bwMode="auto">
          <a:xfrm>
            <a:off x="3024000" y="5975350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ru-RU" dirty="0" smtClean="0">
                <a:solidFill>
                  <a:srgbClr val="0000FF"/>
                </a:solidFill>
              </a:rPr>
              <a:t>бес-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82" name="Oval 13"/>
          <p:cNvSpPr>
            <a:spLocks noChangeArrowheads="1"/>
          </p:cNvSpPr>
          <p:nvPr/>
        </p:nvSpPr>
        <p:spPr bwMode="auto">
          <a:xfrm>
            <a:off x="792163" y="4824413"/>
            <a:ext cx="1368000" cy="6492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83" name="Oval 12"/>
          <p:cNvSpPr>
            <a:spLocks noChangeArrowheads="1"/>
          </p:cNvSpPr>
          <p:nvPr/>
        </p:nvSpPr>
        <p:spPr bwMode="auto">
          <a:xfrm>
            <a:off x="3024000" y="4824413"/>
            <a:ext cx="1368000" cy="649287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ru-RU" dirty="0" err="1" smtClean="0">
                <a:solidFill>
                  <a:srgbClr val="0000FF"/>
                </a:solidFill>
              </a:rPr>
              <a:t>не-бес</a:t>
            </a:r>
            <a:r>
              <a:rPr lang="ru-RU" dirty="0" smtClean="0">
                <a:solidFill>
                  <a:srgbClr val="0000FF"/>
                </a:solidFill>
              </a:rPr>
              <a:t>-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84" name="Rectangle 7"/>
          <p:cNvSpPr>
            <a:spLocks noChangeArrowheads="1"/>
          </p:cNvSpPr>
          <p:nvPr/>
        </p:nvSpPr>
        <p:spPr bwMode="auto">
          <a:xfrm>
            <a:off x="971550" y="5580063"/>
            <a:ext cx="3240088" cy="2873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Следовательно,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1" name="Заголовок 1"/>
          <p:cNvSpPr txBox="1">
            <a:spLocks/>
          </p:cNvSpPr>
          <p:nvPr/>
        </p:nvSpPr>
        <p:spPr>
          <a:xfrm>
            <a:off x="457200" y="274638"/>
            <a:ext cx="8229600" cy="1080000"/>
          </a:xfrm>
          <a:prstGeom prst="rect">
            <a:avLst/>
          </a:prstGeom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ru-RU" sz="3200" dirty="0" smtClean="0"/>
              <a:t>Преобразование формы посылки</a:t>
            </a:r>
            <a:r>
              <a:rPr lang="ru-RU" sz="32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</a:br>
            <a:r>
              <a:rPr lang="ru-RU" sz="28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Умозаключение превращения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000" y="1404000"/>
            <a:ext cx="9000000" cy="936625"/>
          </a:xfrm>
          <a:prstGeom prst="rect">
            <a:avLst/>
          </a:prstGeom>
          <a:noFill/>
          <a:ln w="15875">
            <a:solidFill>
              <a:schemeClr val="accent3"/>
            </a:solidFill>
          </a:ln>
        </p:spPr>
        <p:txBody>
          <a:bodyPr wrap="square" anchor="ctr" anchorCtr="1"/>
          <a:lstStyle/>
          <a:p>
            <a:pPr algn="ctr">
              <a:defRPr/>
            </a:pPr>
            <a:r>
              <a:rPr lang="ru-RU" dirty="0" smtClean="0">
                <a:solidFill>
                  <a:srgbClr val="FFFF00"/>
                </a:solidFill>
                <a:cs typeface="Arial" charset="0"/>
              </a:rPr>
              <a:t>Превращением </a:t>
            </a:r>
            <a:r>
              <a:rPr lang="ru-RU" dirty="0" smtClean="0">
                <a:solidFill>
                  <a:schemeClr val="accent3"/>
                </a:solidFill>
              </a:rPr>
              <a:t>получаем </a:t>
            </a:r>
            <a:r>
              <a:rPr lang="ru-RU" dirty="0" smtClean="0">
                <a:solidFill>
                  <a:srgbClr val="FF9900"/>
                </a:solidFill>
              </a:rPr>
              <a:t>равнозначное,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>
                <a:solidFill>
                  <a:schemeClr val="accent3"/>
                </a:solidFill>
              </a:rPr>
              <a:t>но </a:t>
            </a:r>
            <a:r>
              <a:rPr lang="ru-RU" dirty="0" smtClean="0">
                <a:solidFill>
                  <a:srgbClr val="FF9900"/>
                </a:solidFill>
              </a:rPr>
              <a:t>противоположное по </a:t>
            </a:r>
            <a:r>
              <a:rPr lang="ru-RU" dirty="0">
                <a:solidFill>
                  <a:srgbClr val="FF9900"/>
                </a:solidFill>
              </a:rPr>
              <a:t>качеству</a:t>
            </a:r>
            <a:r>
              <a:rPr lang="ru-RU" dirty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>суждение </a:t>
            </a:r>
            <a:r>
              <a:rPr lang="ru-RU" dirty="0" smtClean="0">
                <a:solidFill>
                  <a:srgbClr val="FF9900"/>
                </a:solidFill>
              </a:rPr>
              <a:t>того </a:t>
            </a:r>
            <a:r>
              <a:rPr lang="ru-RU" smtClean="0">
                <a:solidFill>
                  <a:srgbClr val="FF9900"/>
                </a:solidFill>
              </a:rPr>
              <a:t>же количества,</a:t>
            </a:r>
            <a:r>
              <a:rPr lang="ru-RU" smtClean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rgbClr val="00FFFF"/>
                </a:solidFill>
              </a:rPr>
              <a:t>субъектом</a:t>
            </a:r>
            <a:r>
              <a:rPr lang="ru-RU" dirty="0" smtClean="0">
                <a:solidFill>
                  <a:schemeClr val="accent3"/>
                </a:solidFill>
              </a:rPr>
              <a:t> которого является </a:t>
            </a:r>
            <a:r>
              <a:rPr lang="ru-RU" dirty="0" smtClean="0">
                <a:solidFill>
                  <a:srgbClr val="00FF00"/>
                </a:solidFill>
              </a:rPr>
              <a:t>субъект посылки,</a:t>
            </a:r>
            <a:r>
              <a:rPr lang="ru-RU" dirty="0" smtClean="0">
                <a:solidFill>
                  <a:schemeClr val="accent3"/>
                </a:solidFill>
              </a:rPr>
              <a:t> а </a:t>
            </a:r>
            <a:r>
              <a:rPr lang="ru-RU" dirty="0" smtClean="0">
                <a:solidFill>
                  <a:srgbClr val="00FFFF"/>
                </a:solidFill>
              </a:rPr>
              <a:t>предикатом</a:t>
            </a:r>
            <a:r>
              <a:rPr lang="ru-RU" dirty="0" smtClean="0">
                <a:solidFill>
                  <a:schemeClr val="accent3"/>
                </a:solidFill>
              </a:rPr>
              <a:t> – понятие, </a:t>
            </a:r>
            <a:r>
              <a:rPr lang="ru-RU" dirty="0" smtClean="0">
                <a:solidFill>
                  <a:srgbClr val="00FF00"/>
                </a:solidFill>
              </a:rPr>
              <a:t>контрадикторное предикату посылки.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16200000">
            <a:off x="-1800150" y="4428000"/>
            <a:ext cx="4248000" cy="431800"/>
          </a:xfrm>
          <a:prstGeom prst="rect">
            <a:avLst/>
          </a:prstGeom>
          <a:noFill/>
          <a:ln w="15875">
            <a:solidFill>
              <a:srgbClr val="00FFFF"/>
            </a:solidFill>
          </a:ln>
        </p:spPr>
        <p:txBody>
          <a:bodyPr wrap="square" lIns="36000" rIns="36000" anchor="ctr" anchorCtr="1"/>
          <a:lstStyle/>
          <a:p>
            <a:pPr algn="ctr">
              <a:lnSpc>
                <a:spcPct val="90000"/>
              </a:lnSpc>
              <a:defRPr/>
            </a:pPr>
            <a:r>
              <a:rPr lang="ru-RU" sz="1200" dirty="0" smtClean="0">
                <a:solidFill>
                  <a:srgbClr val="00FFFF"/>
                </a:solidFill>
              </a:rPr>
              <a:t>Превращение </a:t>
            </a:r>
            <a:r>
              <a:rPr lang="ru-RU" sz="1200" dirty="0" smtClean="0">
                <a:solidFill>
                  <a:srgbClr val="00FF00"/>
                </a:solidFill>
              </a:rPr>
              <a:t>утвердительного</a:t>
            </a:r>
            <a:r>
              <a:rPr lang="ru-RU" sz="1200" dirty="0" smtClean="0">
                <a:solidFill>
                  <a:srgbClr val="00FFFF"/>
                </a:solidFill>
              </a:rPr>
              <a:t> суждения (общего </a:t>
            </a:r>
            <a:r>
              <a:rPr lang="en-US" sz="1200" dirty="0" smtClean="0">
                <a:solidFill>
                  <a:srgbClr val="00FFFF"/>
                </a:solidFill>
              </a:rPr>
              <a:t/>
            </a:r>
            <a:br>
              <a:rPr lang="en-US" sz="1200" dirty="0" smtClean="0">
                <a:solidFill>
                  <a:srgbClr val="00FFFF"/>
                </a:solidFill>
              </a:rPr>
            </a:br>
            <a:r>
              <a:rPr lang="ru-RU" sz="1200" dirty="0" smtClean="0">
                <a:solidFill>
                  <a:srgbClr val="00FFFF"/>
                </a:solidFill>
              </a:rPr>
              <a:t>или частного) в </a:t>
            </a:r>
            <a:r>
              <a:rPr lang="ru-RU" sz="1200" dirty="0" smtClean="0">
                <a:solidFill>
                  <a:srgbClr val="FFFF00"/>
                </a:solidFill>
              </a:rPr>
              <a:t>отрицательное</a:t>
            </a:r>
            <a:r>
              <a:rPr lang="ru-RU" sz="1200" dirty="0" smtClean="0">
                <a:solidFill>
                  <a:srgbClr val="00FFFF"/>
                </a:solidFill>
              </a:rPr>
              <a:t> того же количества</a:t>
            </a:r>
            <a:endParaRPr lang="ru-RU" sz="1200" dirty="0">
              <a:solidFill>
                <a:srgbClr val="00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Скругленный прямоугольник 56"/>
          <p:cNvSpPr/>
          <p:nvPr/>
        </p:nvSpPr>
        <p:spPr bwMode="auto">
          <a:xfrm>
            <a:off x="647700" y="2519363"/>
            <a:ext cx="3887788" cy="20891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2052638" y="2843213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2052638" y="3997325"/>
            <a:ext cx="1079500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не 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61" name="Oval 13"/>
          <p:cNvSpPr>
            <a:spLocks noChangeArrowheads="1"/>
          </p:cNvSpPr>
          <p:nvPr/>
        </p:nvSpPr>
        <p:spPr bwMode="auto">
          <a:xfrm>
            <a:off x="792163" y="3816350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2" name="Oval 12"/>
          <p:cNvSpPr>
            <a:spLocks noChangeArrowheads="1"/>
          </p:cNvSpPr>
          <p:nvPr/>
        </p:nvSpPr>
        <p:spPr bwMode="auto">
          <a:xfrm>
            <a:off x="3024000" y="3816350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ru-RU" dirty="0" smtClean="0">
                <a:solidFill>
                  <a:srgbClr val="0000FF"/>
                </a:solidFill>
              </a:rPr>
              <a:t>бес-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3" name="Oval 13"/>
          <p:cNvSpPr>
            <a:spLocks noChangeArrowheads="1"/>
          </p:cNvSpPr>
          <p:nvPr/>
        </p:nvSpPr>
        <p:spPr bwMode="auto">
          <a:xfrm>
            <a:off x="792163" y="2663825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4" name="Oval 12"/>
          <p:cNvSpPr>
            <a:spLocks noChangeArrowheads="1"/>
          </p:cNvSpPr>
          <p:nvPr/>
        </p:nvSpPr>
        <p:spPr bwMode="auto">
          <a:xfrm>
            <a:off x="3000364" y="2643182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971550" y="3419475"/>
            <a:ext cx="3240088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Следовательно,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 bwMode="auto">
          <a:xfrm>
            <a:off x="4608513" y="2519363"/>
            <a:ext cx="3887787" cy="20891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9" name="Rectangle 7"/>
          <p:cNvSpPr>
            <a:spLocks noChangeArrowheads="1"/>
          </p:cNvSpPr>
          <p:nvPr/>
        </p:nvSpPr>
        <p:spPr bwMode="auto">
          <a:xfrm>
            <a:off x="6011863" y="2843213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не </a:t>
            </a:r>
            <a:r>
              <a:rPr lang="ru-RU" sz="1600" dirty="0" smtClean="0">
                <a:solidFill>
                  <a:srgbClr val="0000CC"/>
                </a:solidFill>
              </a:rPr>
              <a:t>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70" name="Rectangle 7"/>
          <p:cNvSpPr>
            <a:spLocks noChangeArrowheads="1"/>
          </p:cNvSpPr>
          <p:nvPr/>
        </p:nvSpPr>
        <p:spPr bwMode="auto">
          <a:xfrm>
            <a:off x="6011863" y="3995738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71" name="Oval 13"/>
          <p:cNvSpPr>
            <a:spLocks noChangeArrowheads="1"/>
          </p:cNvSpPr>
          <p:nvPr/>
        </p:nvSpPr>
        <p:spPr bwMode="auto">
          <a:xfrm>
            <a:off x="4751387" y="3816350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72" name="Oval 12"/>
          <p:cNvSpPr>
            <a:spLocks noChangeArrowheads="1"/>
          </p:cNvSpPr>
          <p:nvPr/>
        </p:nvSpPr>
        <p:spPr bwMode="auto">
          <a:xfrm>
            <a:off x="6984000" y="3816350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ru-RU" dirty="0" err="1" smtClean="0">
                <a:solidFill>
                  <a:srgbClr val="0000FF"/>
                </a:solidFill>
              </a:rPr>
              <a:t>не-бес</a:t>
            </a:r>
            <a:r>
              <a:rPr lang="ru-RU" dirty="0" smtClean="0">
                <a:solidFill>
                  <a:srgbClr val="0000FF"/>
                </a:solidFill>
              </a:rPr>
              <a:t>-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73" name="Oval 13"/>
          <p:cNvSpPr>
            <a:spLocks noChangeArrowheads="1"/>
          </p:cNvSpPr>
          <p:nvPr/>
        </p:nvSpPr>
        <p:spPr bwMode="auto">
          <a:xfrm>
            <a:off x="4751387" y="2663825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74" name="Oval 12"/>
          <p:cNvSpPr>
            <a:spLocks noChangeArrowheads="1"/>
          </p:cNvSpPr>
          <p:nvPr/>
        </p:nvSpPr>
        <p:spPr bwMode="auto">
          <a:xfrm>
            <a:off x="6984000" y="2663825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ru-RU" dirty="0" smtClean="0">
                <a:solidFill>
                  <a:srgbClr val="0000FF"/>
                </a:solidFill>
              </a:rPr>
              <a:t>бес-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75" name="Rectangle 7"/>
          <p:cNvSpPr>
            <a:spLocks noChangeArrowheads="1"/>
          </p:cNvSpPr>
          <p:nvPr/>
        </p:nvSpPr>
        <p:spPr bwMode="auto">
          <a:xfrm>
            <a:off x="4932363" y="3419475"/>
            <a:ext cx="3240087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Следовательно,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 bwMode="auto">
          <a:xfrm>
            <a:off x="647700" y="4679950"/>
            <a:ext cx="3887788" cy="20875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 anchorCtr="1"/>
          <a:lstStyle/>
          <a:p>
            <a:pPr algn="ctr">
              <a:lnSpc>
                <a:spcPct val="80000"/>
              </a:lnSpc>
              <a:defRPr/>
            </a:pPr>
            <a:endParaRPr lang="ru-RU" sz="1600" dirty="0"/>
          </a:p>
        </p:txBody>
      </p:sp>
      <p:sp>
        <p:nvSpPr>
          <p:cNvPr id="78" name="Rectangle 7"/>
          <p:cNvSpPr>
            <a:spLocks noChangeArrowheads="1"/>
          </p:cNvSpPr>
          <p:nvPr/>
        </p:nvSpPr>
        <p:spPr bwMode="auto">
          <a:xfrm>
            <a:off x="2052638" y="5003800"/>
            <a:ext cx="1079500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79" name="Rectangle 7"/>
          <p:cNvSpPr>
            <a:spLocks noChangeArrowheads="1"/>
          </p:cNvSpPr>
          <p:nvPr/>
        </p:nvSpPr>
        <p:spPr bwMode="auto">
          <a:xfrm>
            <a:off x="2052638" y="6156325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не 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80" name="Oval 13"/>
          <p:cNvSpPr>
            <a:spLocks noChangeArrowheads="1"/>
          </p:cNvSpPr>
          <p:nvPr/>
        </p:nvSpPr>
        <p:spPr bwMode="auto">
          <a:xfrm>
            <a:off x="792163" y="5975350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81" name="Oval 12"/>
          <p:cNvSpPr>
            <a:spLocks noChangeArrowheads="1"/>
          </p:cNvSpPr>
          <p:nvPr/>
        </p:nvSpPr>
        <p:spPr bwMode="auto">
          <a:xfrm>
            <a:off x="3024000" y="5975350"/>
            <a:ext cx="13680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ru-RU" dirty="0" smtClean="0">
                <a:solidFill>
                  <a:srgbClr val="0000FF"/>
                </a:solidFill>
              </a:rPr>
              <a:t>бес-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82" name="Oval 13"/>
          <p:cNvSpPr>
            <a:spLocks noChangeArrowheads="1"/>
          </p:cNvSpPr>
          <p:nvPr/>
        </p:nvSpPr>
        <p:spPr bwMode="auto">
          <a:xfrm>
            <a:off x="792163" y="4824413"/>
            <a:ext cx="1368000" cy="6492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Люди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83" name="Oval 12"/>
          <p:cNvSpPr>
            <a:spLocks noChangeArrowheads="1"/>
          </p:cNvSpPr>
          <p:nvPr/>
        </p:nvSpPr>
        <p:spPr bwMode="auto">
          <a:xfrm>
            <a:off x="3024000" y="4824413"/>
            <a:ext cx="1368000" cy="649287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ru-RU" dirty="0" err="1" smtClean="0">
                <a:solidFill>
                  <a:srgbClr val="0000FF"/>
                </a:solidFill>
              </a:rPr>
              <a:t>не-бес</a:t>
            </a:r>
            <a:r>
              <a:rPr lang="ru-RU" dirty="0" smtClean="0">
                <a:solidFill>
                  <a:srgbClr val="0000FF"/>
                </a:solidFill>
              </a:rPr>
              <a:t>-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смертные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84" name="Rectangle 7"/>
          <p:cNvSpPr>
            <a:spLocks noChangeArrowheads="1"/>
          </p:cNvSpPr>
          <p:nvPr/>
        </p:nvSpPr>
        <p:spPr bwMode="auto">
          <a:xfrm>
            <a:off x="971550" y="5580063"/>
            <a:ext cx="3240088" cy="2873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rIns="9000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Следовательно,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1" name="Заголовок 1"/>
          <p:cNvSpPr txBox="1">
            <a:spLocks/>
          </p:cNvSpPr>
          <p:nvPr/>
        </p:nvSpPr>
        <p:spPr>
          <a:xfrm>
            <a:off x="457200" y="274638"/>
            <a:ext cx="8229600" cy="1080000"/>
          </a:xfrm>
          <a:prstGeom prst="rect">
            <a:avLst/>
          </a:prstGeom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ru-RU" sz="3200" dirty="0" smtClean="0"/>
              <a:t>Преобразование формы посылки</a:t>
            </a:r>
            <a:r>
              <a:rPr lang="ru-RU" sz="32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</a:br>
            <a:r>
              <a:rPr lang="ru-RU" sz="28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Умозаключение превращения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000" y="1404000"/>
            <a:ext cx="9000000" cy="936625"/>
          </a:xfrm>
          <a:prstGeom prst="rect">
            <a:avLst/>
          </a:prstGeom>
          <a:noFill/>
          <a:ln w="15875">
            <a:solidFill>
              <a:schemeClr val="accent3"/>
            </a:solidFill>
          </a:ln>
        </p:spPr>
        <p:txBody>
          <a:bodyPr wrap="square" anchor="ctr" anchorCtr="1"/>
          <a:lstStyle/>
          <a:p>
            <a:pPr algn="ctr">
              <a:defRPr/>
            </a:pPr>
            <a:r>
              <a:rPr lang="ru-RU" dirty="0" smtClean="0">
                <a:solidFill>
                  <a:srgbClr val="FFFF00"/>
                </a:solidFill>
                <a:cs typeface="Arial" charset="0"/>
              </a:rPr>
              <a:t>Превращением </a:t>
            </a:r>
            <a:r>
              <a:rPr lang="ru-RU" dirty="0" smtClean="0">
                <a:solidFill>
                  <a:schemeClr val="accent3"/>
                </a:solidFill>
              </a:rPr>
              <a:t>получаем </a:t>
            </a:r>
            <a:r>
              <a:rPr lang="ru-RU" dirty="0" smtClean="0">
                <a:solidFill>
                  <a:srgbClr val="FF9900"/>
                </a:solidFill>
              </a:rPr>
              <a:t>равнозначное,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>
                <a:solidFill>
                  <a:schemeClr val="accent3"/>
                </a:solidFill>
              </a:rPr>
              <a:t>но </a:t>
            </a:r>
            <a:r>
              <a:rPr lang="ru-RU" dirty="0" smtClean="0">
                <a:solidFill>
                  <a:srgbClr val="FF9900"/>
                </a:solidFill>
              </a:rPr>
              <a:t>противоположное по </a:t>
            </a:r>
            <a:r>
              <a:rPr lang="ru-RU" dirty="0">
                <a:solidFill>
                  <a:srgbClr val="FF9900"/>
                </a:solidFill>
              </a:rPr>
              <a:t>качеству</a:t>
            </a:r>
            <a:r>
              <a:rPr lang="ru-RU" dirty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>суждение </a:t>
            </a:r>
            <a:r>
              <a:rPr lang="ru-RU" dirty="0" smtClean="0">
                <a:solidFill>
                  <a:srgbClr val="FF9900"/>
                </a:solidFill>
              </a:rPr>
              <a:t>того </a:t>
            </a:r>
            <a:r>
              <a:rPr lang="ru-RU" smtClean="0">
                <a:solidFill>
                  <a:srgbClr val="FF9900"/>
                </a:solidFill>
              </a:rPr>
              <a:t>же количества,</a:t>
            </a:r>
            <a:r>
              <a:rPr lang="ru-RU" smtClean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rgbClr val="00FFFF"/>
                </a:solidFill>
              </a:rPr>
              <a:t>субъектом</a:t>
            </a:r>
            <a:r>
              <a:rPr lang="ru-RU" dirty="0" smtClean="0">
                <a:solidFill>
                  <a:schemeClr val="accent3"/>
                </a:solidFill>
              </a:rPr>
              <a:t> которого является </a:t>
            </a:r>
            <a:r>
              <a:rPr lang="ru-RU" dirty="0" smtClean="0">
                <a:solidFill>
                  <a:srgbClr val="00FF00"/>
                </a:solidFill>
              </a:rPr>
              <a:t>субъект посылки,</a:t>
            </a:r>
            <a:r>
              <a:rPr lang="ru-RU" dirty="0" smtClean="0">
                <a:solidFill>
                  <a:schemeClr val="accent3"/>
                </a:solidFill>
              </a:rPr>
              <a:t> а </a:t>
            </a:r>
            <a:r>
              <a:rPr lang="ru-RU" dirty="0" smtClean="0">
                <a:solidFill>
                  <a:srgbClr val="00FFFF"/>
                </a:solidFill>
              </a:rPr>
              <a:t>предикатом</a:t>
            </a:r>
            <a:r>
              <a:rPr lang="ru-RU" dirty="0" smtClean="0">
                <a:solidFill>
                  <a:schemeClr val="accent3"/>
                </a:solidFill>
              </a:rPr>
              <a:t> – понятие, </a:t>
            </a:r>
            <a:r>
              <a:rPr lang="ru-RU" dirty="0" smtClean="0">
                <a:solidFill>
                  <a:srgbClr val="00FF00"/>
                </a:solidFill>
              </a:rPr>
              <a:t>контрадикторное предикату посылки.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rot="16200000">
            <a:off x="-1800150" y="4428000"/>
            <a:ext cx="4248000" cy="431800"/>
          </a:xfrm>
          <a:prstGeom prst="rect">
            <a:avLst/>
          </a:prstGeom>
          <a:noFill/>
          <a:ln w="15875">
            <a:solidFill>
              <a:srgbClr val="00FFFF"/>
            </a:solidFill>
          </a:ln>
        </p:spPr>
        <p:txBody>
          <a:bodyPr wrap="square" lIns="36000" rIns="36000" anchor="ctr" anchorCtr="1"/>
          <a:lstStyle/>
          <a:p>
            <a:pPr algn="ctr">
              <a:lnSpc>
                <a:spcPct val="90000"/>
              </a:lnSpc>
              <a:defRPr/>
            </a:pPr>
            <a:r>
              <a:rPr lang="ru-RU" sz="1200" dirty="0" smtClean="0">
                <a:solidFill>
                  <a:srgbClr val="00FFFF"/>
                </a:solidFill>
              </a:rPr>
              <a:t>Превращение </a:t>
            </a:r>
            <a:r>
              <a:rPr lang="ru-RU" sz="1200" dirty="0" smtClean="0">
                <a:solidFill>
                  <a:srgbClr val="00FF00"/>
                </a:solidFill>
              </a:rPr>
              <a:t>утвердительного</a:t>
            </a:r>
            <a:r>
              <a:rPr lang="ru-RU" sz="1200" dirty="0" smtClean="0">
                <a:solidFill>
                  <a:srgbClr val="00FFFF"/>
                </a:solidFill>
              </a:rPr>
              <a:t> суждения (общего </a:t>
            </a:r>
            <a:r>
              <a:rPr lang="en-US" sz="1200" dirty="0" smtClean="0">
                <a:solidFill>
                  <a:srgbClr val="00FFFF"/>
                </a:solidFill>
              </a:rPr>
              <a:t/>
            </a:r>
            <a:br>
              <a:rPr lang="en-US" sz="1200" dirty="0" smtClean="0">
                <a:solidFill>
                  <a:srgbClr val="00FFFF"/>
                </a:solidFill>
              </a:rPr>
            </a:br>
            <a:r>
              <a:rPr lang="ru-RU" sz="1200" dirty="0" smtClean="0">
                <a:solidFill>
                  <a:srgbClr val="00FFFF"/>
                </a:solidFill>
              </a:rPr>
              <a:t>или частного) в </a:t>
            </a:r>
            <a:r>
              <a:rPr lang="ru-RU" sz="1200" dirty="0" smtClean="0">
                <a:solidFill>
                  <a:srgbClr val="FFFF00"/>
                </a:solidFill>
              </a:rPr>
              <a:t>отрицательное</a:t>
            </a:r>
            <a:r>
              <a:rPr lang="ru-RU" sz="1200" dirty="0" smtClean="0">
                <a:solidFill>
                  <a:srgbClr val="00FFFF"/>
                </a:solidFill>
              </a:rPr>
              <a:t> того же количества</a:t>
            </a:r>
            <a:endParaRPr lang="ru-RU" sz="1200" dirty="0">
              <a:solidFill>
                <a:srgbClr val="00FF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6696000" y="4428000"/>
            <a:ext cx="4248000" cy="431800"/>
          </a:xfrm>
          <a:prstGeom prst="rect">
            <a:avLst/>
          </a:prstGeom>
          <a:noFill/>
          <a:ln w="15875">
            <a:solidFill>
              <a:srgbClr val="00FF00"/>
            </a:solidFill>
          </a:ln>
        </p:spPr>
        <p:txBody>
          <a:bodyPr wrap="square" lIns="0" rIns="0" anchor="ctr" anchorCtr="1"/>
          <a:lstStyle/>
          <a:p>
            <a:pPr algn="ctr">
              <a:lnSpc>
                <a:spcPct val="90000"/>
              </a:lnSpc>
              <a:defRPr/>
            </a:pPr>
            <a:r>
              <a:rPr lang="ru-RU" sz="1200" dirty="0" smtClean="0">
                <a:solidFill>
                  <a:srgbClr val="00FF00"/>
                </a:solidFill>
              </a:rPr>
              <a:t>Превращение </a:t>
            </a:r>
            <a:r>
              <a:rPr lang="ru-RU" sz="1200" dirty="0" smtClean="0">
                <a:solidFill>
                  <a:srgbClr val="00FFFF"/>
                </a:solidFill>
              </a:rPr>
              <a:t>отрицательного</a:t>
            </a:r>
            <a:r>
              <a:rPr lang="ru-RU" sz="1200" dirty="0" smtClean="0">
                <a:solidFill>
                  <a:srgbClr val="00FF00"/>
                </a:solidFill>
              </a:rPr>
              <a:t> суждения (общего или частного) в </a:t>
            </a:r>
            <a:r>
              <a:rPr lang="ru-RU" sz="1200" dirty="0" smtClean="0">
                <a:solidFill>
                  <a:srgbClr val="FFFF00"/>
                </a:solidFill>
              </a:rPr>
              <a:t>утвердительное</a:t>
            </a:r>
            <a:r>
              <a:rPr lang="ru-RU" sz="1200" dirty="0" smtClean="0">
                <a:solidFill>
                  <a:srgbClr val="00FF00"/>
                </a:solidFill>
              </a:rPr>
              <a:t> того же количества</a:t>
            </a:r>
            <a:endParaRPr lang="ru-RU" sz="12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464000" y="2196000"/>
            <a:ext cx="1079500" cy="288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tIns="36000" anchor="ctr"/>
          <a:lstStyle/>
          <a:p>
            <a:pPr algn="ctr"/>
            <a:r>
              <a:rPr lang="ru-RU" sz="1600" dirty="0" smtClean="0">
                <a:solidFill>
                  <a:srgbClr val="0000CC"/>
                </a:solidFill>
              </a:rPr>
              <a:t>суть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2772000" y="2016000"/>
            <a:ext cx="17280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поэты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7" name="Oval 13"/>
          <p:cNvSpPr>
            <a:spLocks noChangeArrowheads="1"/>
          </p:cNvSpPr>
          <p:nvPr/>
        </p:nvSpPr>
        <p:spPr bwMode="auto">
          <a:xfrm>
            <a:off x="2772000" y="2016000"/>
            <a:ext cx="1728000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греки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457200" y="274638"/>
            <a:ext cx="8229600" cy="1080000"/>
          </a:xfrm>
          <a:prstGeom prst="rect">
            <a:avLst/>
          </a:prstGeom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ru-RU" sz="3200" dirty="0" smtClean="0"/>
              <a:t>Преобразование формы посылки</a:t>
            </a:r>
            <a:r>
              <a:rPr lang="ru-RU" sz="32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</a:br>
            <a:r>
              <a:rPr lang="ru-RU" sz="2800" kern="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Умозаключение </a:t>
            </a:r>
            <a:r>
              <a:rPr lang="ru-RU" sz="2800" kern="0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обращения</a:t>
            </a:r>
            <a:endParaRPr lang="ru-RU" sz="2800" kern="0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9" name="Овал 38"/>
          <p:cNvSpPr>
            <a:spLocks/>
          </p:cNvSpPr>
          <p:nvPr/>
        </p:nvSpPr>
        <p:spPr bwMode="auto">
          <a:xfrm>
            <a:off x="1836000" y="1944000"/>
            <a:ext cx="936000" cy="792000"/>
          </a:xfrm>
          <a:prstGeom prst="ellipse">
            <a:avLst/>
          </a:prstGeom>
          <a:solidFill>
            <a:schemeClr val="accent1"/>
          </a:solidFill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</a:rPr>
              <a:t>Неко-торые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</a:endParaRPr>
          </a:p>
        </p:txBody>
      </p:sp>
      <p:sp>
        <p:nvSpPr>
          <p:cNvPr id="40" name="Овал 39"/>
          <p:cNvSpPr/>
          <p:nvPr/>
        </p:nvSpPr>
        <p:spPr bwMode="auto">
          <a:xfrm>
            <a:off x="1571604" y="3429000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Oval 12"/>
          <p:cNvSpPr>
            <a:spLocks noChangeArrowheads="1"/>
          </p:cNvSpPr>
          <p:nvPr/>
        </p:nvSpPr>
        <p:spPr bwMode="auto">
          <a:xfrm>
            <a:off x="5508000" y="2016000"/>
            <a:ext cx="1728000" cy="6477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поэты</a:t>
            </a:r>
            <a:endParaRPr lang="ru-RU" sz="1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0139 L 0.08021 -0.05298 C 0.09705 -0.06524 0.12205 -0.07194 0.14826 -0.07194 C 0.1783 -0.07194 0.20208 -0.06524 0.21892 -0.05298 L 0.29931 0.00139 " pathEditMode="relative" rAng="0" ptsTypes="FffFF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0" y="-37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0139 L 0.08229 0.05343 C 0.09948 0.06523 0.12535 0.07194 0.15226 0.07194 C 0.18299 0.07194 0.20746 0.06523 0.22465 0.05343 L 0.30712 0.00139 " pathEditMode="relative" rAng="0" ptsTypes="FffFF">
                                      <p:cBhvr>
                                        <p:cTn id="33" dur="20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00" y="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0" grpId="1" animBg="1"/>
      <p:bldP spid="7" grpId="0" animBg="1"/>
      <p:bldP spid="7" grpId="1" animBg="1"/>
      <p:bldP spid="39" grpId="0" animBg="1"/>
      <p:bldP spid="9" grpId="0" animBg="1"/>
      <p:bldP spid="9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274638"/>
            <a:ext cx="8588375" cy="11430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FF00"/>
                </a:solidFill>
              </a:rPr>
              <a:t>Распределённость терминов в суждении</a:t>
            </a:r>
            <a:r>
              <a:rPr lang="ru-RU" sz="3200" b="1" dirty="0" smtClean="0">
                <a:solidFill>
                  <a:schemeClr val="bg1"/>
                </a:solidFill>
              </a:rPr>
              <a:t/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Понятие распределённости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Clr>
                <a:schemeClr val="bg1"/>
              </a:buClr>
            </a:pPr>
            <a:r>
              <a:rPr lang="ru-RU" sz="1800" b="1" dirty="0" smtClean="0">
                <a:solidFill>
                  <a:schemeClr val="bg1"/>
                </a:solidFill>
              </a:rPr>
              <a:t>Поскольку </a:t>
            </a:r>
            <a:r>
              <a:rPr lang="ru-RU" sz="1800" b="1" dirty="0" smtClean="0">
                <a:solidFill>
                  <a:srgbClr val="00FFFF"/>
                </a:solidFill>
              </a:rPr>
              <a:t>необходимое</a:t>
            </a:r>
            <a:r>
              <a:rPr lang="ru-RU" sz="1800" b="1" dirty="0" smtClean="0">
                <a:solidFill>
                  <a:schemeClr val="bg1"/>
                </a:solidFill>
              </a:rPr>
              <a:t> связано с </a:t>
            </a:r>
            <a:r>
              <a:rPr lang="ru-RU" sz="1800" b="1" dirty="0" smtClean="0">
                <a:solidFill>
                  <a:srgbClr val="00FFFF"/>
                </a:solidFill>
              </a:rPr>
              <a:t>общим,</a:t>
            </a:r>
            <a:r>
              <a:rPr lang="ru-RU" sz="1800" b="1" dirty="0" smtClean="0">
                <a:solidFill>
                  <a:schemeClr val="bg1"/>
                </a:solidFill>
              </a:rPr>
              <a:t> лишь дедукция, </a:t>
            </a:r>
            <a:br>
              <a:rPr lang="ru-RU" sz="1800" b="1" dirty="0" smtClean="0">
                <a:solidFill>
                  <a:schemeClr val="bg1"/>
                </a:solidFill>
              </a:rPr>
            </a:br>
            <a:r>
              <a:rPr lang="ru-RU" sz="1800" b="1" dirty="0" smtClean="0">
                <a:solidFill>
                  <a:schemeClr val="bg1"/>
                </a:solidFill>
              </a:rPr>
              <a:t>т. е. умозаключение от </a:t>
            </a:r>
            <a:r>
              <a:rPr lang="ru-RU" sz="1800" b="1" dirty="0" smtClean="0">
                <a:solidFill>
                  <a:srgbClr val="00FFFF"/>
                </a:solidFill>
              </a:rPr>
              <a:t>общего</a:t>
            </a:r>
            <a:r>
              <a:rPr lang="ru-RU" sz="1800" b="1" dirty="0" smtClean="0">
                <a:solidFill>
                  <a:schemeClr val="bg1"/>
                </a:solidFill>
              </a:rPr>
              <a:t> к частному, позволяет получать </a:t>
            </a:r>
            <a:r>
              <a:rPr lang="ru-RU" sz="1800" b="1" dirty="0" smtClean="0">
                <a:solidFill>
                  <a:srgbClr val="00FFFF"/>
                </a:solidFill>
              </a:rPr>
              <a:t>необходимые</a:t>
            </a:r>
            <a:r>
              <a:rPr lang="ru-RU" sz="1800" b="1" dirty="0" smtClean="0">
                <a:solidFill>
                  <a:schemeClr val="bg1"/>
                </a:solidFill>
              </a:rPr>
              <a:t> (достоверные и надёжные) выводы, в то время как индуктивное знание всегда в той или иной степени предположительно.</a:t>
            </a:r>
          </a:p>
          <a:p>
            <a:pPr eaLnBrk="1" hangingPunct="1">
              <a:spcBef>
                <a:spcPts val="600"/>
              </a:spcBef>
              <a:buClr>
                <a:schemeClr val="bg1"/>
              </a:buClr>
            </a:pPr>
            <a:r>
              <a:rPr lang="ru-RU" sz="1800" b="1" dirty="0" smtClean="0">
                <a:solidFill>
                  <a:schemeClr val="bg1"/>
                </a:solidFill>
              </a:rPr>
              <a:t>Своей достоверностью дедуктивные выводы обязаны наличию </a:t>
            </a:r>
            <a:r>
              <a:rPr lang="ru-RU" sz="1800" b="1" dirty="0" smtClean="0">
                <a:solidFill>
                  <a:srgbClr val="00FFFF"/>
                </a:solidFill>
              </a:rPr>
              <a:t>общего</a:t>
            </a:r>
            <a:r>
              <a:rPr lang="ru-RU" sz="1800" b="1" dirty="0" smtClean="0">
                <a:solidFill>
                  <a:schemeClr val="bg1"/>
                </a:solidFill>
              </a:rPr>
              <a:t> знания в посылках.  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eaLnBrk="1" hangingPunct="1">
              <a:spcBef>
                <a:spcPts val="600"/>
              </a:spcBef>
              <a:buClr>
                <a:schemeClr val="bg1"/>
              </a:buClr>
            </a:pPr>
            <a:r>
              <a:rPr lang="ru-RU" sz="1800" b="1" dirty="0" smtClean="0">
                <a:solidFill>
                  <a:srgbClr val="00FFFF"/>
                </a:solidFill>
              </a:rPr>
              <a:t>Общее </a:t>
            </a:r>
            <a:r>
              <a:rPr lang="ru-RU" sz="1800" b="1" dirty="0" smtClean="0">
                <a:solidFill>
                  <a:schemeClr val="bg1"/>
                </a:solidFill>
              </a:rPr>
              <a:t>знание выражается: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bg1"/>
                </a:solidFill>
              </a:rPr>
              <a:t>в </a:t>
            </a:r>
            <a:r>
              <a:rPr lang="ru-RU" sz="1800" b="1" dirty="0" smtClean="0">
                <a:solidFill>
                  <a:srgbClr val="00FFFF"/>
                </a:solidFill>
              </a:rPr>
              <a:t>общих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суждениях</a:t>
            </a:r>
            <a:r>
              <a:rPr lang="ru-RU" sz="1800" b="1" dirty="0" smtClean="0">
                <a:solidFill>
                  <a:srgbClr val="FFFF00"/>
                </a:solidFill>
              </a:rPr>
              <a:t>,</a:t>
            </a:r>
            <a:r>
              <a:rPr lang="ru-RU" sz="1800" b="1" dirty="0" smtClean="0">
                <a:solidFill>
                  <a:schemeClr val="bg1"/>
                </a:solidFill>
              </a:rPr>
              <a:t> как утвердительных, так и отрицательных, и относится к </a:t>
            </a:r>
            <a:r>
              <a:rPr lang="ru-RU" sz="1800" b="1" dirty="0" smtClean="0">
                <a:solidFill>
                  <a:srgbClr val="00FF00"/>
                </a:solidFill>
              </a:rPr>
              <a:t>субъектам;</a:t>
            </a:r>
          </a:p>
          <a:p>
            <a:pPr lvl="1" eaLnBrk="1" hangingPunct="1"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bg1"/>
                </a:solidFill>
              </a:rPr>
              <a:t>и в </a:t>
            </a:r>
            <a:r>
              <a:rPr lang="ru-RU" sz="1800" b="1" dirty="0" smtClean="0">
                <a:solidFill>
                  <a:srgbClr val="00FFFF"/>
                </a:solidFill>
              </a:rPr>
              <a:t>отрицательных</a:t>
            </a:r>
            <a:r>
              <a:rPr lang="ru-RU" sz="1800" b="1" dirty="0" smtClean="0">
                <a:solidFill>
                  <a:schemeClr val="bg1"/>
                </a:solidFill>
              </a:rPr>
              <a:t> суждениях, как общих, так и частных, и относится к </a:t>
            </a:r>
            <a:r>
              <a:rPr lang="ru-RU" sz="1800" b="1" dirty="0" smtClean="0">
                <a:solidFill>
                  <a:srgbClr val="00FF00"/>
                </a:solidFill>
              </a:rPr>
              <a:t>предикатам.</a:t>
            </a:r>
          </a:p>
          <a:p>
            <a:pPr eaLnBrk="1" hangingPunct="1">
              <a:buClr>
                <a:schemeClr val="bg1"/>
              </a:buClr>
              <a:buFont typeface="Arial" pitchFamily="34" charset="0"/>
              <a:buChar char="•"/>
            </a:pPr>
            <a:r>
              <a:rPr lang="ru-RU" sz="1800" b="1" dirty="0" smtClean="0">
                <a:solidFill>
                  <a:schemeClr val="bg1"/>
                </a:solidFill>
              </a:rPr>
              <a:t>Способность термина: субъекта и предиката, – выражать </a:t>
            </a:r>
            <a:r>
              <a:rPr lang="ru-RU" sz="1800" b="1" dirty="0" smtClean="0">
                <a:solidFill>
                  <a:srgbClr val="00FFFF"/>
                </a:solidFill>
              </a:rPr>
              <a:t>общее</a:t>
            </a:r>
            <a:r>
              <a:rPr lang="ru-RU" sz="1800" b="1" dirty="0" smtClean="0">
                <a:solidFill>
                  <a:schemeClr val="bg1"/>
                </a:solidFill>
              </a:rPr>
              <a:t> знание называется </a:t>
            </a:r>
            <a:r>
              <a:rPr lang="ru-RU" sz="1800" b="1" dirty="0" err="1" smtClean="0">
                <a:solidFill>
                  <a:srgbClr val="FFFF00"/>
                </a:solidFill>
              </a:rPr>
              <a:t>распределённостью</a:t>
            </a:r>
            <a:r>
              <a:rPr lang="ru-RU" sz="1800" b="1" dirty="0" smtClean="0">
                <a:solidFill>
                  <a:srgbClr val="FFFF00"/>
                </a:solidFill>
              </a:rPr>
              <a:t>.</a:t>
            </a:r>
            <a:endParaRPr lang="ru-RU" sz="2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2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2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2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2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2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2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2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2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000" y="1296000"/>
            <a:ext cx="8784000" cy="5436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chemeClr val="bg1"/>
              </a:buClr>
            </a:pPr>
            <a:r>
              <a:rPr lang="ru-RU" sz="1800" b="1" dirty="0" smtClean="0">
                <a:solidFill>
                  <a:srgbClr val="00FFFF"/>
                </a:solidFill>
              </a:rPr>
              <a:t>Умозаключение</a:t>
            </a:r>
            <a:r>
              <a:rPr lang="ru-RU" sz="1800" b="1" dirty="0" smtClean="0">
                <a:solidFill>
                  <a:schemeClr val="bg1"/>
                </a:solidFill>
              </a:rPr>
              <a:t> – это получение </a:t>
            </a:r>
            <a:r>
              <a:rPr lang="ru-RU" sz="1800" b="1" dirty="0" smtClean="0">
                <a:solidFill>
                  <a:srgbClr val="00FF00"/>
                </a:solidFill>
              </a:rPr>
              <a:t>нового суждения</a:t>
            </a:r>
            <a:r>
              <a:rPr lang="ru-RU" sz="1800" b="1" dirty="0" smtClean="0">
                <a:solidFill>
                  <a:schemeClr val="bg1"/>
                </a:solidFill>
              </a:rPr>
              <a:t> из</a:t>
            </a:r>
            <a:r>
              <a:rPr lang="ru-RU" sz="1800" b="1" dirty="0" smtClean="0">
                <a:solidFill>
                  <a:srgbClr val="00FF00"/>
                </a:solidFill>
              </a:rPr>
              <a:t> материи других суждений</a:t>
            </a:r>
            <a:r>
              <a:rPr lang="ru-RU" sz="1800" b="1" dirty="0" smtClean="0">
                <a:solidFill>
                  <a:schemeClr val="bg1"/>
                </a:solidFill>
              </a:rPr>
              <a:t> на основе</a:t>
            </a:r>
            <a:r>
              <a:rPr lang="ru-RU" sz="1800" b="1" dirty="0" smtClean="0">
                <a:solidFill>
                  <a:srgbClr val="00FF00"/>
                </a:solidFill>
              </a:rPr>
              <a:t> логических отношений </a:t>
            </a:r>
            <a:r>
              <a:rPr lang="ru-RU" sz="1800" b="1" dirty="0" smtClean="0">
                <a:solidFill>
                  <a:schemeClr val="bg1"/>
                </a:solidFill>
              </a:rPr>
              <a:t>между элементами последних.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rgbClr val="FFFF00"/>
                </a:solidFill>
              </a:rPr>
              <a:t>Умозаключение как форма мышления</a:t>
            </a:r>
            <a:br>
              <a:rPr lang="ru-RU" sz="3200" b="1" dirty="0" smtClean="0">
                <a:solidFill>
                  <a:srgbClr val="FFFF00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Понятие умозаключения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Умозаключение как форма мышления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Понятие умозаключения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56000" y="1332000"/>
            <a:ext cx="7632000" cy="2448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>
              <a:defRPr/>
            </a:pPr>
            <a:r>
              <a:rPr lang="ru-RU" sz="2000" dirty="0">
                <a:solidFill>
                  <a:srgbClr val="FFFF00"/>
                </a:solidFill>
                <a:cs typeface="Arial" charset="0"/>
              </a:rPr>
              <a:t>Умозаключение </a:t>
            </a:r>
            <a:r>
              <a:rPr lang="ru-RU" sz="2000" dirty="0" smtClean="0">
                <a:solidFill>
                  <a:srgbClr val="FFFF00"/>
                </a:solidFill>
              </a:rPr>
              <a:t>– </a:t>
            </a:r>
            <a:r>
              <a:rPr lang="ru-RU" sz="2000" dirty="0">
                <a:solidFill>
                  <a:srgbClr val="FFFF00"/>
                </a:solidFill>
              </a:rPr>
              <a:t/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/>
              <a:t>форма мышления, или </a:t>
            </a:r>
            <a:r>
              <a:rPr lang="ru-RU" dirty="0" smtClean="0"/>
              <a:t>логическое действие</a:t>
            </a:r>
            <a:r>
              <a:rPr lang="ru-RU" dirty="0"/>
              <a:t>, в результате </a:t>
            </a:r>
            <a:r>
              <a:rPr lang="ru-RU" dirty="0" smtClean="0"/>
              <a:t>которого из </a:t>
            </a:r>
            <a:r>
              <a:rPr lang="ru-RU" dirty="0"/>
              <a:t>одного или нескольких </a:t>
            </a:r>
            <a:r>
              <a:rPr lang="ru-RU" dirty="0" smtClean="0"/>
              <a:t>суждений, </a:t>
            </a:r>
            <a:r>
              <a:rPr lang="ru-RU" dirty="0" smtClean="0">
                <a:solidFill>
                  <a:schemeClr val="accent3"/>
                </a:solidFill>
              </a:rPr>
              <a:t>именуемых </a:t>
            </a:r>
            <a:r>
              <a:rPr lang="ru-RU" dirty="0" smtClean="0">
                <a:solidFill>
                  <a:srgbClr val="FFFF00"/>
                </a:solidFill>
              </a:rPr>
              <a:t>посылками,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>на </a:t>
            </a:r>
            <a:r>
              <a:rPr lang="ru-RU" dirty="0" smtClean="0"/>
              <a:t>основе</a:t>
            </a:r>
            <a:r>
              <a:rPr lang="ru-RU" dirty="0" smtClean="0">
                <a:solidFill>
                  <a:srgbClr val="00FFFF"/>
                </a:solidFill>
              </a:rPr>
              <a:t> логических отношений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rgbClr val="00FF00"/>
                </a:solidFill>
              </a:rPr>
              <a:t>между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rgbClr val="00FF00"/>
                </a:solidFill>
              </a:rPr>
              <a:t>терминами посылок</a:t>
            </a:r>
            <a:r>
              <a:rPr lang="ru-RU" dirty="0" smtClean="0">
                <a:solidFill>
                  <a:schemeClr val="accent3"/>
                </a:solidFill>
              </a:rPr>
              <a:t> или – при наличии среди посылок сложных суждений – на </a:t>
            </a:r>
            <a:r>
              <a:rPr lang="ru-RU" dirty="0" smtClean="0"/>
              <a:t>основе</a:t>
            </a:r>
            <a:r>
              <a:rPr lang="ru-RU" dirty="0" smtClean="0">
                <a:solidFill>
                  <a:srgbClr val="00FFFF"/>
                </a:solidFill>
              </a:rPr>
              <a:t> логических отношений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rgbClr val="00FF00"/>
                </a:solidFill>
              </a:rPr>
              <a:t>между составляющими их простыми суждениями </a:t>
            </a:r>
            <a:r>
              <a:rPr lang="ru-RU" dirty="0" smtClean="0"/>
              <a:t>получается </a:t>
            </a:r>
            <a:r>
              <a:rPr lang="ru-RU" dirty="0"/>
              <a:t>(выводится) </a:t>
            </a:r>
            <a:r>
              <a:rPr lang="ru-RU" dirty="0" smtClean="0"/>
              <a:t>новое суждение </a:t>
            </a:r>
            <a:r>
              <a:rPr lang="ru-RU" dirty="0">
                <a:solidFill>
                  <a:srgbClr val="FFFF00"/>
                </a:solidFill>
              </a:rPr>
              <a:t>(заключение, </a:t>
            </a:r>
            <a:r>
              <a:rPr lang="ru-RU" dirty="0" smtClean="0">
                <a:solidFill>
                  <a:srgbClr val="FFFF00"/>
                </a:solidFill>
              </a:rPr>
              <a:t>вывод),</a:t>
            </a:r>
            <a:r>
              <a:rPr lang="ru-RU" dirty="0" smtClean="0">
                <a:solidFill>
                  <a:srgbClr val="00FFFF"/>
                </a:solidFill>
              </a:rPr>
              <a:t> </a:t>
            </a:r>
            <a:r>
              <a:rPr lang="ru-RU" dirty="0" smtClean="0">
                <a:solidFill>
                  <a:srgbClr val="00FF00"/>
                </a:solidFill>
              </a:rPr>
              <a:t>содержащее </a:t>
            </a:r>
            <a:r>
              <a:rPr lang="ru-RU" dirty="0">
                <a:solidFill>
                  <a:srgbClr val="00FF00"/>
                </a:solidFill>
              </a:rPr>
              <a:t>новое знание.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56000" y="4068000"/>
            <a:ext cx="3672000" cy="12960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>
                <a:solidFill>
                  <a:srgbClr val="FFFF00"/>
                </a:solidFill>
                <a:cs typeface="Arial" charset="0"/>
              </a:rPr>
              <a:t>Посылка </a:t>
            </a:r>
            <a:r>
              <a:rPr lang="ru-RU" sz="2000" dirty="0" smtClean="0">
                <a:solidFill>
                  <a:srgbClr val="FFFF00"/>
                </a:solidFill>
              </a:rPr>
              <a:t>– </a:t>
            </a:r>
            <a:r>
              <a:rPr lang="ru-RU" sz="2000" dirty="0">
                <a:solidFill>
                  <a:srgbClr val="FFFF00"/>
                </a:solidFill>
              </a:rPr>
              <a:t/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/>
              <a:t>суждение, которое </a:t>
            </a:r>
            <a:r>
              <a:rPr lang="ru-RU" dirty="0" smtClean="0"/>
              <a:t>служит 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00FFFF"/>
                </a:solidFill>
              </a:rPr>
              <a:t>основанием</a:t>
            </a:r>
            <a:r>
              <a:rPr lang="ru-RU" dirty="0"/>
              <a:t> для </a:t>
            </a:r>
            <a:r>
              <a:rPr lang="ru-RU" dirty="0" smtClean="0"/>
              <a:t>заключения (</a:t>
            </a:r>
            <a:r>
              <a:rPr lang="ru-RU" dirty="0"/>
              <a:t>вывода).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16000" y="4068000"/>
            <a:ext cx="3672000" cy="1295400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sz="2000" dirty="0">
                <a:solidFill>
                  <a:srgbClr val="FFFF00"/>
                </a:solidFill>
                <a:cs typeface="Arial" charset="0"/>
              </a:rPr>
              <a:t>Заключение (вывод) </a:t>
            </a:r>
            <a:r>
              <a:rPr lang="ru-RU" sz="2000" dirty="0" smtClean="0">
                <a:solidFill>
                  <a:srgbClr val="FFFF00"/>
                </a:solidFill>
              </a:rPr>
              <a:t>– </a:t>
            </a:r>
            <a:r>
              <a:rPr lang="ru-RU" sz="2000" dirty="0">
                <a:solidFill>
                  <a:srgbClr val="FFFF00"/>
                </a:solidFill>
              </a:rPr>
              <a:t/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/>
              <a:t>суждение, </a:t>
            </a:r>
            <a:r>
              <a:rPr lang="ru-RU" dirty="0" smtClean="0"/>
              <a:t>логически </a:t>
            </a:r>
            <a:r>
              <a:rPr lang="ru-RU" dirty="0" smtClean="0">
                <a:solidFill>
                  <a:srgbClr val="00FFFF"/>
                </a:solidFill>
              </a:rPr>
              <a:t>вытекающее</a:t>
            </a:r>
            <a:r>
              <a:rPr lang="ru-RU" dirty="0" smtClean="0"/>
              <a:t> из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предшествующих посылок.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56000" y="5652000"/>
            <a:ext cx="7632000" cy="1008000"/>
          </a:xfrm>
          <a:prstGeom prst="roundRect">
            <a:avLst/>
          </a:prstGeom>
          <a:noFill/>
          <a:ln w="38100" cmpd="thickThin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pPr algn="ctr"/>
            <a:r>
              <a:rPr lang="ru-RU" dirty="0">
                <a:solidFill>
                  <a:srgbClr val="FFFF00"/>
                </a:solidFill>
              </a:rPr>
              <a:t>Правильное умозаключение</a:t>
            </a:r>
            <a:r>
              <a:rPr lang="ru-RU" dirty="0">
                <a:solidFill>
                  <a:srgbClr val="00FFFF"/>
                </a:solidFill>
              </a:rPr>
              <a:t> </a:t>
            </a:r>
            <a:r>
              <a:rPr lang="ru-RU" dirty="0"/>
              <a:t>есть построение такого суждения </a:t>
            </a:r>
            <a:r>
              <a:rPr lang="ru-RU" dirty="0" smtClean="0"/>
              <a:t>из материи </a:t>
            </a:r>
            <a:r>
              <a:rPr lang="ru-RU" dirty="0"/>
              <a:t>других суждений, </a:t>
            </a:r>
            <a:r>
              <a:rPr lang="ru-RU" dirty="0">
                <a:solidFill>
                  <a:srgbClr val="00FFFF"/>
                </a:solidFill>
              </a:rPr>
              <a:t>замена которого противоречащим </a:t>
            </a:r>
            <a:r>
              <a:rPr lang="ru-RU" dirty="0" smtClean="0">
                <a:solidFill>
                  <a:srgbClr val="00FFFF"/>
                </a:solidFill>
              </a:rPr>
              <a:t>ему суждением </a:t>
            </a:r>
            <a:r>
              <a:rPr lang="ru-RU" dirty="0">
                <a:solidFill>
                  <a:srgbClr val="00FFFF"/>
                </a:solidFill>
              </a:rPr>
              <a:t>приводит к противоречию с </a:t>
            </a:r>
            <a:r>
              <a:rPr lang="ru-RU" dirty="0" smtClean="0">
                <a:solidFill>
                  <a:srgbClr val="00FFFF"/>
                </a:solidFill>
              </a:rPr>
              <a:t>посылками.</a:t>
            </a:r>
            <a:endParaRPr lang="ru-RU" dirty="0">
              <a:solidFill>
                <a:srgbClr val="00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0000"/>
            <a:ext cx="8229600" cy="4968000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bg1"/>
                </a:solidFill>
              </a:rPr>
              <a:t>Не следует думать, что правильность умозаключения определяется одной </a:t>
            </a:r>
            <a:r>
              <a:rPr lang="ru-RU" sz="1800" b="1" dirty="0" smtClean="0">
                <a:solidFill>
                  <a:srgbClr val="FFFF00"/>
                </a:solidFill>
              </a:rPr>
              <a:t>лишь истинностью вывода.</a:t>
            </a:r>
          </a:p>
          <a:p>
            <a:r>
              <a:rPr lang="ru-RU" sz="1800" b="1" dirty="0" smtClean="0">
                <a:solidFill>
                  <a:schemeClr val="bg1"/>
                </a:solidFill>
              </a:rPr>
              <a:t>Разумеется, нельзя признать правильным умозаключение</a:t>
            </a:r>
            <a:r>
              <a:rPr lang="ru-RU" sz="1800" b="1" dirty="0" smtClean="0">
                <a:solidFill>
                  <a:srgbClr val="FF66FF"/>
                </a:solidFill>
              </a:rPr>
              <a:t> </a:t>
            </a:r>
            <a:br>
              <a:rPr lang="ru-RU" sz="1800" b="1" dirty="0" smtClean="0">
                <a:solidFill>
                  <a:srgbClr val="FF66FF"/>
                </a:solidFill>
              </a:rPr>
            </a:br>
            <a:r>
              <a:rPr lang="ru-RU" sz="1800" b="1" dirty="0" smtClean="0">
                <a:solidFill>
                  <a:srgbClr val="FF66FF"/>
                </a:solidFill>
              </a:rPr>
              <a:t>с ложным выводом,</a:t>
            </a:r>
            <a:r>
              <a:rPr lang="ru-RU" sz="1800" b="1" dirty="0" smtClean="0">
                <a:solidFill>
                  <a:schemeClr val="bg1"/>
                </a:solidFill>
              </a:rPr>
              <a:t> даже если вывод следует из посылок.</a:t>
            </a:r>
          </a:p>
          <a:p>
            <a:r>
              <a:rPr lang="ru-RU" sz="1800" b="1" dirty="0" smtClean="0">
                <a:solidFill>
                  <a:schemeClr val="bg1"/>
                </a:solidFill>
              </a:rPr>
              <a:t>Нельзя признать правильным умозаключение даже с истинным выводом, если вывод этот </a:t>
            </a:r>
            <a:r>
              <a:rPr lang="ru-RU" sz="1800" b="1" dirty="0" smtClean="0">
                <a:solidFill>
                  <a:srgbClr val="FF66FF"/>
                </a:solidFill>
              </a:rPr>
              <a:t>не следует из посылок.</a:t>
            </a:r>
          </a:p>
          <a:p>
            <a:r>
              <a:rPr lang="ru-RU" sz="1800" b="1" dirty="0" smtClean="0">
                <a:solidFill>
                  <a:schemeClr val="bg1"/>
                </a:solidFill>
              </a:rPr>
              <a:t>Нельзя также признать правильным умозаключение с истинным выводом, если вывод этот получен </a:t>
            </a:r>
            <a:r>
              <a:rPr lang="ru-RU" sz="1800" b="1" dirty="0" smtClean="0">
                <a:solidFill>
                  <a:srgbClr val="FF66FF"/>
                </a:solidFill>
              </a:rPr>
              <a:t>из ложных посылок.</a:t>
            </a:r>
          </a:p>
          <a:p>
            <a:pPr>
              <a:buClr>
                <a:schemeClr val="bg1"/>
              </a:buClr>
            </a:pPr>
            <a:r>
              <a:rPr lang="ru-RU" sz="1800" b="1" dirty="0" smtClean="0">
                <a:solidFill>
                  <a:srgbClr val="00FFFF"/>
                </a:solidFill>
              </a:rPr>
              <a:t>Правильное умозаключение</a:t>
            </a:r>
            <a:r>
              <a:rPr lang="ru-RU" sz="1800" b="1" dirty="0" smtClean="0">
                <a:solidFill>
                  <a:schemeClr val="bg1"/>
                </a:solidFill>
              </a:rPr>
              <a:t> должно удовлетворять следующим трём условиям:</a:t>
            </a:r>
          </a:p>
          <a:p>
            <a:pPr lvl="5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bg1"/>
                </a:solidFill>
              </a:rPr>
              <a:t>иметь </a:t>
            </a:r>
            <a:r>
              <a:rPr lang="ru-RU" b="1" dirty="0" smtClean="0">
                <a:solidFill>
                  <a:srgbClr val="00FF00"/>
                </a:solidFill>
              </a:rPr>
              <a:t>истинный вывод,</a:t>
            </a:r>
          </a:p>
          <a:p>
            <a:pPr lvl="5">
              <a:buClr>
                <a:schemeClr val="bg1"/>
              </a:buCl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FF00"/>
                </a:solidFill>
              </a:rPr>
              <a:t>вытекающий</a:t>
            </a:r>
            <a:r>
              <a:rPr lang="ru-RU" b="1" dirty="0" smtClean="0">
                <a:solidFill>
                  <a:schemeClr val="bg1"/>
                </a:solidFill>
              </a:rPr>
              <a:t> из</a:t>
            </a:r>
          </a:p>
          <a:p>
            <a:pPr lvl="5">
              <a:buClr>
                <a:schemeClr val="bg1"/>
              </a:buCl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00FF00"/>
                </a:solidFill>
              </a:rPr>
              <a:t>истинных посылок.</a:t>
            </a:r>
          </a:p>
          <a:p>
            <a:pPr>
              <a:buClr>
                <a:schemeClr val="bg1"/>
              </a:buClr>
            </a:pPr>
            <a:r>
              <a:rPr lang="ru-RU" sz="1800" b="1" dirty="0" err="1" smtClean="0">
                <a:solidFill>
                  <a:srgbClr val="FFFF00"/>
                </a:solidFill>
              </a:rPr>
              <a:t>Непротиворечие</a:t>
            </a:r>
            <a:r>
              <a:rPr lang="ru-RU" sz="1800" b="1" dirty="0" smtClean="0">
                <a:solidFill>
                  <a:srgbClr val="FFFF00"/>
                </a:solidFill>
              </a:rPr>
              <a:t> суждения, контрадикторного выводу, посылкам</a:t>
            </a:r>
            <a:r>
              <a:rPr lang="ru-RU" sz="1800" b="1" dirty="0" smtClean="0">
                <a:solidFill>
                  <a:schemeClr val="bg1"/>
                </a:solidFill>
              </a:rPr>
              <a:t> как раз и свидетельствует о нарушении, как минимум, одного из этих условий.</a:t>
            </a:r>
          </a:p>
          <a:p>
            <a:endParaRPr lang="ru-RU" sz="1800" b="1" dirty="0" smtClean="0">
              <a:solidFill>
                <a:schemeClr val="bg1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Умозаключение как форма мышления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Понятие умозаключения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Умозаключение как форма мышления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Понятие умозаключения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512000" y="1800000"/>
            <a:ext cx="6120000" cy="2880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sz="2000" dirty="0" smtClean="0">
                <a:solidFill>
                  <a:srgbClr val="CC00CC"/>
                </a:solidFill>
              </a:rPr>
              <a:t>Правильное умозаключение</a:t>
            </a:r>
            <a:r>
              <a:rPr lang="ru-RU" sz="2000" dirty="0" smtClean="0">
                <a:solidFill>
                  <a:srgbClr val="0000FF"/>
                </a:solidFill>
              </a:rPr>
              <a:t> </a:t>
            </a:r>
            <a:br>
              <a:rPr lang="ru-RU" sz="2000" dirty="0" smtClean="0">
                <a:solidFill>
                  <a:srgbClr val="0000FF"/>
                </a:solidFill>
              </a:rPr>
            </a:br>
            <a:r>
              <a:rPr lang="ru-RU" sz="2000" dirty="0" smtClean="0">
                <a:solidFill>
                  <a:srgbClr val="0000FF"/>
                </a:solidFill>
              </a:rPr>
              <a:t>есть построение такого суждения </a:t>
            </a:r>
            <a:br>
              <a:rPr lang="ru-RU" sz="2000" dirty="0" smtClean="0">
                <a:solidFill>
                  <a:srgbClr val="0000FF"/>
                </a:solidFill>
              </a:rPr>
            </a:br>
            <a:r>
              <a:rPr lang="ru-RU" sz="2000" dirty="0" smtClean="0">
                <a:solidFill>
                  <a:srgbClr val="0000FF"/>
                </a:solidFill>
              </a:rPr>
              <a:t>из материи других суждений, </a:t>
            </a:r>
            <a:br>
              <a:rPr lang="ru-RU" sz="2000" dirty="0" smtClean="0">
                <a:solidFill>
                  <a:srgbClr val="0000FF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замена которого 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противоречащим ему суждением 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приводит к противоречию с посылками.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20000" y="5220000"/>
            <a:ext cx="4104000" cy="936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dirty="0" smtClean="0">
                <a:solidFill>
                  <a:srgbClr val="00FF00"/>
                </a:solidFill>
              </a:rPr>
              <a:t>Истинность посылок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 smtClean="0">
                <a:solidFill>
                  <a:srgbClr val="00FF00"/>
                </a:solidFill>
              </a:rPr>
              <a:t>корректность вывода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FF00"/>
                </a:solidFill>
              </a:rPr>
              <a:t>гарантируют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FF00"/>
                </a:solidFill>
              </a:rPr>
              <a:t>истинность вывода.</a:t>
            </a:r>
            <a:endParaRPr lang="ru-RU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3312000" y="5652000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равнозначно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3312000" y="4392000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равнозначно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3312000" y="3132000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равнозначно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3312000" y="1872000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равнозначно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1476000"/>
            <a:ext cx="1836000" cy="489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Равнозначные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суждения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могут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или </a:t>
            </a: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00"/>
                </a:solidFill>
              </a:rPr>
              <a:t>истинными,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или </a:t>
            </a:r>
            <a:r>
              <a:rPr lang="ru-RU" sz="1600" dirty="0" smtClean="0">
                <a:solidFill>
                  <a:srgbClr val="00FFFF"/>
                </a:solidFill>
              </a:rPr>
              <a:t>оба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FF66FF"/>
                </a:solidFill>
              </a:rPr>
              <a:t>ложными.</a:t>
            </a:r>
            <a:endParaRPr lang="ru-RU" sz="1600" dirty="0">
              <a:solidFill>
                <a:srgbClr val="FF66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08000" y="1476000"/>
            <a:ext cx="1836000" cy="4896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равнозначное суждение </a:t>
            </a:r>
            <a:r>
              <a:rPr lang="ru-RU" sz="1600" dirty="0" smtClean="0">
                <a:solidFill>
                  <a:srgbClr val="00FF00"/>
                </a:solidFill>
              </a:rPr>
              <a:t>истинно,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то и </a:t>
            </a: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00FF00"/>
                </a:solidFill>
              </a:rPr>
              <a:t>истинно,</a:t>
            </a:r>
            <a:r>
              <a:rPr lang="ru-RU" sz="1600" dirty="0" smtClean="0">
                <a:solidFill>
                  <a:schemeClr val="accent3"/>
                </a:solidFill>
              </a:rPr>
              <a:t> если </a:t>
            </a:r>
            <a:r>
              <a:rPr lang="ru-RU" sz="1600" dirty="0" smtClean="0">
                <a:solidFill>
                  <a:srgbClr val="00FFFF"/>
                </a:solidFill>
              </a:rPr>
              <a:t>одно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ложно,</a:t>
            </a:r>
            <a:r>
              <a:rPr lang="ru-RU" sz="1600" dirty="0" smtClean="0">
                <a:solidFill>
                  <a:schemeClr val="accent3"/>
                </a:solidFill>
              </a:rPr>
              <a:t> то и </a:t>
            </a:r>
            <a:r>
              <a:rPr lang="ru-RU" sz="1600" dirty="0" smtClean="0">
                <a:solidFill>
                  <a:srgbClr val="00FFFF"/>
                </a:solidFill>
              </a:rPr>
              <a:t>другое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r>
              <a:rPr lang="ru-RU" sz="1600" dirty="0" smtClean="0">
                <a:solidFill>
                  <a:srgbClr val="FF66FF"/>
                </a:solidFill>
              </a:rPr>
              <a:t>ложно.</a:t>
            </a:r>
            <a:endParaRPr lang="ru-RU" sz="1600" dirty="0">
              <a:solidFill>
                <a:srgbClr val="FF66FF"/>
              </a:solidFill>
            </a:endParaRPr>
          </a:p>
        </p:txBody>
      </p:sp>
      <p:sp>
        <p:nvSpPr>
          <p:cNvPr id="21" name="Скругленный прямоугольник 20"/>
          <p:cNvSpPr>
            <a:spLocks noChangeArrowheads="1"/>
          </p:cNvSpPr>
          <p:nvPr/>
        </p:nvSpPr>
        <p:spPr bwMode="auto">
          <a:xfrm>
            <a:off x="1836000" y="147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Слон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больше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Моськи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2" name="Скругленный прямоугольник 21"/>
          <p:cNvSpPr>
            <a:spLocks noChangeArrowheads="1"/>
          </p:cNvSpPr>
          <p:nvPr/>
        </p:nvSpPr>
        <p:spPr bwMode="auto">
          <a:xfrm>
            <a:off x="5580000" y="147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Моська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меньше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слона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Скругленный прямоугольник 23"/>
          <p:cNvSpPr>
            <a:spLocks noChangeArrowheads="1"/>
          </p:cNvSpPr>
          <p:nvPr/>
        </p:nvSpPr>
        <p:spPr bwMode="auto">
          <a:xfrm>
            <a:off x="1836000" y="273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Таяние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снегов –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причина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паводка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5" name="Скругленный прямоугольник 24"/>
          <p:cNvSpPr>
            <a:spLocks noChangeArrowheads="1"/>
          </p:cNvSpPr>
          <p:nvPr/>
        </p:nvSpPr>
        <p:spPr bwMode="auto">
          <a:xfrm>
            <a:off x="5580000" y="273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Паводок –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следствие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таяния снегов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7" name="Скругленный прямоугольник 26"/>
          <p:cNvSpPr>
            <a:spLocks noChangeArrowheads="1"/>
          </p:cNvSpPr>
          <p:nvPr/>
        </p:nvSpPr>
        <p:spPr bwMode="auto">
          <a:xfrm>
            <a:off x="1836000" y="399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Филипп –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отец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Александра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8" name="Скругленный прямоугольник 27"/>
          <p:cNvSpPr>
            <a:spLocks noChangeArrowheads="1"/>
          </p:cNvSpPr>
          <p:nvPr/>
        </p:nvSpPr>
        <p:spPr bwMode="auto">
          <a:xfrm>
            <a:off x="5580000" y="399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Александр – 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сын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Филиппа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Скругленный прямоугольник 13"/>
          <p:cNvSpPr>
            <a:spLocks noChangeArrowheads="1"/>
          </p:cNvSpPr>
          <p:nvPr/>
        </p:nvSpPr>
        <p:spPr bwMode="auto">
          <a:xfrm>
            <a:off x="1836000" y="525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Углы </a:t>
            </a:r>
            <a:r>
              <a:rPr lang="ru-RU" dirty="0" err="1" smtClean="0">
                <a:solidFill>
                  <a:srgbClr val="FF0000"/>
                </a:solidFill>
              </a:rPr>
              <a:t>равно-стороннего</a:t>
            </a:r>
            <a:r>
              <a:rPr lang="ru-RU" dirty="0" smtClean="0">
                <a:solidFill>
                  <a:srgbClr val="FF0000"/>
                </a:solidFill>
              </a:rPr>
              <a:t> треугольника </a:t>
            </a:r>
            <a:r>
              <a:rPr lang="ru-RU" dirty="0" smtClean="0">
                <a:solidFill>
                  <a:srgbClr val="0000FF"/>
                </a:solidFill>
              </a:rPr>
              <a:t>равны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5" name="Скругленный прямоугольник 14"/>
          <p:cNvSpPr>
            <a:spLocks noChangeArrowheads="1"/>
          </p:cNvSpPr>
          <p:nvPr/>
        </p:nvSpPr>
        <p:spPr bwMode="auto">
          <a:xfrm>
            <a:off x="5580000" y="5256000"/>
            <a:ext cx="1728000" cy="111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square" lIns="0" rIns="0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Стороны </a:t>
            </a:r>
            <a:r>
              <a:rPr lang="ru-RU" dirty="0" smtClean="0">
                <a:solidFill>
                  <a:srgbClr val="FF0000"/>
                </a:solidFill>
              </a:rPr>
              <a:t>рав-ноугольного треугольника </a:t>
            </a:r>
            <a:r>
              <a:rPr lang="ru-RU" dirty="0" smtClean="0">
                <a:solidFill>
                  <a:srgbClr val="0000FF"/>
                </a:solidFill>
              </a:rPr>
              <a:t>равны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0" y="273600"/>
            <a:ext cx="9144000" cy="1080000"/>
          </a:xfrm>
          <a:prstGeom prst="rect">
            <a:avLst/>
          </a:prstGeom>
        </p:spPr>
        <p:txBody>
          <a:bodyPr anchor="t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Умозаключения об истинности суждения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Категорическое умозаключение равнозначности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9" grpId="0" animBg="1"/>
      <p:bldP spid="26" grpId="0" animBg="1"/>
      <p:bldP spid="23" grpId="0" animBg="1"/>
      <p:bldP spid="19" grpId="0"/>
      <p:bldP spid="20" grpId="0"/>
      <p:bldP spid="21" grpId="0" animBg="1"/>
      <p:bldP spid="22" grpId="0" animBg="1"/>
      <p:bldP spid="24" grpId="0" animBg="1"/>
      <p:bldP spid="25" grpId="0" animBg="1"/>
      <p:bldP spid="27" grpId="0" animBg="1"/>
      <p:bldP spid="28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311525" y="1620000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контрарность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311525" y="5040000"/>
            <a:ext cx="2520950" cy="32385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субконтрарность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 rot="-5400000">
            <a:off x="1602582" y="3330000"/>
            <a:ext cx="2519362" cy="32385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подчинение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rot="5400000">
            <a:off x="5022057" y="3330000"/>
            <a:ext cx="2519362" cy="32385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подчинение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rot="2700000">
            <a:off x="2592387" y="3312000"/>
            <a:ext cx="3959225" cy="32385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контрадикторность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rot="-2700000">
            <a:off x="2592388" y="3312000"/>
            <a:ext cx="3959225" cy="32385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контрадикторность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000" y="1332000"/>
            <a:ext cx="2088000" cy="936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accent3"/>
                </a:solidFill>
              </a:rPr>
              <a:t>Обще-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8000" y="1332000"/>
            <a:ext cx="2088000" cy="936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accent3"/>
                </a:solidFill>
              </a:rPr>
              <a:t>Обще-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8000" y="4716000"/>
            <a:ext cx="2088000" cy="936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accent3"/>
                </a:solidFill>
              </a:rPr>
              <a:t>Частно-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48000" y="4716000"/>
            <a:ext cx="2088000" cy="936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accent3"/>
                </a:solidFill>
              </a:rPr>
              <a:t>Частно-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dirty="0">
                <a:solidFill>
                  <a:schemeClr val="accent3"/>
                </a:solidFill>
              </a:rPr>
              <a:t/>
            </a:r>
            <a:br>
              <a:rPr lang="ru-RU" dirty="0">
                <a:solidFill>
                  <a:schemeClr val="accent3"/>
                </a:solidFill>
              </a:rPr>
            </a:br>
            <a:r>
              <a:rPr lang="ru-RU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9" name="TextBox 18"/>
          <p:cNvSpPr txBox="1"/>
          <p:nvPr/>
        </p:nvSpPr>
        <p:spPr>
          <a:xfrm rot="16200000">
            <a:off x="756000" y="3276000"/>
            <a:ext cx="1295400" cy="431800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txBody>
          <a:bodyPr wrap="none" anchor="ctr" anchorCtr="1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FFFF"/>
                </a:solidFill>
              </a:rPr>
              <a:t>A</a:t>
            </a:r>
            <a:r>
              <a:rPr lang="en-US" dirty="0">
                <a:solidFill>
                  <a:schemeClr val="accent3"/>
                </a:solidFill>
              </a:rPr>
              <a:t>FF</a:t>
            </a:r>
            <a:r>
              <a:rPr lang="en-US" dirty="0">
                <a:solidFill>
                  <a:srgbClr val="00FFFF"/>
                </a:solidFill>
              </a:rPr>
              <a:t>I</a:t>
            </a:r>
            <a:r>
              <a:rPr lang="en-US" dirty="0">
                <a:solidFill>
                  <a:schemeClr val="accent3"/>
                </a:solidFill>
              </a:rPr>
              <a:t>RMO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5400000">
            <a:off x="7092000" y="3276000"/>
            <a:ext cx="1295400" cy="431800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txBody>
          <a:bodyPr wrap="none" anchor="ctr" anchorCtr="1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accent3"/>
                </a:solidFill>
              </a:rPr>
              <a:t>N</a:t>
            </a:r>
            <a:r>
              <a:rPr lang="en-US" dirty="0">
                <a:solidFill>
                  <a:srgbClr val="00FFFF"/>
                </a:solidFill>
              </a:rPr>
              <a:t>E</a:t>
            </a:r>
            <a:r>
              <a:rPr lang="en-US" dirty="0">
                <a:solidFill>
                  <a:schemeClr val="accent3"/>
                </a:solidFill>
              </a:rPr>
              <a:t>G</a:t>
            </a:r>
            <a:r>
              <a:rPr lang="en-US" dirty="0">
                <a:solidFill>
                  <a:srgbClr val="00FFFF"/>
                </a:solidFill>
              </a:rPr>
              <a:t>O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2411413" y="1332000"/>
            <a:ext cx="900112" cy="9001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A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5832475" y="1332000"/>
            <a:ext cx="900113" cy="9001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E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5832475" y="4752000"/>
            <a:ext cx="900113" cy="9001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O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411413" y="4752000"/>
            <a:ext cx="900112" cy="9001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sz="3200" dirty="0">
                <a:solidFill>
                  <a:srgbClr val="0000FF"/>
                </a:solidFill>
              </a:rPr>
              <a:t>I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2000" y="5868000"/>
            <a:ext cx="8280000" cy="900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Логический квадрат иллюстрирует логические отношения между суждениями </a:t>
            </a:r>
            <a:r>
              <a:rPr lang="ru-RU" sz="1600" dirty="0" smtClean="0">
                <a:solidFill>
                  <a:srgbClr val="FFFF00"/>
                </a:solidFill>
              </a:rPr>
              <a:t>«с одинаковой материей»</a:t>
            </a:r>
            <a:r>
              <a:rPr lang="ru-RU" sz="1600" dirty="0" smtClean="0">
                <a:solidFill>
                  <a:schemeClr val="accent3"/>
                </a:solidFill>
              </a:rPr>
              <a:t> (т. е. с одинаковыми субъектами и одинаковыми предикатами), различающие лишь по качеству и/или количеству.</a:t>
            </a:r>
            <a:endParaRPr lang="ru-RU" sz="1600" dirty="0"/>
          </a:p>
        </p:txBody>
      </p:sp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97200" y="108000"/>
            <a:ext cx="8949600" cy="936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bg1"/>
                </a:solidFill>
              </a:rPr>
              <a:t>Непосредственные умозаключения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Логический квадрат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/>
      <p:bldP spid="16" grpId="0"/>
      <p:bldP spid="17" grpId="0"/>
      <p:bldP spid="18" grpId="0"/>
      <p:bldP spid="19" grpId="0" animBg="1"/>
      <p:bldP spid="20" grpId="0" animBg="1"/>
      <p:bldP spid="3" grpId="0" animBg="1"/>
      <p:bldP spid="4" grpId="0" animBg="1"/>
      <p:bldP spid="6" grpId="0" animBg="1"/>
      <p:bldP spid="5" grpId="0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0" y="273600"/>
            <a:ext cx="8949600" cy="1044000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solidFill>
                  <a:schemeClr val="accent3"/>
                </a:solidFill>
              </a:rPr>
              <a:t>Умозаключения об истинности суждения </a:t>
            </a:r>
            <a:r>
              <a:rPr lang="ru-RU" sz="2800" b="1" dirty="0" smtClean="0">
                <a:solidFill>
                  <a:schemeClr val="accent3"/>
                </a:solidFill>
              </a:rPr>
              <a:t>Категорическое умозаключение подчинения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 rot="-5400000">
            <a:off x="1602582" y="3798094"/>
            <a:ext cx="2519362" cy="32385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подчинение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rot="5400000">
            <a:off x="5022057" y="3798094"/>
            <a:ext cx="2519362" cy="32385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tIns="0" anchor="ctr" anchorCtr="1"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подчинение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512000"/>
            <a:ext cx="2196000" cy="864000"/>
          </a:xfrm>
          <a:prstGeom prst="rect">
            <a:avLst/>
          </a:prstGeom>
          <a:noFill/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8000" y="1512000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Обще-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544000"/>
            <a:ext cx="2160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утвердительное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48000" y="5544000"/>
            <a:ext cx="2196000" cy="86400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accent3"/>
                </a:solidFill>
              </a:rPr>
              <a:t>Частно-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отрицательное</a:t>
            </a:r>
            <a:r>
              <a:rPr lang="ru-RU" sz="1600" dirty="0">
                <a:solidFill>
                  <a:schemeClr val="accent3"/>
                </a:solidFill>
              </a:rPr>
              <a:t/>
            </a:r>
            <a:br>
              <a:rPr lang="ru-RU" sz="1600" dirty="0">
                <a:solidFill>
                  <a:schemeClr val="accent3"/>
                </a:solidFill>
              </a:rPr>
            </a:br>
            <a:r>
              <a:rPr lang="ru-RU" sz="1600" dirty="0">
                <a:solidFill>
                  <a:schemeClr val="accent3"/>
                </a:solidFill>
              </a:rPr>
              <a:t>суждение</a:t>
            </a:r>
          </a:p>
        </p:txBody>
      </p:sp>
      <p:sp>
        <p:nvSpPr>
          <p:cNvPr id="3" name="Скругленный прямоугольник 2"/>
          <p:cNvSpPr>
            <a:spLocks noChangeArrowheads="1"/>
          </p:cNvSpPr>
          <p:nvPr/>
        </p:nvSpPr>
        <p:spPr bwMode="auto">
          <a:xfrm>
            <a:off x="219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Все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>
            <a:spLocks noChangeArrowheads="1"/>
          </p:cNvSpPr>
          <p:nvPr/>
        </p:nvSpPr>
        <p:spPr bwMode="auto">
          <a:xfrm>
            <a:off x="5616000" y="158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Ни одно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яблоко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есть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красное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561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не 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2196000" y="5004000"/>
            <a:ext cx="1332000" cy="133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 cmpd="dbl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rgbClr val="0000FF"/>
                </a:solidFill>
              </a:rPr>
              <a:t>Некоторые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6600"/>
                </a:solidFill>
              </a:rPr>
              <a:t>яблоки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суть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красные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556000"/>
            <a:ext cx="2196000" cy="284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подчиняющее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суждение </a:t>
            </a:r>
            <a:r>
              <a:rPr lang="ru-RU" sz="1600" dirty="0" smtClean="0">
                <a:solidFill>
                  <a:srgbClr val="00FF00"/>
                </a:solidFill>
              </a:rPr>
              <a:t>истинно,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подчинённое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также </a:t>
            </a:r>
            <a:r>
              <a:rPr lang="ru-RU" sz="1600" dirty="0" smtClean="0">
                <a:solidFill>
                  <a:srgbClr val="00FF00"/>
                </a:solidFill>
              </a:rPr>
              <a:t>истинно,</a:t>
            </a:r>
            <a:r>
              <a:rPr lang="ru-RU" sz="1600" dirty="0" smtClean="0">
                <a:solidFill>
                  <a:schemeClr val="accent3"/>
                </a:solidFill>
              </a:rPr>
              <a:t> но если </a:t>
            </a:r>
            <a:r>
              <a:rPr lang="ru-RU" sz="1600" dirty="0" smtClean="0">
                <a:solidFill>
                  <a:srgbClr val="00FFFF"/>
                </a:solidFill>
              </a:rPr>
              <a:t>подчиняющее</a:t>
            </a:r>
            <a:r>
              <a:rPr lang="ru-RU" sz="1600" dirty="0" smtClean="0">
                <a:solidFill>
                  <a:schemeClr val="accent3"/>
                </a:solidFill>
              </a:rPr>
              <a:t> суждение </a:t>
            </a:r>
            <a:r>
              <a:rPr lang="ru-RU" sz="1600" dirty="0" smtClean="0">
                <a:solidFill>
                  <a:srgbClr val="FF66FF"/>
                </a:solidFill>
              </a:rPr>
              <a:t>ложно, </a:t>
            </a:r>
            <a:r>
              <a:rPr lang="ru-RU" sz="1600" dirty="0" smtClean="0">
                <a:solidFill>
                  <a:srgbClr val="00FFFF"/>
                </a:solidFill>
              </a:rPr>
              <a:t>подчинённое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может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как </a:t>
            </a:r>
            <a:r>
              <a:rPr lang="ru-RU" sz="1600" dirty="0" smtClean="0">
                <a:solidFill>
                  <a:srgbClr val="00FF00"/>
                </a:solidFill>
              </a:rPr>
              <a:t>истинным,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так и </a:t>
            </a:r>
            <a:r>
              <a:rPr lang="ru-RU" sz="1600" dirty="0" smtClean="0">
                <a:solidFill>
                  <a:srgbClr val="FF66FF"/>
                </a:solidFill>
              </a:rPr>
              <a:t>ложным.</a:t>
            </a:r>
            <a:endParaRPr lang="ru-RU" sz="1600" dirty="0">
              <a:solidFill>
                <a:srgbClr val="FF66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48032" y="2556000"/>
            <a:ext cx="2196000" cy="284400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3"/>
                </a:solidFill>
              </a:rPr>
              <a:t>Если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подчинённое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суждение </a:t>
            </a:r>
            <a:r>
              <a:rPr lang="ru-RU" sz="1600" dirty="0" smtClean="0">
                <a:solidFill>
                  <a:srgbClr val="FF66FF"/>
                </a:solidFill>
              </a:rPr>
              <a:t>ложно, </a:t>
            </a:r>
            <a:br>
              <a:rPr lang="ru-RU" sz="1600" dirty="0" smtClean="0">
                <a:solidFill>
                  <a:srgbClr val="FF66FF"/>
                </a:solidFill>
              </a:rPr>
            </a:br>
            <a:r>
              <a:rPr lang="ru-RU" sz="1600" dirty="0" smtClean="0">
                <a:solidFill>
                  <a:srgbClr val="00FFFF"/>
                </a:solidFill>
              </a:rPr>
              <a:t>подчиняющее</a:t>
            </a:r>
            <a:r>
              <a:rPr lang="ru-RU" sz="1600" dirty="0" smtClean="0">
                <a:solidFill>
                  <a:schemeClr val="accent3"/>
                </a:solidFill>
              </a:rPr>
              <a:t>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также </a:t>
            </a:r>
            <a:r>
              <a:rPr lang="ru-RU" sz="1600" dirty="0" smtClean="0">
                <a:solidFill>
                  <a:srgbClr val="FF66FF"/>
                </a:solidFill>
              </a:rPr>
              <a:t>ложно,</a:t>
            </a:r>
            <a:r>
              <a:rPr lang="ru-RU" sz="1600" dirty="0" smtClean="0">
                <a:solidFill>
                  <a:schemeClr val="accent3"/>
                </a:solidFill>
              </a:rPr>
              <a:t> но если </a:t>
            </a:r>
            <a:r>
              <a:rPr lang="ru-RU" sz="1600" dirty="0" smtClean="0">
                <a:solidFill>
                  <a:srgbClr val="00FFFF"/>
                </a:solidFill>
              </a:rPr>
              <a:t>подчинённое</a:t>
            </a:r>
            <a:r>
              <a:rPr lang="ru-RU" sz="1600" dirty="0" smtClean="0">
                <a:solidFill>
                  <a:schemeClr val="accent3"/>
                </a:solidFill>
              </a:rPr>
              <a:t> суждение </a:t>
            </a:r>
            <a:r>
              <a:rPr lang="ru-RU" sz="1600" dirty="0" smtClean="0">
                <a:solidFill>
                  <a:srgbClr val="00FF00"/>
                </a:solidFill>
              </a:rPr>
              <a:t>истинно, </a:t>
            </a:r>
            <a:r>
              <a:rPr lang="ru-RU" sz="1600" dirty="0" smtClean="0">
                <a:solidFill>
                  <a:srgbClr val="00FFFF"/>
                </a:solidFill>
              </a:rPr>
              <a:t>подчиняющее</a:t>
            </a:r>
            <a:r>
              <a:rPr lang="ru-RU" sz="1600" dirty="0" smtClean="0">
                <a:solidFill>
                  <a:schemeClr val="accent3"/>
                </a:solidFill>
              </a:rPr>
              <a:t> может быть </a:t>
            </a:r>
            <a:br>
              <a:rPr lang="ru-RU" sz="1600" dirty="0" smtClean="0">
                <a:solidFill>
                  <a:schemeClr val="accent3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как </a:t>
            </a:r>
            <a:r>
              <a:rPr lang="ru-RU" sz="1600" dirty="0" smtClean="0">
                <a:solidFill>
                  <a:srgbClr val="00FF00"/>
                </a:solidFill>
              </a:rPr>
              <a:t>истинным, </a:t>
            </a:r>
            <a:br>
              <a:rPr lang="ru-RU" sz="1600" dirty="0" smtClean="0">
                <a:solidFill>
                  <a:srgbClr val="00FF00"/>
                </a:solidFill>
              </a:rPr>
            </a:br>
            <a:r>
              <a:rPr lang="ru-RU" sz="1600" dirty="0" smtClean="0">
                <a:solidFill>
                  <a:schemeClr val="accent3"/>
                </a:solidFill>
              </a:rPr>
              <a:t>так и </a:t>
            </a:r>
            <a:r>
              <a:rPr lang="ru-RU" sz="1600" dirty="0" smtClean="0">
                <a:solidFill>
                  <a:srgbClr val="FF66FF"/>
                </a:solidFill>
              </a:rPr>
              <a:t>ложным.</a:t>
            </a:r>
            <a:endParaRPr lang="ru-RU" sz="1600" dirty="0">
              <a:solidFill>
                <a:srgbClr val="FF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/>
      <p:bldP spid="16" grpId="0"/>
      <p:bldP spid="17" grpId="0"/>
      <p:bldP spid="18" grpId="0"/>
      <p:bldP spid="3" grpId="0" animBg="1"/>
      <p:bldP spid="4" grpId="0" animBg="1"/>
      <p:bldP spid="6" grpId="0" animBg="1"/>
      <p:bldP spid="5" grpId="0" animBg="1"/>
      <p:bldP spid="19" grpId="0"/>
      <p:bldP spid="20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33129</TotalTime>
  <Words>1398</Words>
  <Application>Microsoft Office PowerPoint</Application>
  <PresentationFormat>Экран (4:3)</PresentationFormat>
  <Paragraphs>387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Оформление по умолчанию</vt:lpstr>
      <vt:lpstr>Структура умозаключения. Виды умозаключений</vt:lpstr>
      <vt:lpstr>Непосредственные умозаключения</vt:lpstr>
      <vt:lpstr>Умозаключение как форма мышления Понятие умозаключения</vt:lpstr>
      <vt:lpstr>Умозаключение как форма мышления Понятие умозаключения</vt:lpstr>
      <vt:lpstr>Умозаключение как форма мышления Понятие умозаключения</vt:lpstr>
      <vt:lpstr>Умозаключение как форма мышления Понятие умозаключения</vt:lpstr>
      <vt:lpstr>Презентация PowerPoint</vt:lpstr>
      <vt:lpstr>Непосредственные умозаключения Логический квадрат</vt:lpstr>
      <vt:lpstr>Умозаключения об истинности суждения Категорическое умозаключение подчинения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Умозаключения об истинности суждения Категорическое умозаключение контрадикторности</vt:lpstr>
      <vt:lpstr>Умозаключения об истинности суждения Категорическое умозаключение контрарности</vt:lpstr>
      <vt:lpstr>Умозаключения об истинности суждения Категорическое умозаключение субконтрарности</vt:lpstr>
      <vt:lpstr>Умозаключения об истинности суждения Алетическое умозаключение подчинения</vt:lpstr>
      <vt:lpstr>Презентация PowerPoint</vt:lpstr>
      <vt:lpstr>Умозаключения об истинности суждения Алетическое умозаключение субконтрарности</vt:lpstr>
      <vt:lpstr>Непосредственные умозаключения Преобразование формы посылки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Распределённость терминов в суждении Понятие распределённости</vt:lpstr>
    </vt:vector>
  </TitlesOfParts>
  <Company>МГИМО / MGIMO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Непосредственные умозаключения. Сложные суждения</dc:title>
  <dc:subject>Основы формальной логики - Тема 4</dc:subject>
  <dc:creator>Николай Бирюков / Nikolai Biryukov</dc:creator>
  <dc:description>Редакция января 2023 г.</dc:description>
  <cp:lastModifiedBy>USER</cp:lastModifiedBy>
  <cp:revision>2711</cp:revision>
  <dcterms:created xsi:type="dcterms:W3CDTF">2004-09-28T22:15:44Z</dcterms:created>
  <dcterms:modified xsi:type="dcterms:W3CDTF">2023-12-13T09:33:13Z</dcterms:modified>
</cp:coreProperties>
</file>