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5" r:id="rId17"/>
    <p:sldId id="276" r:id="rId18"/>
    <p:sldId id="270" r:id="rId19"/>
    <p:sldId id="271" r:id="rId20"/>
    <p:sldId id="272" r:id="rId21"/>
    <p:sldId id="273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5" r:id="rId31"/>
    <p:sldId id="286" r:id="rId32"/>
    <p:sldId id="287" r:id="rId33"/>
    <p:sldId id="288" r:id="rId34"/>
    <p:sldId id="290" r:id="rId35"/>
    <p:sldId id="289" r:id="rId36"/>
    <p:sldId id="291" r:id="rId37"/>
    <p:sldId id="29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ОПЕРАЦИОННЫЕ СИСТЕМЫ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УПРАВЛЕНИЕ </a:t>
            </a:r>
            <a:r>
              <a:rPr lang="ru-RU" smtClean="0"/>
              <a:t>памятьЮ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130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254" y="760396"/>
            <a:ext cx="1192570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Ответы на </a:t>
            </a:r>
            <a:r>
              <a:rPr lang="ru-RU" sz="3200" b="1" dirty="0" smtClean="0"/>
              <a:t>вопросы</a:t>
            </a:r>
            <a:endParaRPr lang="en-US" sz="3200" b="1" dirty="0" smtClean="0"/>
          </a:p>
          <a:p>
            <a:endParaRPr lang="en-US" sz="2800" dirty="0"/>
          </a:p>
          <a:p>
            <a:pPr marL="514350" indent="-514350">
              <a:buAutoNum type="arabicPeriod"/>
            </a:pPr>
            <a:r>
              <a:rPr lang="ru-RU" sz="2800" dirty="0" smtClean="0"/>
              <a:t>Да</a:t>
            </a:r>
            <a:r>
              <a:rPr lang="ru-RU" sz="2800" dirty="0"/>
              <a:t>. Программы при этом делились на части, которые </a:t>
            </a:r>
            <a:r>
              <a:rPr lang="ru-RU" sz="2800" dirty="0" smtClean="0"/>
              <a:t>последовательно </a:t>
            </a:r>
            <a:r>
              <a:rPr lang="ru-RU" sz="2800" dirty="0"/>
              <a:t>загружались в память. Управление оверлеями усложняло программы, увеличивало их размер и стоимость разработки. </a:t>
            </a:r>
            <a:endParaRPr lang="en-US" sz="2800" dirty="0" smtClean="0"/>
          </a:p>
          <a:p>
            <a:pPr marL="514350" indent="-514350">
              <a:buAutoNum type="arabicPeriod"/>
            </a:pPr>
            <a:endParaRPr lang="en-US" sz="2800" dirty="0" smtClean="0"/>
          </a:p>
          <a:p>
            <a:pPr marL="514350" indent="-514350">
              <a:buAutoNum type="arabicPeriod"/>
            </a:pPr>
            <a:r>
              <a:rPr lang="ru-RU" sz="2800" dirty="0" smtClean="0"/>
              <a:t>Нет</a:t>
            </a:r>
            <a:r>
              <a:rPr lang="ru-RU" sz="2800" dirty="0"/>
              <a:t>. Потому что один регистр сможет защитить операционную систему от повреждения пользовательскими процессами, но не </a:t>
            </a:r>
            <a:r>
              <a:rPr lang="ru-RU" sz="2800" dirty="0" smtClean="0"/>
              <a:t>защитит </a:t>
            </a:r>
            <a:r>
              <a:rPr lang="ru-RU" sz="2800" dirty="0"/>
              <a:t>пользовательские процессы от повреждения другими </a:t>
            </a:r>
            <a:r>
              <a:rPr lang="ru-RU" sz="2800" dirty="0" smtClean="0"/>
              <a:t>процессами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00644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005" y="144379"/>
            <a:ext cx="11819823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Мультипрограммные системы с фиксированным распределением памяти </a:t>
            </a:r>
            <a:endParaRPr lang="ru-RU" sz="3200" b="1" dirty="0" smtClean="0"/>
          </a:p>
          <a:p>
            <a:endParaRPr lang="ru-RU" sz="2800" dirty="0" smtClean="0"/>
          </a:p>
          <a:p>
            <a:r>
              <a:rPr lang="ru-RU" sz="2800" b="1" dirty="0" smtClean="0"/>
              <a:t>Мультипрограммный </a:t>
            </a:r>
            <a:r>
              <a:rPr lang="ru-RU" sz="2800" b="1" dirty="0"/>
              <a:t>режим с фиксированным </a:t>
            </a:r>
            <a:r>
              <a:rPr lang="ru-RU" sz="2800" b="1" dirty="0" smtClean="0"/>
              <a:t>распределением </a:t>
            </a:r>
            <a:r>
              <a:rPr lang="ru-RU" sz="2800" b="1" dirty="0"/>
              <a:t>памяти (</a:t>
            </a:r>
            <a:r>
              <a:rPr lang="ru-RU" sz="2800" b="1" dirty="0" err="1"/>
              <a:t>fixed-partition</a:t>
            </a:r>
            <a:r>
              <a:rPr lang="ru-RU" sz="2800" b="1" dirty="0"/>
              <a:t> </a:t>
            </a:r>
            <a:r>
              <a:rPr lang="ru-RU" sz="2800" b="1" dirty="0" err="1"/>
              <a:t>multiprogramming</a:t>
            </a:r>
            <a:r>
              <a:rPr lang="ru-RU" sz="2800" b="1" dirty="0"/>
              <a:t>) </a:t>
            </a:r>
            <a:r>
              <a:rPr lang="ru-RU" sz="2800" dirty="0"/>
              <a:t>— </a:t>
            </a:r>
            <a:r>
              <a:rPr lang="ru-RU" sz="2800" dirty="0" smtClean="0"/>
              <a:t>организация </a:t>
            </a:r>
            <a:r>
              <a:rPr lang="ru-RU" sz="2800" dirty="0"/>
              <a:t>оперативной памяти, в которой вся доступная память делится на несколько разделов фиксированного размера. В каждом из этих разделов размещается по одной задаче. Этот режим использовался в первых мультипрограммных системах. </a:t>
            </a:r>
            <a:endParaRPr lang="ru-RU" sz="2800" dirty="0" smtClean="0"/>
          </a:p>
          <a:p>
            <a:r>
              <a:rPr lang="ru-RU" sz="2800" b="1" dirty="0" smtClean="0"/>
              <a:t>Раздел </a:t>
            </a:r>
            <a:r>
              <a:rPr lang="ru-RU" sz="2800" b="1" dirty="0"/>
              <a:t>(</a:t>
            </a:r>
            <a:r>
              <a:rPr lang="ru-RU" sz="2800" b="1" dirty="0" err="1"/>
              <a:t>partition</a:t>
            </a:r>
            <a:r>
              <a:rPr lang="ru-RU" sz="2800" b="1" dirty="0"/>
              <a:t>) </a:t>
            </a:r>
            <a:r>
              <a:rPr lang="ru-RU" sz="2800" dirty="0"/>
              <a:t>— в оперативной памяти — часть памяти, </a:t>
            </a:r>
            <a:r>
              <a:rPr lang="ru-RU" sz="2800" dirty="0" smtClean="0"/>
              <a:t>выделенная </a:t>
            </a:r>
            <a:r>
              <a:rPr lang="ru-RU" sz="2800" dirty="0"/>
              <a:t>процессу в мультипрограммной системе. Программы </a:t>
            </a:r>
            <a:r>
              <a:rPr lang="ru-RU" sz="2800" dirty="0" smtClean="0"/>
              <a:t>помещаются </a:t>
            </a:r>
            <a:r>
              <a:rPr lang="ru-RU" sz="2800" dirty="0"/>
              <a:t>в разделы, чтобы операционная система могла защитить себя от </a:t>
            </a:r>
            <a:r>
              <a:rPr lang="ru-RU" sz="2800" dirty="0" err="1" smtClean="0"/>
              <a:t>пользователских</a:t>
            </a:r>
            <a:r>
              <a:rPr lang="ru-RU" sz="2800" dirty="0" smtClean="0"/>
              <a:t> </a:t>
            </a:r>
            <a:r>
              <a:rPr lang="ru-RU" sz="2800" dirty="0"/>
              <a:t>процессов и процессы — от других процессов. 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37654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002" y="606392"/>
            <a:ext cx="121149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Мультипрограммные системы с фиксированным распределением памяти </a:t>
            </a:r>
          </a:p>
          <a:p>
            <a:endParaRPr lang="ru-RU" sz="2800" b="1" dirty="0" smtClean="0"/>
          </a:p>
          <a:p>
            <a:r>
              <a:rPr lang="ru-RU" sz="2800" dirty="0" smtClean="0"/>
              <a:t>• </a:t>
            </a:r>
            <a:r>
              <a:rPr lang="ru-RU" sz="2800" dirty="0"/>
              <a:t>С абсолютной трансляцией и загрузкой </a:t>
            </a:r>
          </a:p>
          <a:p>
            <a:r>
              <a:rPr lang="ru-RU" sz="2800" dirty="0" smtClean="0"/>
              <a:t>• </a:t>
            </a:r>
            <a:r>
              <a:rPr lang="ru-RU" sz="2800" dirty="0"/>
              <a:t>С перемещаемой трансляцией и загрузкой 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Абсолютная </a:t>
            </a:r>
            <a:r>
              <a:rPr lang="ru-RU" sz="2800" b="1" dirty="0"/>
              <a:t>загрузка (</a:t>
            </a:r>
            <a:r>
              <a:rPr lang="ru-RU" sz="2800" b="1" dirty="0" err="1"/>
              <a:t>absolute</a:t>
            </a:r>
            <a:r>
              <a:rPr lang="ru-RU" sz="2800" b="1" dirty="0"/>
              <a:t> </a:t>
            </a:r>
            <a:r>
              <a:rPr lang="ru-RU" sz="2800" b="1" dirty="0" err="1"/>
              <a:t>loading</a:t>
            </a:r>
            <a:r>
              <a:rPr lang="ru-RU" sz="2800" b="1" dirty="0"/>
              <a:t>) </a:t>
            </a:r>
            <a:r>
              <a:rPr lang="ru-RU" sz="2800" dirty="0"/>
              <a:t>— технология загрузки, согласно которой загрузчик размещает программы в памяти по определенному программистом или транслятором абсолютному </a:t>
            </a:r>
            <a:r>
              <a:rPr lang="ru-RU" sz="2800" dirty="0" smtClean="0"/>
              <a:t>адресу. </a:t>
            </a:r>
            <a:r>
              <a:rPr lang="ru-RU" sz="2800" dirty="0"/>
              <a:t>Для этой технологии характерны потери </a:t>
            </a:r>
            <a:r>
              <a:rPr lang="ru-RU" sz="2800" dirty="0" smtClean="0"/>
              <a:t>памяти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35047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41" y="146534"/>
            <a:ext cx="8839200" cy="452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512" y="4822257"/>
            <a:ext cx="11194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Мультипрограммная система с фиксированным распределением памяти, </a:t>
            </a:r>
            <a:r>
              <a:rPr lang="ru-RU" sz="2400" dirty="0" smtClean="0"/>
              <a:t>абсолютной </a:t>
            </a:r>
            <a:r>
              <a:rPr lang="ru-RU" sz="2400" dirty="0"/>
              <a:t>трансляцией и загрузкой </a:t>
            </a:r>
          </a:p>
        </p:txBody>
      </p:sp>
    </p:spTree>
    <p:extLst>
      <p:ext uri="{BB962C8B-B14F-4D97-AF65-F5344CB8AC3E}">
        <p14:creationId xmlns:p14="http://schemas.microsoft.com/office/powerpoint/2010/main" val="3192526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057" y="0"/>
            <a:ext cx="8715375" cy="4943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014" y="5139891"/>
            <a:ext cx="11319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Потери памяти в мультипрограммной системе с фиксированным распределением памяти, абсолютной трансляцией и загрузкой</a:t>
            </a:r>
          </a:p>
        </p:txBody>
      </p:sp>
    </p:spTree>
    <p:extLst>
      <p:ext uri="{BB962C8B-B14F-4D97-AF65-F5344CB8AC3E}">
        <p14:creationId xmlns:p14="http://schemas.microsoft.com/office/powerpoint/2010/main" val="216887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805" y="109535"/>
            <a:ext cx="8022958" cy="51426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1217" y="5252234"/>
            <a:ext cx="9500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Мультипрограммная система с фиксированным распределением памяти, </a:t>
            </a:r>
            <a:r>
              <a:rPr lang="ru-RU" sz="2400" dirty="0" smtClean="0"/>
              <a:t>перемещаемой </a:t>
            </a:r>
            <a:r>
              <a:rPr lang="ru-RU" sz="2400" dirty="0"/>
              <a:t>трансляцией и </a:t>
            </a:r>
            <a:r>
              <a:rPr lang="ru-RU" sz="2400" dirty="0" smtClean="0"/>
              <a:t>загрузкой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12227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182" y="300839"/>
            <a:ext cx="8753475" cy="4581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385" y="5034013"/>
            <a:ext cx="1168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Защита памяти в мультипрограммных системах с выделением непрерывных областей памяти </a:t>
            </a:r>
          </a:p>
        </p:txBody>
      </p:sp>
    </p:spTree>
    <p:extLst>
      <p:ext uri="{BB962C8B-B14F-4D97-AF65-F5344CB8AC3E}">
        <p14:creationId xmlns:p14="http://schemas.microsoft.com/office/powerpoint/2010/main" val="1234306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5088638"/>
            <a:ext cx="1201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Внутренняя фрагментация в мультипрограммных системах с фиксированным распределением памяти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326" y="430329"/>
            <a:ext cx="88296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07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547" y="981778"/>
            <a:ext cx="1198345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Перемещаемая загрузка (</a:t>
            </a:r>
            <a:r>
              <a:rPr lang="ru-RU" sz="2800" b="1" dirty="0" err="1"/>
              <a:t>relocatable</a:t>
            </a:r>
            <a:r>
              <a:rPr lang="ru-RU" sz="2800" b="1" dirty="0"/>
              <a:t> </a:t>
            </a:r>
            <a:r>
              <a:rPr lang="ru-RU" sz="2800" b="1" dirty="0" err="1"/>
              <a:t>loading</a:t>
            </a:r>
            <a:r>
              <a:rPr lang="ru-RU" sz="2800" b="1" dirty="0"/>
              <a:t>) </a:t>
            </a:r>
            <a:r>
              <a:rPr lang="ru-RU" sz="2800" dirty="0"/>
              <a:t>— технология </a:t>
            </a:r>
            <a:r>
              <a:rPr lang="ru-RU" sz="2800" dirty="0" smtClean="0"/>
              <a:t>загрузки</a:t>
            </a:r>
            <a:r>
              <a:rPr lang="ru-RU" sz="2800" dirty="0"/>
              <a:t>, при которой относительные адреса в загрузочном модуле (определяемые на основе их расположения по отношению к началу модуля) трансформируются в абсолютные адреса, основанные на </a:t>
            </a:r>
            <a:r>
              <a:rPr lang="ru-RU" sz="2800" dirty="0" smtClean="0"/>
              <a:t>расположении </a:t>
            </a:r>
            <a:r>
              <a:rPr lang="ru-RU" sz="2800" dirty="0"/>
              <a:t>запрашиваемого раздела </a:t>
            </a:r>
            <a:r>
              <a:rPr lang="ru-RU" sz="2800" dirty="0" smtClean="0"/>
              <a:t>памяти.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Базовый </a:t>
            </a:r>
            <a:r>
              <a:rPr lang="ru-RU" sz="2800" b="1" dirty="0"/>
              <a:t>регистр (</a:t>
            </a:r>
            <a:r>
              <a:rPr lang="ru-RU" sz="2800" b="1" dirty="0" err="1"/>
              <a:t>base</a:t>
            </a:r>
            <a:r>
              <a:rPr lang="ru-RU" sz="2800" b="1" dirty="0"/>
              <a:t> </a:t>
            </a:r>
            <a:r>
              <a:rPr lang="ru-RU" sz="2800" b="1" dirty="0" err="1"/>
              <a:t>register</a:t>
            </a:r>
            <a:r>
              <a:rPr lang="ru-RU" sz="2800" b="1" dirty="0"/>
              <a:t>, нижняя граница, </a:t>
            </a:r>
            <a:r>
              <a:rPr lang="ru-RU" sz="2800" b="1" dirty="0" err="1"/>
              <a:t>low</a:t>
            </a:r>
            <a:r>
              <a:rPr lang="ru-RU" sz="2800" b="1" dirty="0"/>
              <a:t> </a:t>
            </a:r>
            <a:r>
              <a:rPr lang="ru-RU" sz="2800" b="1" dirty="0" err="1" smtClean="0"/>
              <a:t>boundary</a:t>
            </a:r>
            <a:r>
              <a:rPr lang="ru-RU" sz="2800" b="1" dirty="0"/>
              <a:t>) </a:t>
            </a:r>
            <a:r>
              <a:rPr lang="ru-RU" sz="2800" dirty="0"/>
              <a:t>— регистр, содержащий наименьший адрес в памяти, к которому может обращаться </a:t>
            </a:r>
            <a:r>
              <a:rPr lang="ru-RU" sz="2800" dirty="0" smtClean="0"/>
              <a:t>процесс. </a:t>
            </a:r>
            <a:r>
              <a:rPr lang="ru-RU" sz="2800" dirty="0"/>
              <a:t>Использовался для защиты памяти в мультипрограммных системах с фиксированным </a:t>
            </a:r>
            <a:r>
              <a:rPr lang="ru-RU" sz="2800" dirty="0" smtClean="0"/>
              <a:t>распределением </a:t>
            </a:r>
            <a:r>
              <a:rPr lang="ru-RU" sz="2800" dirty="0"/>
              <a:t>памяти</a:t>
            </a:r>
          </a:p>
        </p:txBody>
      </p:sp>
    </p:spTree>
    <p:extLst>
      <p:ext uri="{BB962C8B-B14F-4D97-AF65-F5344CB8AC3E}">
        <p14:creationId xmlns:p14="http://schemas.microsoft.com/office/powerpoint/2010/main" val="205496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128" y="779647"/>
            <a:ext cx="1172357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Регистр предела (</a:t>
            </a:r>
            <a:r>
              <a:rPr lang="ru-RU" sz="2800" b="1" dirty="0" err="1"/>
              <a:t>limit</a:t>
            </a:r>
            <a:r>
              <a:rPr lang="ru-RU" sz="2800" b="1" dirty="0"/>
              <a:t> </a:t>
            </a:r>
            <a:r>
              <a:rPr lang="ru-RU" sz="2800" b="1" dirty="0" err="1"/>
              <a:t>register</a:t>
            </a:r>
            <a:r>
              <a:rPr lang="ru-RU" sz="2800" b="1" dirty="0"/>
              <a:t>, верхняя граница, </a:t>
            </a:r>
            <a:r>
              <a:rPr lang="ru-RU" sz="2800" b="1" dirty="0" err="1"/>
              <a:t>high</a:t>
            </a:r>
            <a:r>
              <a:rPr lang="ru-RU" sz="2800" b="1" dirty="0"/>
              <a:t> </a:t>
            </a:r>
            <a:r>
              <a:rPr lang="ru-RU" sz="2800" b="1" dirty="0" err="1" smtClean="0"/>
              <a:t>boundary</a:t>
            </a:r>
            <a:r>
              <a:rPr lang="ru-RU" sz="2800" b="1" dirty="0"/>
              <a:t>) </a:t>
            </a:r>
            <a:r>
              <a:rPr lang="ru-RU" sz="2800" dirty="0"/>
              <a:t>— регистр, в котором в мультипрограммных системах с </a:t>
            </a:r>
            <a:r>
              <a:rPr lang="ru-RU" sz="2800" dirty="0" smtClean="0"/>
              <a:t>фиксированным </a:t>
            </a:r>
            <a:r>
              <a:rPr lang="ru-RU" sz="2800" dirty="0"/>
              <a:t>распределением памяти хранится адрес конца области памяти, выделенной </a:t>
            </a:r>
            <a:r>
              <a:rPr lang="ru-RU" sz="2800" dirty="0" smtClean="0"/>
              <a:t>процессу.</a:t>
            </a:r>
          </a:p>
          <a:p>
            <a:r>
              <a:rPr lang="ru-RU" sz="2800" b="1" dirty="0"/>
              <a:t>Фрагментация (</a:t>
            </a:r>
            <a:r>
              <a:rPr lang="ru-RU" sz="2800" b="1" dirty="0" err="1"/>
              <a:t>fragmentation</a:t>
            </a:r>
            <a:r>
              <a:rPr lang="ru-RU" sz="2800" b="1" dirty="0"/>
              <a:t>) </a:t>
            </a:r>
            <a:r>
              <a:rPr lang="ru-RU" sz="2800" dirty="0"/>
              <a:t>— в оперативной памяти — </a:t>
            </a:r>
            <a:r>
              <a:rPr lang="ru-RU" sz="2800" dirty="0" smtClean="0"/>
              <a:t>невозможность </a:t>
            </a:r>
            <a:r>
              <a:rPr lang="ru-RU" sz="2800" dirty="0"/>
              <a:t>использовать некоторые области свободной оперативной памяти. </a:t>
            </a:r>
            <a:endParaRPr lang="ru-RU" sz="2800" dirty="0" smtClean="0"/>
          </a:p>
          <a:p>
            <a:r>
              <a:rPr lang="ru-RU" sz="2800" b="1" dirty="0" smtClean="0"/>
              <a:t>Внутренняя </a:t>
            </a:r>
            <a:r>
              <a:rPr lang="ru-RU" sz="2800" b="1" dirty="0"/>
              <a:t>фрагментация (</a:t>
            </a:r>
            <a:r>
              <a:rPr lang="ru-RU" sz="2800" b="1" dirty="0" err="1"/>
              <a:t>internal</a:t>
            </a:r>
            <a:r>
              <a:rPr lang="ru-RU" sz="2800" b="1" dirty="0"/>
              <a:t> </a:t>
            </a:r>
            <a:r>
              <a:rPr lang="ru-RU" sz="2800" b="1" dirty="0" err="1"/>
              <a:t>fragmentation</a:t>
            </a:r>
            <a:r>
              <a:rPr lang="ru-RU" sz="2800" b="1" dirty="0"/>
              <a:t>) </a:t>
            </a:r>
            <a:r>
              <a:rPr lang="ru-RU" sz="2800" dirty="0"/>
              <a:t>— явление в мультипрограммных системах с фиксированным распределением памяти, когда размер кода и данных процесса меньше, чем размер раздела, в котором этот процесс размещается</a:t>
            </a:r>
          </a:p>
        </p:txBody>
      </p:sp>
    </p:spTree>
    <p:extLst>
      <p:ext uri="{BB962C8B-B14F-4D97-AF65-F5344CB8AC3E}">
        <p14:creationId xmlns:p14="http://schemas.microsoft.com/office/powerpoint/2010/main" val="3494345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632" y="127883"/>
            <a:ext cx="118775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ОПЕРАТИВНАЯ ПАМЯТЬ </a:t>
            </a:r>
            <a:endParaRPr lang="en-US" sz="3200" b="1" dirty="0"/>
          </a:p>
          <a:p>
            <a:pPr algn="ctr"/>
            <a:r>
              <a:rPr lang="ru-RU" sz="3200" b="1" dirty="0" smtClean="0"/>
              <a:t>Стратегии </a:t>
            </a:r>
            <a:r>
              <a:rPr lang="ru-RU" sz="3200" b="1" dirty="0"/>
              <a:t>управления памятью </a:t>
            </a:r>
            <a:endParaRPr lang="en-US" sz="3200" b="1" dirty="0" smtClean="0"/>
          </a:p>
          <a:p>
            <a:endParaRPr lang="en-US" sz="2800" dirty="0" smtClean="0"/>
          </a:p>
          <a:p>
            <a:r>
              <a:rPr lang="ru-RU" sz="2800" dirty="0" smtClean="0"/>
              <a:t>• </a:t>
            </a:r>
            <a:r>
              <a:rPr lang="ru-RU" sz="2800" dirty="0"/>
              <a:t>Стратегии загрузки </a:t>
            </a:r>
            <a:endParaRPr lang="en-US" sz="2800" dirty="0" smtClean="0"/>
          </a:p>
          <a:p>
            <a:r>
              <a:rPr lang="ru-RU" sz="2800" dirty="0" smtClean="0"/>
              <a:t>• </a:t>
            </a:r>
            <a:r>
              <a:rPr lang="ru-RU" sz="2800" dirty="0"/>
              <a:t>Стратегии размещения </a:t>
            </a:r>
            <a:endParaRPr lang="en-US" sz="2800" dirty="0" smtClean="0"/>
          </a:p>
          <a:p>
            <a:r>
              <a:rPr lang="ru-RU" sz="2800" dirty="0" smtClean="0"/>
              <a:t>• </a:t>
            </a:r>
            <a:r>
              <a:rPr lang="ru-RU" sz="2800" dirty="0"/>
              <a:t>Стратегии замены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739" y="1701521"/>
            <a:ext cx="8024261" cy="46175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0632" y="4996132"/>
            <a:ext cx="34734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/>
              <a:t>Иерархическая организация памяти</a:t>
            </a:r>
          </a:p>
        </p:txBody>
      </p:sp>
    </p:spTree>
    <p:extLst>
      <p:ext uri="{BB962C8B-B14F-4D97-AF65-F5344CB8AC3E}">
        <p14:creationId xmlns:p14="http://schemas.microsoft.com/office/powerpoint/2010/main" val="3485640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7911" y="1155033"/>
            <a:ext cx="905737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Вопросы для </a:t>
            </a:r>
            <a:r>
              <a:rPr lang="ru-RU" sz="3200" b="1" dirty="0" smtClean="0"/>
              <a:t>самопроверки</a:t>
            </a:r>
          </a:p>
          <a:p>
            <a:endParaRPr lang="ru-RU" sz="2800" dirty="0"/>
          </a:p>
          <a:p>
            <a:pPr marL="514350" indent="-514350">
              <a:buAutoNum type="arabicPeriod"/>
            </a:pPr>
            <a:r>
              <a:rPr lang="ru-RU" sz="2800" dirty="0" smtClean="0"/>
              <a:t>Абсолютная </a:t>
            </a:r>
            <a:r>
              <a:rPr lang="ru-RU" sz="2800" dirty="0"/>
              <a:t>трансляция и загрузка эффективнее </a:t>
            </a:r>
            <a:r>
              <a:rPr lang="ru-RU" sz="2800" dirty="0" smtClean="0"/>
              <a:t>перемещаемой</a:t>
            </a:r>
            <a:r>
              <a:rPr lang="ru-RU" sz="2800" dirty="0"/>
              <a:t>? (Да/Нет) </a:t>
            </a:r>
            <a:endParaRPr lang="ru-RU" sz="2800" dirty="0" smtClean="0"/>
          </a:p>
          <a:p>
            <a:pPr marL="514350" indent="-514350">
              <a:buAutoNum type="arabicPeriod"/>
            </a:pPr>
            <a:endParaRPr lang="ru-RU" sz="2800" dirty="0" smtClean="0"/>
          </a:p>
          <a:p>
            <a:pPr marL="514350" indent="-514350">
              <a:buAutoNum type="arabicPeriod"/>
            </a:pPr>
            <a:r>
              <a:rPr lang="ru-RU" sz="2800" dirty="0" smtClean="0"/>
              <a:t>Большие </a:t>
            </a:r>
            <a:r>
              <a:rPr lang="ru-RU" sz="2800" dirty="0"/>
              <a:t>разделы оперативной памяти лучше маленьких? (Да/Нет) </a:t>
            </a:r>
            <a:endParaRPr lang="ru-RU" sz="2800" dirty="0" smtClean="0"/>
          </a:p>
          <a:p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1798698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008" y="221381"/>
            <a:ext cx="115791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Ответы на вопросы </a:t>
            </a:r>
          </a:p>
          <a:p>
            <a:pPr marL="514350" indent="-514350">
              <a:buAutoNum type="arabicPeriod"/>
            </a:pPr>
            <a:r>
              <a:rPr lang="ru-RU" sz="2800" dirty="0" smtClean="0"/>
              <a:t>Нет</a:t>
            </a:r>
            <a:r>
              <a:rPr lang="ru-RU" sz="2800" dirty="0"/>
              <a:t>. До появления перемещаемых трансляторов и загрузчиков программистам приходилось вручную указывать раздел, в котором программы должны были выполняться. При этом могли напрасно расходоваться память и процессорное </a:t>
            </a:r>
            <a:r>
              <a:rPr lang="ru-RU" sz="2800" dirty="0" smtClean="0"/>
              <a:t>время</a:t>
            </a:r>
          </a:p>
          <a:p>
            <a:pPr marL="514350" indent="-514350">
              <a:buAutoNum type="arabicPeriod"/>
            </a:pPr>
            <a:endParaRPr lang="ru-RU" sz="2800" dirty="0" smtClean="0"/>
          </a:p>
          <a:p>
            <a:pPr marL="514350" indent="-514350">
              <a:buAutoNum type="arabicPeriod"/>
            </a:pPr>
            <a:r>
              <a:rPr lang="ru-RU" sz="2800" dirty="0" smtClean="0"/>
              <a:t>Нет</a:t>
            </a:r>
            <a:r>
              <a:rPr lang="ru-RU" sz="2800" dirty="0"/>
              <a:t>. В больших разделах могут размещаться большие </a:t>
            </a:r>
            <a:r>
              <a:rPr lang="ru-RU" sz="2800" dirty="0" smtClean="0"/>
              <a:t>программы</a:t>
            </a:r>
            <a:r>
              <a:rPr lang="ru-RU" sz="2800" dirty="0"/>
              <a:t>, но если в них размещаются маленькие программы, то появляется сильная внутренняя фрагментация. В маленьких разделах </a:t>
            </a:r>
            <a:r>
              <a:rPr lang="ru-RU" sz="2800" dirty="0" smtClean="0"/>
              <a:t>внутренняя </a:t>
            </a:r>
            <a:r>
              <a:rPr lang="ru-RU" sz="2800" dirty="0"/>
              <a:t>фрагментация меньше, и они позволяют достичь большей </a:t>
            </a:r>
            <a:r>
              <a:rPr lang="ru-RU" sz="2800" dirty="0" err="1" smtClean="0"/>
              <a:t>мультипрограммности</a:t>
            </a:r>
            <a:r>
              <a:rPr lang="ru-RU" sz="2800" dirty="0"/>
              <a:t>, однако они ограничивают размер </a:t>
            </a:r>
            <a:r>
              <a:rPr lang="ru-RU" sz="2800" dirty="0" smtClean="0"/>
              <a:t>программ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67704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377" y="96254"/>
            <a:ext cx="11896825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Мультипрограммные системы с изменяемым распределением памяти </a:t>
            </a:r>
            <a:endParaRPr lang="ru-RU" sz="3200" b="1" dirty="0" smtClean="0"/>
          </a:p>
          <a:p>
            <a:endParaRPr lang="ru-RU" sz="2800" dirty="0"/>
          </a:p>
          <a:p>
            <a:r>
              <a:rPr lang="ru-RU" sz="2800" b="1" dirty="0" smtClean="0"/>
              <a:t>Мультипрограммный </a:t>
            </a:r>
            <a:r>
              <a:rPr lang="ru-RU" sz="2800" b="1" dirty="0"/>
              <a:t>режим с изменяемым </a:t>
            </a:r>
            <a:r>
              <a:rPr lang="ru-RU" sz="2800" b="1" dirty="0" smtClean="0"/>
              <a:t>распределением </a:t>
            </a:r>
            <a:r>
              <a:rPr lang="ru-RU" sz="2800" b="1" dirty="0"/>
              <a:t>памяти (</a:t>
            </a:r>
            <a:r>
              <a:rPr lang="ru-RU" sz="2800" b="1" dirty="0" err="1"/>
              <a:t>variable-partition</a:t>
            </a:r>
            <a:r>
              <a:rPr lang="ru-RU" sz="2800" b="1" dirty="0"/>
              <a:t> </a:t>
            </a:r>
            <a:r>
              <a:rPr lang="ru-RU" sz="2800" b="1" dirty="0" err="1"/>
              <a:t>multiprogramming</a:t>
            </a:r>
            <a:r>
              <a:rPr lang="ru-RU" sz="2800" b="1" dirty="0"/>
              <a:t>) </a:t>
            </a:r>
            <a:r>
              <a:rPr lang="ru-RU" sz="2800" dirty="0"/>
              <a:t>— организация оперативной памяти, в которой каждому процессу выделяется ровно столько памяти, сколько ему нужно для </a:t>
            </a:r>
            <a:r>
              <a:rPr lang="ru-RU" sz="2800" dirty="0" smtClean="0"/>
              <a:t>работы). 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Внешняя </a:t>
            </a:r>
            <a:r>
              <a:rPr lang="ru-RU" sz="2800" b="1" dirty="0"/>
              <a:t>фрагментация (</a:t>
            </a:r>
            <a:r>
              <a:rPr lang="ru-RU" sz="2800" b="1" dirty="0" err="1"/>
              <a:t>external</a:t>
            </a:r>
            <a:r>
              <a:rPr lang="ru-RU" sz="2800" b="1" dirty="0"/>
              <a:t> </a:t>
            </a:r>
            <a:r>
              <a:rPr lang="ru-RU" sz="2800" b="1" dirty="0" err="1"/>
              <a:t>fragmentation</a:t>
            </a:r>
            <a:r>
              <a:rPr lang="ru-RU" sz="2800" b="1" dirty="0"/>
              <a:t>) </a:t>
            </a:r>
            <a:r>
              <a:rPr lang="ru-RU" sz="2800" dirty="0"/>
              <a:t>— явление в мультипрограммных системах с изменяемым распределением памяти, при котором в адресном пространстве есть неиспользуемые области, слишком маленькие, чтобы вместить процесс. </a:t>
            </a:r>
          </a:p>
        </p:txBody>
      </p:sp>
    </p:spTree>
    <p:extLst>
      <p:ext uri="{BB962C8B-B14F-4D97-AF65-F5344CB8AC3E}">
        <p14:creationId xmlns:p14="http://schemas.microsoft.com/office/powerpoint/2010/main" val="321369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23" y="117959"/>
            <a:ext cx="6648333" cy="66582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26981" y="2432067"/>
            <a:ext cx="43730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Первичное выделение разделов в мультипрограммной системе с изменяемым распределением памяти </a:t>
            </a:r>
          </a:p>
        </p:txBody>
      </p:sp>
    </p:spTree>
    <p:extLst>
      <p:ext uri="{BB962C8B-B14F-4D97-AF65-F5344CB8AC3E}">
        <p14:creationId xmlns:p14="http://schemas.microsoft.com/office/powerpoint/2010/main" val="2267910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899" y="0"/>
            <a:ext cx="8743950" cy="54959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397316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Дыры в оперативной памяти в мультипрограммной системе с изменяемым распределением памяти</a:t>
            </a:r>
          </a:p>
        </p:txBody>
      </p:sp>
    </p:spTree>
    <p:extLst>
      <p:ext uri="{BB962C8B-B14F-4D97-AF65-F5344CB8AC3E}">
        <p14:creationId xmlns:p14="http://schemas.microsoft.com/office/powerpoint/2010/main" val="3994465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798" y="192506"/>
            <a:ext cx="1196420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Дыра (</a:t>
            </a:r>
            <a:r>
              <a:rPr lang="ru-RU" sz="2800" b="1" dirty="0" err="1"/>
              <a:t>hole</a:t>
            </a:r>
            <a:r>
              <a:rPr lang="ru-RU" sz="2800" b="1" dirty="0"/>
              <a:t>) </a:t>
            </a:r>
            <a:r>
              <a:rPr lang="ru-RU" sz="2800" dirty="0"/>
              <a:t>— свободная область в памяти в мультипрограммных системах с изменяемым распределением </a:t>
            </a:r>
            <a:r>
              <a:rPr lang="ru-RU" sz="2800" dirty="0" smtClean="0"/>
              <a:t>памяти. 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Сращение </a:t>
            </a:r>
            <a:r>
              <a:rPr lang="ru-RU" sz="2800" b="1" dirty="0"/>
              <a:t>дыр в памяти (</a:t>
            </a:r>
            <a:r>
              <a:rPr lang="ru-RU" sz="2800" b="1" dirty="0" err="1"/>
              <a:t>coalescing</a:t>
            </a:r>
            <a:r>
              <a:rPr lang="ru-RU" sz="2800" b="1" dirty="0"/>
              <a:t> </a:t>
            </a:r>
            <a:r>
              <a:rPr lang="ru-RU" sz="2800" b="1" dirty="0" err="1"/>
              <a:t>the</a:t>
            </a:r>
            <a:r>
              <a:rPr lang="ru-RU" sz="2800" b="1" dirty="0"/>
              <a:t> </a:t>
            </a:r>
            <a:r>
              <a:rPr lang="ru-RU" sz="2800" b="1" dirty="0" err="1"/>
              <a:t>memory</a:t>
            </a:r>
            <a:r>
              <a:rPr lang="ru-RU" sz="2800" b="1" dirty="0"/>
              <a:t> </a:t>
            </a:r>
            <a:r>
              <a:rPr lang="ru-RU" sz="2800" b="1" dirty="0" err="1"/>
              <a:t>holes</a:t>
            </a:r>
            <a:r>
              <a:rPr lang="ru-RU" sz="2800" b="1" dirty="0"/>
              <a:t>) </a:t>
            </a:r>
            <a:r>
              <a:rPr lang="ru-RU" sz="2800" dirty="0"/>
              <a:t>— </a:t>
            </a:r>
            <a:r>
              <a:rPr lang="ru-RU" sz="2800" dirty="0" smtClean="0"/>
              <a:t>механизм </a:t>
            </a:r>
            <a:r>
              <a:rPr lang="ru-RU" sz="2800" dirty="0"/>
              <a:t>слияния смежных свободных областей памяти в </a:t>
            </a:r>
            <a:r>
              <a:rPr lang="ru-RU" sz="2800" dirty="0" smtClean="0"/>
              <a:t>мультипрограммной </a:t>
            </a:r>
            <a:r>
              <a:rPr lang="ru-RU" sz="2800" dirty="0"/>
              <a:t>системе с изменяемым распределением памяти. Он </a:t>
            </a:r>
            <a:r>
              <a:rPr lang="ru-RU" sz="2800" dirty="0" smtClean="0"/>
              <a:t>позволяет </a:t>
            </a:r>
            <a:r>
              <a:rPr lang="ru-RU" sz="2800" dirty="0"/>
              <a:t>создать свободные области максимально возможного размера для размещения </a:t>
            </a:r>
            <a:r>
              <a:rPr lang="ru-RU" sz="2800" dirty="0" smtClean="0"/>
              <a:t>процессов. 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Уплотнение </a:t>
            </a:r>
            <a:r>
              <a:rPr lang="ru-RU" sz="2800" b="1" dirty="0"/>
              <a:t>памяти (</a:t>
            </a:r>
            <a:r>
              <a:rPr lang="ru-RU" sz="2800" b="1" dirty="0" err="1"/>
              <a:t>memory</a:t>
            </a:r>
            <a:r>
              <a:rPr lang="ru-RU" sz="2800" b="1" dirty="0"/>
              <a:t> </a:t>
            </a:r>
            <a:r>
              <a:rPr lang="ru-RU" sz="2800" b="1" dirty="0" err="1"/>
              <a:t>compaction</a:t>
            </a:r>
            <a:r>
              <a:rPr lang="ru-RU" sz="2800" b="1" dirty="0"/>
              <a:t>) </a:t>
            </a:r>
            <a:r>
              <a:rPr lang="ru-RU" sz="2800" dirty="0"/>
              <a:t>— перемещение всех разделов в мультипрограммной системе с изменяемым </a:t>
            </a:r>
            <a:r>
              <a:rPr lang="ru-RU" sz="2800" dirty="0" err="1"/>
              <a:t>распределением</a:t>
            </a:r>
            <a:r>
              <a:rPr lang="ru-RU" sz="2800" dirty="0"/>
              <a:t> памяти к одному краю адресного пространства, чтобы создать свободную область максимально возможного </a:t>
            </a:r>
            <a:r>
              <a:rPr lang="ru-RU" sz="2800" dirty="0" smtClean="0"/>
              <a:t>размера.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37695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249" y="85825"/>
            <a:ext cx="7810500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505" y="5284269"/>
            <a:ext cx="11579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Сращение </a:t>
            </a:r>
            <a:r>
              <a:rPr lang="ru-RU" sz="2400" dirty="0"/>
              <a:t>дыр в </a:t>
            </a:r>
            <a:r>
              <a:rPr lang="ru-RU" sz="2400" dirty="0" smtClean="0"/>
              <a:t>памяти </a:t>
            </a:r>
            <a:r>
              <a:rPr lang="ru-RU" sz="2400" dirty="0"/>
              <a:t>в мультипрограммной системе с изменяемым </a:t>
            </a:r>
            <a:r>
              <a:rPr lang="ru-RU" sz="2400" dirty="0" smtClean="0"/>
              <a:t>распределением </a:t>
            </a:r>
            <a:r>
              <a:rPr lang="ru-RU" sz="2400" dirty="0"/>
              <a:t>памяти</a:t>
            </a:r>
          </a:p>
        </p:txBody>
      </p:sp>
    </p:spTree>
    <p:extLst>
      <p:ext uri="{BB962C8B-B14F-4D97-AF65-F5344CB8AC3E}">
        <p14:creationId xmlns:p14="http://schemas.microsoft.com/office/powerpoint/2010/main" val="3388743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23" y="137259"/>
            <a:ext cx="6323514" cy="65619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62102" y="805397"/>
            <a:ext cx="50176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Уплотнение памяти в мультипрограммной системе с изменяемым </a:t>
            </a:r>
            <a:r>
              <a:rPr lang="ru-RU" sz="2400" dirty="0" smtClean="0"/>
              <a:t>распределением </a:t>
            </a:r>
            <a:r>
              <a:rPr lang="ru-RU" sz="2400" dirty="0"/>
              <a:t>памяти </a:t>
            </a:r>
          </a:p>
        </p:txBody>
      </p:sp>
    </p:spTree>
    <p:extLst>
      <p:ext uri="{BB962C8B-B14F-4D97-AF65-F5344CB8AC3E}">
        <p14:creationId xmlns:p14="http://schemas.microsoft.com/office/powerpoint/2010/main" val="3700918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629" y="1212783"/>
            <a:ext cx="117909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Список свободных блоков (</a:t>
            </a:r>
            <a:r>
              <a:rPr lang="ru-RU" sz="2800" b="1" dirty="0" err="1"/>
              <a:t>free</a:t>
            </a:r>
            <a:r>
              <a:rPr lang="ru-RU" sz="2800" b="1" dirty="0"/>
              <a:t> </a:t>
            </a:r>
            <a:r>
              <a:rPr lang="ru-RU" sz="2800" b="1" dirty="0" err="1"/>
              <a:t>memory</a:t>
            </a:r>
            <a:r>
              <a:rPr lang="ru-RU" sz="2800" b="1" dirty="0"/>
              <a:t> </a:t>
            </a:r>
            <a:r>
              <a:rPr lang="ru-RU" sz="2800" b="1" dirty="0" err="1"/>
              <a:t>list</a:t>
            </a:r>
            <a:r>
              <a:rPr lang="ru-RU" sz="2800" b="1" dirty="0"/>
              <a:t>) </a:t>
            </a:r>
            <a:r>
              <a:rPr lang="ru-RU" sz="2800" dirty="0"/>
              <a:t>— структура </a:t>
            </a:r>
            <a:r>
              <a:rPr lang="ru-RU" sz="2800" dirty="0" smtClean="0"/>
              <a:t>данных </a:t>
            </a:r>
            <a:r>
              <a:rPr lang="ru-RU" sz="2800" dirty="0"/>
              <a:t>в операционной системе, содержащая данные о свободных блоках оперативной памяти.</a:t>
            </a:r>
          </a:p>
        </p:txBody>
      </p:sp>
    </p:spTree>
    <p:extLst>
      <p:ext uri="{BB962C8B-B14F-4D97-AF65-F5344CB8AC3E}">
        <p14:creationId xmlns:p14="http://schemas.microsoft.com/office/powerpoint/2010/main" val="2247358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131" y="924025"/>
            <a:ext cx="1187757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Вопросы для самопроверки </a:t>
            </a:r>
            <a:endParaRPr lang="ru-RU" sz="3200" b="1" dirty="0" smtClean="0"/>
          </a:p>
          <a:p>
            <a:endParaRPr lang="ru-RU" sz="2800" dirty="0" smtClean="0"/>
          </a:p>
          <a:p>
            <a:pPr marL="514350" indent="-514350">
              <a:buAutoNum type="arabicPeriod"/>
            </a:pPr>
            <a:r>
              <a:rPr lang="ru-RU" sz="2800" dirty="0" smtClean="0"/>
              <a:t>Уплотнение </a:t>
            </a:r>
            <a:r>
              <a:rPr lang="ru-RU" sz="2800" dirty="0"/>
              <a:t>памяти не применимо для систем реального </a:t>
            </a:r>
            <a:r>
              <a:rPr lang="ru-RU" sz="2800" dirty="0" smtClean="0"/>
              <a:t>времени</a:t>
            </a:r>
            <a:r>
              <a:rPr lang="ru-RU" sz="2800" dirty="0"/>
              <a:t>? (Да/Нет) </a:t>
            </a:r>
            <a:endParaRPr lang="ru-RU" sz="2800" dirty="0" smtClean="0"/>
          </a:p>
          <a:p>
            <a:pPr marL="514350" indent="-514350">
              <a:buAutoNum type="arabicPeriod"/>
            </a:pPr>
            <a:endParaRPr lang="ru-RU" sz="2800" dirty="0" smtClean="0"/>
          </a:p>
          <a:p>
            <a:pPr marL="514350" indent="-514350">
              <a:buAutoNum type="arabicPeriod"/>
            </a:pPr>
            <a:r>
              <a:rPr lang="ru-RU" sz="2800" dirty="0" smtClean="0"/>
              <a:t>Может </a:t>
            </a:r>
            <a:r>
              <a:rPr lang="ru-RU" sz="2800" dirty="0"/>
              <a:t>ли в системе с изменяемым распределением памяти </a:t>
            </a:r>
            <a:r>
              <a:rPr lang="ru-RU" sz="2800" dirty="0" smtClean="0"/>
              <a:t>возникнуть </a:t>
            </a:r>
            <a:r>
              <a:rPr lang="ru-RU" sz="2800" dirty="0"/>
              <a:t>внутренняя фрагментация? (Да/Нет) 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3303337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754" y="586150"/>
            <a:ext cx="118583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Стратегия загрузки (</a:t>
            </a:r>
            <a:r>
              <a:rPr lang="ru-RU" sz="2800" b="1" dirty="0" err="1"/>
              <a:t>fetch</a:t>
            </a:r>
            <a:r>
              <a:rPr lang="ru-RU" sz="2800" b="1" dirty="0"/>
              <a:t> </a:t>
            </a:r>
            <a:r>
              <a:rPr lang="ru-RU" sz="2800" b="1" dirty="0" err="1"/>
              <a:t>strategy</a:t>
            </a:r>
            <a:r>
              <a:rPr lang="ru-RU" sz="2800" b="1" dirty="0"/>
              <a:t>) </a:t>
            </a:r>
            <a:r>
              <a:rPr lang="ru-RU" sz="2800" dirty="0"/>
              <a:t>— подход, с помощью </a:t>
            </a:r>
            <a:r>
              <a:rPr lang="ru-RU" sz="2800" dirty="0" smtClean="0"/>
              <a:t>которого </a:t>
            </a:r>
            <a:r>
              <a:rPr lang="ru-RU" sz="2800" dirty="0"/>
              <a:t>система определяет, когда загружать следующий фрагмент программы или данных со вторичного устройства хранения в </a:t>
            </a:r>
            <a:r>
              <a:rPr lang="ru-RU" sz="2800" dirty="0" smtClean="0"/>
              <a:t>оперативную память</a:t>
            </a:r>
            <a:endParaRPr lang="en-US" sz="2800" dirty="0" smtClean="0"/>
          </a:p>
          <a:p>
            <a:endParaRPr lang="en-US" sz="2800" b="1" dirty="0" smtClean="0"/>
          </a:p>
          <a:p>
            <a:r>
              <a:rPr lang="ru-RU" sz="2800" b="1" dirty="0" smtClean="0"/>
              <a:t>Стратегия </a:t>
            </a:r>
            <a:r>
              <a:rPr lang="ru-RU" sz="2800" b="1" dirty="0"/>
              <a:t>размещения (</a:t>
            </a:r>
            <a:r>
              <a:rPr lang="ru-RU" sz="2800" b="1" dirty="0" err="1"/>
              <a:t>placement</a:t>
            </a:r>
            <a:r>
              <a:rPr lang="ru-RU" sz="2800" b="1" dirty="0"/>
              <a:t> </a:t>
            </a:r>
            <a:r>
              <a:rPr lang="ru-RU" sz="2800" b="1" dirty="0" err="1"/>
              <a:t>strategy</a:t>
            </a:r>
            <a:r>
              <a:rPr lang="ru-RU" sz="2800" b="1" dirty="0"/>
              <a:t>) </a:t>
            </a:r>
            <a:r>
              <a:rPr lang="ru-RU" sz="2800" dirty="0"/>
              <a:t>— стратегия </a:t>
            </a:r>
            <a:r>
              <a:rPr lang="ru-RU" sz="2800" dirty="0" smtClean="0"/>
              <a:t>определяющая</a:t>
            </a:r>
            <a:r>
              <a:rPr lang="ru-RU" sz="2800" dirty="0"/>
              <a:t>, где в оперативной памяти будут размещаться </a:t>
            </a:r>
            <a:r>
              <a:rPr lang="ru-RU" sz="2800" dirty="0" smtClean="0"/>
              <a:t>загружаемые </a:t>
            </a:r>
            <a:r>
              <a:rPr lang="ru-RU" sz="2800" dirty="0"/>
              <a:t>программы и данные. </a:t>
            </a:r>
            <a:endParaRPr lang="en-US" sz="2800" dirty="0" smtClean="0"/>
          </a:p>
          <a:p>
            <a:endParaRPr lang="en-US" sz="2800" b="1" dirty="0" smtClean="0"/>
          </a:p>
          <a:p>
            <a:r>
              <a:rPr lang="ru-RU" sz="2800" b="1" dirty="0" smtClean="0"/>
              <a:t>Стратегия </a:t>
            </a:r>
            <a:r>
              <a:rPr lang="ru-RU" sz="2800" b="1" dirty="0"/>
              <a:t>замены (</a:t>
            </a:r>
            <a:r>
              <a:rPr lang="ru-RU" sz="2800" b="1" dirty="0" err="1"/>
              <a:t>replacement</a:t>
            </a:r>
            <a:r>
              <a:rPr lang="ru-RU" sz="2800" b="1" dirty="0"/>
              <a:t> </a:t>
            </a:r>
            <a:r>
              <a:rPr lang="ru-RU" sz="2800" b="1" dirty="0" err="1"/>
              <a:t>strategy</a:t>
            </a:r>
            <a:r>
              <a:rPr lang="ru-RU" sz="2800" b="1" dirty="0"/>
              <a:t>) </a:t>
            </a:r>
            <a:r>
              <a:rPr lang="ru-RU" sz="2800" dirty="0"/>
              <a:t>— стратегия, </a:t>
            </a:r>
            <a:r>
              <a:rPr lang="ru-RU" sz="2800" dirty="0" smtClean="0"/>
              <a:t>определяющая</a:t>
            </a:r>
            <a:r>
              <a:rPr lang="ru-RU" sz="2800" dirty="0"/>
              <a:t>, какие фрагменты программ и данных в оперативной памяти заменяются новыми.</a:t>
            </a:r>
          </a:p>
        </p:txBody>
      </p:sp>
    </p:spTree>
    <p:extLst>
      <p:ext uri="{BB962C8B-B14F-4D97-AF65-F5344CB8AC3E}">
        <p14:creationId xmlns:p14="http://schemas.microsoft.com/office/powerpoint/2010/main" val="2355471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253" y="529389"/>
            <a:ext cx="1189682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Ответы на вопросы </a:t>
            </a:r>
            <a:endParaRPr lang="ru-RU" sz="3200" b="1" dirty="0" smtClean="0"/>
          </a:p>
          <a:p>
            <a:endParaRPr lang="ru-RU" sz="2800" dirty="0" smtClean="0"/>
          </a:p>
          <a:p>
            <a:pPr marL="514350" indent="-514350">
              <a:buAutoNum type="arabicPeriod"/>
            </a:pPr>
            <a:r>
              <a:rPr lang="ru-RU" sz="2800" dirty="0" smtClean="0"/>
              <a:t>Да</a:t>
            </a:r>
            <a:r>
              <a:rPr lang="ru-RU" sz="2800" dirty="0"/>
              <a:t>. На время выполнения уплотнения выполнение всех процессов должно приостанавливаться. Это может привести к катастрофическим последствиям для систем реального времени. </a:t>
            </a:r>
            <a:endParaRPr lang="ru-RU" sz="2800" dirty="0" smtClean="0"/>
          </a:p>
          <a:p>
            <a:pPr marL="514350" indent="-514350">
              <a:buAutoNum type="arabicPeriod"/>
            </a:pPr>
            <a:endParaRPr lang="ru-RU" sz="2800" dirty="0"/>
          </a:p>
          <a:p>
            <a:pPr marL="514350" indent="-514350">
              <a:buAutoNum type="arabicPeriod"/>
            </a:pPr>
            <a:r>
              <a:rPr lang="ru-RU" sz="2800" dirty="0" smtClean="0"/>
              <a:t>Нет</a:t>
            </a:r>
            <a:r>
              <a:rPr lang="ru-RU" sz="2800" dirty="0"/>
              <a:t>. Внутренняя фрагментация присутствует в средах с фиксированными разделами, если процессу выделяется больше пространства, чем нужно. В средах с изменяемыми разделами появляется внешняя фрагментация, когда не используются промежутки между ними.</a:t>
            </a:r>
          </a:p>
        </p:txBody>
      </p:sp>
    </p:spTree>
    <p:extLst>
      <p:ext uri="{BB962C8B-B14F-4D97-AF65-F5344CB8AC3E}">
        <p14:creationId xmlns:p14="http://schemas.microsoft.com/office/powerpoint/2010/main" val="1650867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131" y="308008"/>
            <a:ext cx="1190645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Стратегии размещения в </a:t>
            </a:r>
            <a:r>
              <a:rPr lang="ru-RU" sz="3200" b="1" dirty="0" smtClean="0"/>
              <a:t>памяти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В </a:t>
            </a:r>
            <a:r>
              <a:rPr lang="ru-RU" sz="2800" dirty="0"/>
              <a:t>первых подходящих участках </a:t>
            </a:r>
            <a:endParaRPr lang="ru-RU" sz="2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В </a:t>
            </a:r>
            <a:r>
              <a:rPr lang="ru-RU" sz="2800" dirty="0"/>
              <a:t>наиболее подходящих участках </a:t>
            </a:r>
            <a:endParaRPr lang="ru-RU" sz="2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2800" dirty="0" smtClean="0"/>
              <a:t>В </a:t>
            </a:r>
            <a:r>
              <a:rPr lang="ru-RU" sz="2800" dirty="0"/>
              <a:t>наименее подходящих участках </a:t>
            </a:r>
            <a:endParaRPr lang="ru-RU" sz="2800" dirty="0" smtClean="0"/>
          </a:p>
          <a:p>
            <a:r>
              <a:rPr lang="ru-RU" sz="2800" b="1" dirty="0" smtClean="0"/>
              <a:t>Стратегия </a:t>
            </a:r>
            <a:r>
              <a:rPr lang="ru-RU" sz="2800" b="1" dirty="0"/>
              <a:t>размещения в первых подходящих участках памяти (</a:t>
            </a:r>
            <a:r>
              <a:rPr lang="ru-RU" sz="2800" b="1" dirty="0" err="1"/>
              <a:t>first-fit</a:t>
            </a:r>
            <a:r>
              <a:rPr lang="ru-RU" sz="2800" b="1" dirty="0"/>
              <a:t> </a:t>
            </a:r>
            <a:r>
              <a:rPr lang="ru-RU" sz="2800" b="1" dirty="0" err="1"/>
              <a:t>memory</a:t>
            </a:r>
            <a:r>
              <a:rPr lang="ru-RU" sz="2800" b="1" dirty="0"/>
              <a:t> </a:t>
            </a:r>
            <a:r>
              <a:rPr lang="ru-RU" sz="2800" b="1" dirty="0" err="1"/>
              <a:t>placement</a:t>
            </a:r>
            <a:r>
              <a:rPr lang="ru-RU" sz="2800" b="1" dirty="0"/>
              <a:t> </a:t>
            </a:r>
            <a:r>
              <a:rPr lang="ru-RU" sz="2800" b="1" dirty="0" err="1"/>
              <a:t>strategy</a:t>
            </a:r>
            <a:r>
              <a:rPr lang="ru-RU" sz="2800" b="1" dirty="0"/>
              <a:t>)</a:t>
            </a:r>
            <a:r>
              <a:rPr lang="ru-RU" sz="2800" dirty="0"/>
              <a:t> — стратегия, </a:t>
            </a:r>
            <a:r>
              <a:rPr lang="ru-RU" sz="2800" dirty="0" smtClean="0"/>
              <a:t>размещающая </a:t>
            </a:r>
            <a:r>
              <a:rPr lang="ru-RU" sz="2800" dirty="0"/>
              <a:t>загружаемую задачу в первом найденном достаточном по </a:t>
            </a:r>
            <a:r>
              <a:rPr lang="ru-RU" sz="2800" dirty="0" smtClean="0"/>
              <a:t>размеру </a:t>
            </a:r>
            <a:r>
              <a:rPr lang="ru-RU" sz="2800" dirty="0"/>
              <a:t>свободном участке </a:t>
            </a:r>
            <a:r>
              <a:rPr lang="ru-RU" sz="2800" dirty="0" smtClean="0"/>
              <a:t>памяти.</a:t>
            </a:r>
            <a:br>
              <a:rPr lang="ru-RU" sz="2800" dirty="0" smtClean="0"/>
            </a:br>
            <a:endParaRPr lang="ru-RU" sz="2800" dirty="0" smtClean="0"/>
          </a:p>
          <a:p>
            <a:r>
              <a:rPr lang="ru-RU" sz="2800" b="1" dirty="0" smtClean="0"/>
              <a:t>Стратегия </a:t>
            </a:r>
            <a:r>
              <a:rPr lang="ru-RU" sz="2800" b="1" dirty="0"/>
              <a:t>размещения в наиболее подходящих участках памяти (</a:t>
            </a:r>
            <a:r>
              <a:rPr lang="ru-RU" sz="2800" b="1" dirty="0" err="1"/>
              <a:t>best-fit</a:t>
            </a:r>
            <a:r>
              <a:rPr lang="ru-RU" sz="2800" b="1" dirty="0"/>
              <a:t> </a:t>
            </a:r>
            <a:r>
              <a:rPr lang="ru-RU" sz="2800" b="1" dirty="0" err="1"/>
              <a:t>memory</a:t>
            </a:r>
            <a:r>
              <a:rPr lang="ru-RU" sz="2800" b="1" dirty="0"/>
              <a:t> </a:t>
            </a:r>
            <a:r>
              <a:rPr lang="ru-RU" sz="2800" b="1" dirty="0" err="1"/>
              <a:t>placement</a:t>
            </a:r>
            <a:r>
              <a:rPr lang="ru-RU" sz="2800" b="1" dirty="0"/>
              <a:t> </a:t>
            </a:r>
            <a:r>
              <a:rPr lang="ru-RU" sz="2800" b="1" dirty="0" err="1"/>
              <a:t>strategy</a:t>
            </a:r>
            <a:r>
              <a:rPr lang="ru-RU" sz="2800" b="1" dirty="0"/>
              <a:t>)</a:t>
            </a:r>
            <a:r>
              <a:rPr lang="ru-RU" sz="2800" dirty="0"/>
              <a:t> — стратегия, </a:t>
            </a:r>
            <a:r>
              <a:rPr lang="ru-RU" sz="2800" dirty="0" smtClean="0"/>
              <a:t>размещающая </a:t>
            </a:r>
            <a:r>
              <a:rPr lang="ru-RU" sz="2800" dirty="0"/>
              <a:t>загружаемую задачу в наименьшем достаточном по размеру участке памяти</a:t>
            </a:r>
          </a:p>
        </p:txBody>
      </p:sp>
    </p:spTree>
    <p:extLst>
      <p:ext uri="{BB962C8B-B14F-4D97-AF65-F5344CB8AC3E}">
        <p14:creationId xmlns:p14="http://schemas.microsoft.com/office/powerpoint/2010/main" val="4160763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486" y="0"/>
            <a:ext cx="9048990" cy="4455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381" y="4812632"/>
            <a:ext cx="11425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Стратегия размещения в первых подходящих участках памяти. Список </a:t>
            </a:r>
            <a:r>
              <a:rPr lang="ru-RU" sz="2400" dirty="0" smtClean="0"/>
              <a:t>свободных </a:t>
            </a:r>
            <a:r>
              <a:rPr lang="ru-RU" sz="2400" dirty="0"/>
              <a:t>блоков не упорядочен</a:t>
            </a:r>
          </a:p>
        </p:txBody>
      </p:sp>
    </p:spTree>
    <p:extLst>
      <p:ext uri="{BB962C8B-B14F-4D97-AF65-F5344CB8AC3E}">
        <p14:creationId xmlns:p14="http://schemas.microsoft.com/office/powerpoint/2010/main" val="2451346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00" y="95801"/>
            <a:ext cx="8743950" cy="4029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38" y="4716379"/>
            <a:ext cx="11425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Стратегия размещения в наиболее подходящих участках памяти. Список </a:t>
            </a:r>
            <a:r>
              <a:rPr lang="ru-RU" sz="2400" dirty="0" smtClean="0"/>
              <a:t>свободных </a:t>
            </a:r>
            <a:r>
              <a:rPr lang="ru-RU" sz="2400" dirty="0"/>
              <a:t>блоков отсортирован в порядке возрастания объемов дыр </a:t>
            </a:r>
          </a:p>
        </p:txBody>
      </p:sp>
    </p:spTree>
    <p:extLst>
      <p:ext uri="{BB962C8B-B14F-4D97-AF65-F5344CB8AC3E}">
        <p14:creationId xmlns:p14="http://schemas.microsoft.com/office/powerpoint/2010/main" val="1699747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253" y="1260909"/>
            <a:ext cx="118775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Стратегия размещения в наименее подходящих участках памяти (</a:t>
            </a:r>
            <a:r>
              <a:rPr lang="ru-RU" sz="2800" b="1" dirty="0" err="1"/>
              <a:t>worst-fit</a:t>
            </a:r>
            <a:r>
              <a:rPr lang="ru-RU" sz="2800" b="1" dirty="0"/>
              <a:t> </a:t>
            </a:r>
            <a:r>
              <a:rPr lang="ru-RU" sz="2800" b="1" dirty="0" err="1"/>
              <a:t>memory</a:t>
            </a:r>
            <a:r>
              <a:rPr lang="ru-RU" sz="2800" b="1" dirty="0"/>
              <a:t> </a:t>
            </a:r>
            <a:r>
              <a:rPr lang="ru-RU" sz="2800" b="1" dirty="0" err="1"/>
              <a:t>placement</a:t>
            </a:r>
            <a:r>
              <a:rPr lang="ru-RU" sz="2800" b="1" dirty="0"/>
              <a:t> </a:t>
            </a:r>
            <a:r>
              <a:rPr lang="ru-RU" sz="2800" b="1" dirty="0" err="1"/>
              <a:t>strategy</a:t>
            </a:r>
            <a:r>
              <a:rPr lang="ru-RU" sz="2800" b="1" dirty="0"/>
              <a:t>) </a:t>
            </a:r>
            <a:r>
              <a:rPr lang="ru-RU" sz="2800" dirty="0"/>
              <a:t>— стратегия, </a:t>
            </a:r>
            <a:r>
              <a:rPr lang="ru-RU" sz="2800" dirty="0" smtClean="0"/>
              <a:t>размещающая </a:t>
            </a:r>
            <a:r>
              <a:rPr lang="ru-RU" sz="2800" dirty="0"/>
              <a:t>загружаемую задачу в наибольшем по размеру участке памяти, достаточном для размещения этой задачи</a:t>
            </a:r>
          </a:p>
        </p:txBody>
      </p:sp>
    </p:spTree>
    <p:extLst>
      <p:ext uri="{BB962C8B-B14F-4D97-AF65-F5344CB8AC3E}">
        <p14:creationId xmlns:p14="http://schemas.microsoft.com/office/powerpoint/2010/main" val="3306895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801" y="155357"/>
            <a:ext cx="8724900" cy="4371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635" y="4899259"/>
            <a:ext cx="11377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Стратегия размещения в наименее подходящих участках памяти. Список </a:t>
            </a:r>
            <a:r>
              <a:rPr lang="ru-RU" sz="2400" dirty="0" smtClean="0"/>
              <a:t>свободных </a:t>
            </a:r>
            <a:r>
              <a:rPr lang="ru-RU" sz="2400" dirty="0"/>
              <a:t>блоков отсортирован в порядке уменьшения объемов дыр </a:t>
            </a:r>
          </a:p>
        </p:txBody>
      </p:sp>
    </p:spTree>
    <p:extLst>
      <p:ext uri="{BB962C8B-B14F-4D97-AF65-F5344CB8AC3E}">
        <p14:creationId xmlns:p14="http://schemas.microsoft.com/office/powerpoint/2010/main" val="1477077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627" y="1222409"/>
            <a:ext cx="1192570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Вопросы для самопроверки </a:t>
            </a:r>
            <a:endParaRPr lang="ru-RU" sz="3200" b="1" dirty="0" smtClean="0"/>
          </a:p>
          <a:p>
            <a:endParaRPr lang="ru-RU" sz="2800" dirty="0"/>
          </a:p>
          <a:p>
            <a:pPr marL="514350" indent="-514350">
              <a:buAutoNum type="arabicPeriod"/>
            </a:pPr>
            <a:r>
              <a:rPr lang="ru-RU" sz="2800" dirty="0" smtClean="0"/>
              <a:t>Стратегия </a:t>
            </a:r>
            <a:r>
              <a:rPr lang="ru-RU" sz="2800" dirty="0"/>
              <a:t>размещения в первых подходящих участках памяти требует меньше всего накладных расходов? (Да/Нет) </a:t>
            </a:r>
            <a:endParaRPr lang="ru-RU" sz="2800" dirty="0" smtClean="0"/>
          </a:p>
          <a:p>
            <a:pPr marL="514350" indent="-514350">
              <a:buAutoNum type="arabicPeriod"/>
            </a:pPr>
            <a:endParaRPr lang="ru-RU" sz="2800" dirty="0"/>
          </a:p>
          <a:p>
            <a:pPr marL="514350" indent="-514350">
              <a:buAutoNum type="arabicPeriod"/>
            </a:pPr>
            <a:r>
              <a:rPr lang="ru-RU" sz="2800" dirty="0" smtClean="0"/>
              <a:t>Стратегия </a:t>
            </a:r>
            <a:r>
              <a:rPr lang="ru-RU" sz="2800" dirty="0"/>
              <a:t>размещения в наиболее подходящих участках </a:t>
            </a:r>
            <a:r>
              <a:rPr lang="ru-RU" sz="2800" dirty="0" smtClean="0"/>
              <a:t>памяти </a:t>
            </a:r>
            <a:r>
              <a:rPr lang="ru-RU" sz="2800" dirty="0"/>
              <a:t>самая эффективная? (Да/Нет) 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4215097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67890"/>
            <a:ext cx="1191607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Ответы на вопросы </a:t>
            </a:r>
            <a:endParaRPr lang="ru-RU" sz="3200" b="1" dirty="0" smtClean="0"/>
          </a:p>
          <a:p>
            <a:endParaRPr lang="ru-RU" sz="2800" dirty="0"/>
          </a:p>
          <a:p>
            <a:pPr marL="514350" indent="-514350">
              <a:buAutoNum type="arabicPeriod"/>
            </a:pPr>
            <a:r>
              <a:rPr lang="ru-RU" sz="2800" dirty="0" smtClean="0"/>
              <a:t>Да</a:t>
            </a:r>
            <a:r>
              <a:rPr lang="ru-RU" sz="2800" dirty="0"/>
              <a:t>. Не нужно каким-то образом упорядочивать список свободных блоков, соответственно накладные расходы для использования этой стратегии невелики. </a:t>
            </a:r>
            <a:endParaRPr lang="ru-RU" sz="2800" dirty="0" smtClean="0"/>
          </a:p>
          <a:p>
            <a:pPr marL="514350" indent="-514350">
              <a:buAutoNum type="arabicPeriod"/>
            </a:pPr>
            <a:endParaRPr lang="ru-RU" sz="2800" dirty="0"/>
          </a:p>
          <a:p>
            <a:pPr marL="514350" indent="-514350">
              <a:buAutoNum type="arabicPeriod"/>
            </a:pPr>
            <a:r>
              <a:rPr lang="ru-RU" sz="2800" dirty="0" smtClean="0"/>
              <a:t>Нет</a:t>
            </a:r>
            <a:r>
              <a:rPr lang="ru-RU" sz="2800" dirty="0"/>
              <a:t>. Эта стратегия оставляет в памяти много мелких не пригодных к использованию дыр. Если же задача помещена в самую большую дыру, то оставшаяся дыра будет тоже велика и сможет вместить еще одну довольно большую программу</a:t>
            </a:r>
          </a:p>
        </p:txBody>
      </p:sp>
    </p:spTree>
    <p:extLst>
      <p:ext uri="{BB962C8B-B14F-4D97-AF65-F5344CB8AC3E}">
        <p14:creationId xmlns:p14="http://schemas.microsoft.com/office/powerpoint/2010/main" val="3257902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261" y="616019"/>
            <a:ext cx="1159844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Вопросы для </a:t>
            </a:r>
            <a:r>
              <a:rPr lang="ru-RU" sz="3200" b="1" dirty="0" smtClean="0"/>
              <a:t>самопроверки</a:t>
            </a:r>
            <a:endParaRPr lang="en-US" sz="3200" b="1" dirty="0" smtClean="0"/>
          </a:p>
          <a:p>
            <a:r>
              <a:rPr lang="ru-RU" sz="2800" dirty="0" smtClean="0"/>
              <a:t> </a:t>
            </a:r>
            <a:endParaRPr lang="en-US" sz="2800" dirty="0" smtClean="0"/>
          </a:p>
          <a:p>
            <a:pPr marL="514350" indent="-514350">
              <a:buAutoNum type="arabicPeriod"/>
            </a:pPr>
            <a:r>
              <a:rPr lang="ru-RU" sz="2800" dirty="0" smtClean="0"/>
              <a:t>Увеличивает </a:t>
            </a:r>
            <a:r>
              <a:rPr lang="ru-RU" sz="2800" dirty="0"/>
              <a:t>ли производительность программ, содержащих циклы, наличие кэш-памяти? (Да/Нет) </a:t>
            </a:r>
            <a:endParaRPr lang="en-US" sz="2800" dirty="0" smtClean="0"/>
          </a:p>
          <a:p>
            <a:pPr marL="514350" indent="-514350">
              <a:buAutoNum type="arabicPeriod"/>
            </a:pPr>
            <a:endParaRPr lang="en-US" sz="2800" dirty="0" smtClean="0"/>
          </a:p>
          <a:p>
            <a:pPr marL="514350" indent="-514350">
              <a:buAutoNum type="arabicPeriod"/>
            </a:pPr>
            <a:r>
              <a:rPr lang="ru-RU" sz="2800" dirty="0" smtClean="0"/>
              <a:t>Дешевизна </a:t>
            </a:r>
            <a:r>
              <a:rPr lang="ru-RU" sz="2800" dirty="0"/>
              <a:t>оперативной памяти сделала ненужной </a:t>
            </a:r>
            <a:r>
              <a:rPr lang="ru-RU" sz="2800" dirty="0" smtClean="0"/>
              <a:t>использование </a:t>
            </a:r>
            <a:r>
              <a:rPr lang="ru-RU" sz="2800" dirty="0"/>
              <a:t>сложных систем управления памятью? (Да/Нет) </a:t>
            </a:r>
            <a:endParaRPr lang="en-US" sz="2800" dirty="0" smtClean="0"/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ru-RU" sz="2800" dirty="0" smtClean="0"/>
              <a:t>3</a:t>
            </a:r>
            <a:r>
              <a:rPr lang="ru-RU" sz="2800" dirty="0"/>
              <a:t>. Эффективное использование памяти важнее для стратегии управления ею, чем минимальные накладные расходы? (Да/Нет) </a:t>
            </a:r>
          </a:p>
        </p:txBody>
      </p:sp>
    </p:spTree>
    <p:extLst>
      <p:ext uri="{BB962C8B-B14F-4D97-AF65-F5344CB8AC3E}">
        <p14:creationId xmlns:p14="http://schemas.microsoft.com/office/powerpoint/2010/main" val="1909953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92505"/>
            <a:ext cx="1204120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Ответы на вопросы </a:t>
            </a:r>
            <a:endParaRPr lang="en-US" sz="3200" b="1" dirty="0" smtClean="0"/>
          </a:p>
          <a:p>
            <a:endParaRPr lang="en-US" sz="3200" b="1" dirty="0"/>
          </a:p>
          <a:p>
            <a:pPr marL="514350" indent="-514350">
              <a:buAutoNum type="arabicPeriod"/>
            </a:pPr>
            <a:r>
              <a:rPr lang="ru-RU" sz="2800" dirty="0" smtClean="0"/>
              <a:t>Да</a:t>
            </a:r>
            <a:r>
              <a:rPr lang="ru-RU" sz="2800" dirty="0"/>
              <a:t>. Программа, содержащая циклы, раз за разом </a:t>
            </a:r>
            <a:r>
              <a:rPr lang="ru-RU" sz="2800" dirty="0" smtClean="0"/>
              <a:t>выполняет </a:t>
            </a:r>
            <a:r>
              <a:rPr lang="ru-RU" sz="2800" dirty="0"/>
              <a:t>одни и те же последовательности инструкций. Если эти </a:t>
            </a:r>
            <a:r>
              <a:rPr lang="ru-RU" sz="2800" dirty="0" smtClean="0"/>
              <a:t>инструкции </a:t>
            </a:r>
            <a:r>
              <a:rPr lang="ru-RU" sz="2800" dirty="0"/>
              <a:t>помещаются в кэш, процессор сможет обращаться к ним намного быстрее, чем если бы они находились в оперативной памяти. </a:t>
            </a:r>
            <a:endParaRPr lang="en-US" sz="2800" dirty="0" smtClean="0"/>
          </a:p>
          <a:p>
            <a:pPr marL="514350" indent="-514350">
              <a:buAutoNum type="arabicPeriod"/>
            </a:pPr>
            <a:endParaRPr lang="en-US" sz="2800" dirty="0" smtClean="0"/>
          </a:p>
          <a:p>
            <a:pPr marL="514350" indent="-514350">
              <a:buAutoNum type="arabicPeriod"/>
            </a:pPr>
            <a:r>
              <a:rPr lang="ru-RU" sz="2800" dirty="0" smtClean="0"/>
              <a:t>Нет</a:t>
            </a:r>
            <a:r>
              <a:rPr lang="ru-RU" sz="2800" dirty="0"/>
              <a:t>. Несмотря на дешевизну и большую емкость оперативной памяти все время появляются новые задачи, поглощающие всю </a:t>
            </a:r>
            <a:r>
              <a:rPr lang="ru-RU" sz="2800" dirty="0" smtClean="0"/>
              <a:t>доступную </a:t>
            </a:r>
            <a:r>
              <a:rPr lang="ru-RU" sz="2800" dirty="0"/>
              <a:t>память. </a:t>
            </a:r>
            <a:endParaRPr lang="en-US" sz="2800" dirty="0" smtClean="0"/>
          </a:p>
          <a:p>
            <a:pPr marL="514350" indent="-514350">
              <a:buAutoNum type="arabicPeriod"/>
            </a:pPr>
            <a:endParaRPr lang="en-US" sz="2800" dirty="0" smtClean="0"/>
          </a:p>
          <a:p>
            <a:pPr marL="514350" indent="-514350">
              <a:buAutoNum type="arabicPeriod"/>
            </a:pPr>
            <a:r>
              <a:rPr lang="ru-RU" sz="2800" dirty="0" smtClean="0"/>
              <a:t>Нет</a:t>
            </a:r>
            <a:r>
              <a:rPr lang="ru-RU" sz="2800" dirty="0"/>
              <a:t>. Ответ зависит от назначения системы и относительной ценности памяти и накладных расходов. В общем случае разработчик операционной системы должен стараться выдержать баланс в этом вопросе. </a:t>
            </a:r>
          </a:p>
        </p:txBody>
      </p:sp>
    </p:spTree>
    <p:extLst>
      <p:ext uri="{BB962C8B-B14F-4D97-AF65-F5344CB8AC3E}">
        <p14:creationId xmlns:p14="http://schemas.microsoft.com/office/powerpoint/2010/main" val="215431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754" y="202132"/>
            <a:ext cx="118775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Выделение непрерывных блоков в однопользовательских </a:t>
            </a:r>
            <a:r>
              <a:rPr lang="ru-RU" sz="3200" b="1" dirty="0" smtClean="0"/>
              <a:t>системах</a:t>
            </a:r>
            <a:endParaRPr lang="en-US" sz="3200" b="1" dirty="0" smtClean="0"/>
          </a:p>
          <a:p>
            <a:r>
              <a:rPr lang="ru-RU" sz="2800" dirty="0" smtClean="0"/>
              <a:t> </a:t>
            </a:r>
            <a:r>
              <a:rPr lang="ru-RU" sz="2800" b="1" dirty="0"/>
              <a:t>Однопользовательская система с выделением </a:t>
            </a:r>
            <a:r>
              <a:rPr lang="ru-RU" sz="2800" b="1" dirty="0" smtClean="0"/>
              <a:t>непрерывных </a:t>
            </a:r>
            <a:r>
              <a:rPr lang="ru-RU" sz="2800" b="1" dirty="0"/>
              <a:t>блоков (</a:t>
            </a:r>
            <a:r>
              <a:rPr lang="ru-RU" sz="2800" b="1" dirty="0" err="1"/>
              <a:t>single-user</a:t>
            </a:r>
            <a:r>
              <a:rPr lang="ru-RU" sz="2800" b="1" dirty="0"/>
              <a:t> </a:t>
            </a:r>
            <a:r>
              <a:rPr lang="ru-RU" sz="2800" b="1" dirty="0" err="1"/>
              <a:t>contiguous</a:t>
            </a:r>
            <a:r>
              <a:rPr lang="ru-RU" sz="2800" b="1" dirty="0"/>
              <a:t> </a:t>
            </a:r>
            <a:r>
              <a:rPr lang="ru-RU" sz="2800" b="1" dirty="0" err="1"/>
              <a:t>memory</a:t>
            </a:r>
            <a:r>
              <a:rPr lang="ru-RU" sz="2800" b="1" dirty="0"/>
              <a:t> </a:t>
            </a:r>
            <a:r>
              <a:rPr lang="ru-RU" sz="2800" b="1" dirty="0" err="1"/>
              <a:t>allocation</a:t>
            </a:r>
            <a:r>
              <a:rPr lang="ru-RU" sz="2800" b="1" dirty="0"/>
              <a:t> </a:t>
            </a:r>
            <a:r>
              <a:rPr lang="ru-RU" sz="2800" b="1" dirty="0" err="1"/>
              <a:t>system</a:t>
            </a:r>
            <a:r>
              <a:rPr lang="ru-RU" sz="2800" b="1" dirty="0"/>
              <a:t>) </a:t>
            </a:r>
            <a:r>
              <a:rPr lang="ru-RU" sz="2800" dirty="0"/>
              <a:t>— </a:t>
            </a:r>
            <a:r>
              <a:rPr lang="ru-RU" sz="2800" dirty="0" smtClean="0"/>
              <a:t>система</a:t>
            </a:r>
            <a:r>
              <a:rPr lang="ru-RU" sz="2800" dirty="0"/>
              <a:t>, в которой программы размещаются в непрерывной области памяти и выполняются по одной за </a:t>
            </a:r>
            <a:r>
              <a:rPr lang="ru-RU" sz="2800" dirty="0" smtClean="0"/>
              <a:t>раз. </a:t>
            </a:r>
            <a:r>
              <a:rPr lang="ru-RU" sz="2800" dirty="0"/>
              <a:t>Использовалась в ранних ЭВМ.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065" y="3002899"/>
            <a:ext cx="2656572" cy="37755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016" y="3002899"/>
            <a:ext cx="5091765" cy="37755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4754" y="3157062"/>
            <a:ext cx="22523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Однопользова</a:t>
            </a:r>
            <a:r>
              <a:rPr lang="en-US" sz="2400" dirty="0" smtClean="0"/>
              <a:t>-</a:t>
            </a:r>
            <a:r>
              <a:rPr lang="ru-RU" sz="2400" dirty="0" err="1" smtClean="0"/>
              <a:t>тельская</a:t>
            </a:r>
            <a:r>
              <a:rPr lang="ru-RU" sz="2400" dirty="0" smtClean="0"/>
              <a:t> </a:t>
            </a:r>
            <a:r>
              <a:rPr lang="ru-RU" sz="2400" dirty="0"/>
              <a:t>система с выделением непрерывных блоков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270161" y="3157062"/>
            <a:ext cx="17421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Использование регистра границы </a:t>
            </a:r>
          </a:p>
        </p:txBody>
      </p:sp>
    </p:spTree>
    <p:extLst>
      <p:ext uri="{BB962C8B-B14F-4D97-AF65-F5344CB8AC3E}">
        <p14:creationId xmlns:p14="http://schemas.microsoft.com/office/powerpoint/2010/main" val="2775465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0" y="281288"/>
            <a:ext cx="7639050" cy="63531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12505" y="281288"/>
            <a:ext cx="42768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Структура оверлеев. Программа пользователя делится на три части: инициализации, обработки и вывода данных. Части программы последовательно загружаются в область оверлея b и выполняются (этапы 1–3). По адресу a находится часть кода и данных программы, которая должна оставаться в оперативной памяти все время выполнения этой программы.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47152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6510" y="885524"/>
            <a:ext cx="117716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Регистр границы (</a:t>
            </a:r>
            <a:r>
              <a:rPr lang="ru-RU" sz="2800" b="1" dirty="0" err="1"/>
              <a:t>boundary</a:t>
            </a:r>
            <a:r>
              <a:rPr lang="ru-RU" sz="2800" b="1" dirty="0"/>
              <a:t> </a:t>
            </a:r>
            <a:r>
              <a:rPr lang="ru-RU" sz="2800" b="1" dirty="0" err="1"/>
              <a:t>register</a:t>
            </a:r>
            <a:r>
              <a:rPr lang="ru-RU" sz="2800" b="1" dirty="0"/>
              <a:t>) </a:t>
            </a:r>
            <a:r>
              <a:rPr lang="ru-RU" sz="2800" dirty="0"/>
              <a:t>— в однопользовательских системах — регистр, использующийся для защиты памяти </a:t>
            </a:r>
            <a:r>
              <a:rPr lang="ru-RU" sz="2800" dirty="0" smtClean="0"/>
              <a:t>посредством </a:t>
            </a:r>
            <a:r>
              <a:rPr lang="ru-RU" sz="2800" dirty="0"/>
              <a:t>разграничения области памяти ядра и пользовательской </a:t>
            </a:r>
            <a:r>
              <a:rPr lang="ru-RU" sz="2800" dirty="0" smtClean="0"/>
              <a:t>области памяти. </a:t>
            </a:r>
            <a:endParaRPr lang="en-US" sz="2800" dirty="0" smtClean="0"/>
          </a:p>
          <a:p>
            <a:endParaRPr lang="en-US" sz="2800" dirty="0"/>
          </a:p>
          <a:p>
            <a:r>
              <a:rPr lang="ru-RU" sz="2800" b="1" dirty="0" smtClean="0"/>
              <a:t>Оверлей </a:t>
            </a:r>
            <a:r>
              <a:rPr lang="ru-RU" sz="2800" b="1" dirty="0"/>
              <a:t>(</a:t>
            </a:r>
            <a:r>
              <a:rPr lang="ru-RU" sz="2800" b="1" dirty="0" err="1"/>
              <a:t>overlay</a:t>
            </a:r>
            <a:r>
              <a:rPr lang="ru-RU" sz="2800" b="1" dirty="0"/>
              <a:t>) </a:t>
            </a:r>
            <a:r>
              <a:rPr lang="ru-RU" sz="2800" dirty="0"/>
              <a:t>— подход, позволяющий выполняться </a:t>
            </a:r>
            <a:r>
              <a:rPr lang="ru-RU" sz="2800" dirty="0" smtClean="0"/>
              <a:t>программам</a:t>
            </a:r>
            <a:r>
              <a:rPr lang="ru-RU" sz="2800" dirty="0"/>
              <a:t>, большим по объему, чем доступная в системе оперативная память. Программы делятся на части (их называют оверлеями), </a:t>
            </a:r>
            <a:r>
              <a:rPr lang="ru-RU" sz="2800" dirty="0" smtClean="0"/>
              <a:t>которым </a:t>
            </a:r>
            <a:r>
              <a:rPr lang="ru-RU" sz="2800" dirty="0"/>
              <a:t>не обязательно находиться в памяти одновременно</a:t>
            </a:r>
          </a:p>
        </p:txBody>
      </p:sp>
    </p:spTree>
    <p:extLst>
      <p:ext uri="{BB962C8B-B14F-4D97-AF65-F5344CB8AC3E}">
        <p14:creationId xmlns:p14="http://schemas.microsoft.com/office/powerpoint/2010/main" val="632466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2387" y="991403"/>
            <a:ext cx="1201232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Вопросы для самопроверки </a:t>
            </a:r>
            <a:endParaRPr lang="en-US" sz="3200" b="1" dirty="0" smtClean="0"/>
          </a:p>
          <a:p>
            <a:endParaRPr lang="en-US" sz="2800" dirty="0"/>
          </a:p>
          <a:p>
            <a:pPr marL="342900" indent="-342900">
              <a:buAutoNum type="arabicPeriod"/>
            </a:pPr>
            <a:r>
              <a:rPr lang="ru-RU" sz="2800" dirty="0" smtClean="0"/>
              <a:t>Позволяли </a:t>
            </a:r>
            <a:r>
              <a:rPr lang="ru-RU" sz="2800" dirty="0"/>
              <a:t>ли оверлеи писать программы, большие, чем объем оперативной памяти? (Да/Нет) </a:t>
            </a:r>
            <a:endParaRPr lang="en-US" sz="2800" dirty="0" smtClean="0"/>
          </a:p>
          <a:p>
            <a:pPr marL="342900" indent="-342900">
              <a:buAutoNum type="arabicPeriod"/>
            </a:pPr>
            <a:endParaRPr lang="en-US" sz="2800" dirty="0" smtClean="0"/>
          </a:p>
          <a:p>
            <a:pPr marL="342900" indent="-342900">
              <a:buAutoNum type="arabicPeriod"/>
            </a:pPr>
            <a:r>
              <a:rPr lang="ru-RU" sz="2800" dirty="0" smtClean="0"/>
              <a:t>Достаточно </a:t>
            </a:r>
            <a:r>
              <a:rPr lang="ru-RU" sz="2800" dirty="0"/>
              <a:t>ли одного регистра границы для защиты в </a:t>
            </a:r>
            <a:r>
              <a:rPr lang="ru-RU" sz="2800" dirty="0" smtClean="0"/>
              <a:t>многопользовательских </a:t>
            </a:r>
            <a:r>
              <a:rPr lang="ru-RU" sz="2800" dirty="0"/>
              <a:t>системах? (Да/Нет) </a:t>
            </a:r>
          </a:p>
        </p:txBody>
      </p:sp>
    </p:spTree>
    <p:extLst>
      <p:ext uri="{BB962C8B-B14F-4D97-AF65-F5344CB8AC3E}">
        <p14:creationId xmlns:p14="http://schemas.microsoft.com/office/powerpoint/2010/main" val="853455906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305</TotalTime>
  <Words>1478</Words>
  <Application>Microsoft Office PowerPoint</Application>
  <PresentationFormat>Произвольный</PresentationFormat>
  <Paragraphs>121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Gallery</vt:lpstr>
      <vt:lpstr>ОПЕРАЦИОННЫЕ СИСТЕМЫ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ОПЕРАЦИОННЫЕ СИСТЕМЫ</dc:title>
  <dc:creator>kis</dc:creator>
  <cp:lastModifiedBy>kis</cp:lastModifiedBy>
  <cp:revision>43</cp:revision>
  <dcterms:created xsi:type="dcterms:W3CDTF">2022-03-23T10:48:38Z</dcterms:created>
  <dcterms:modified xsi:type="dcterms:W3CDTF">2024-05-05T16:42:45Z</dcterms:modified>
</cp:coreProperties>
</file>