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304" r:id="rId4"/>
    <p:sldId id="303" r:id="rId5"/>
    <p:sldId id="284" r:id="rId6"/>
    <p:sldId id="285" r:id="rId7"/>
    <p:sldId id="286" r:id="rId8"/>
    <p:sldId id="305" r:id="rId9"/>
    <p:sldId id="287" r:id="rId10"/>
    <p:sldId id="288" r:id="rId11"/>
    <p:sldId id="289" r:id="rId12"/>
    <p:sldId id="290" r:id="rId13"/>
    <p:sldId id="306" r:id="rId14"/>
    <p:sldId id="283" r:id="rId15"/>
    <p:sldId id="280" r:id="rId16"/>
    <p:sldId id="278" r:id="rId17"/>
    <p:sldId id="279" r:id="rId18"/>
    <p:sldId id="281" r:id="rId19"/>
    <p:sldId id="282" r:id="rId20"/>
    <p:sldId id="302" r:id="rId21"/>
    <p:sldId id="294" r:id="rId22"/>
    <p:sldId id="291" r:id="rId23"/>
    <p:sldId id="295" r:id="rId24"/>
    <p:sldId id="293" r:id="rId25"/>
    <p:sldId id="297" r:id="rId26"/>
    <p:sldId id="299" r:id="rId27"/>
    <p:sldId id="301" r:id="rId28"/>
    <p:sldId id="300" r:id="rId29"/>
    <p:sldId id="298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ga" initials="O" lastIdx="1" clrIdx="0">
    <p:extLst>
      <p:ext uri="{19B8F6BF-5375-455C-9EA6-DF929625EA0E}">
        <p15:presenceInfo xmlns:p15="http://schemas.microsoft.com/office/powerpoint/2012/main" userId="Olg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01" autoAdjust="0"/>
    <p:restoredTop sz="94699" autoAdjust="0"/>
  </p:normalViewPr>
  <p:slideViewPr>
    <p:cSldViewPr snapToGrid="0">
      <p:cViewPr varScale="1">
        <p:scale>
          <a:sx n="81" d="100"/>
          <a:sy n="81" d="100"/>
        </p:scale>
        <p:origin x="120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3%D0%B5%D0%BD" TargetMode="External"/><Relationship Id="rId2" Type="http://schemas.openxmlformats.org/officeDocument/2006/relationships/hyperlink" Target="https://ru.wikipedia.org/wiki/Dif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91%D0%B5%D0%BB%D0%BE%D0%BA" TargetMode="External"/><Relationship Id="rId4" Type="http://schemas.openxmlformats.org/officeDocument/2006/relationships/hyperlink" Target="https://ru.wikipedia.org/wiki/%D0%A5%D1%80%D0%BE%D0%BC%D0%BE%D1%81%D0%BE%D0%BC%D0%B0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Интернет-программирование</a:t>
            </a:r>
            <a:br>
              <a:rPr lang="ru-RU" dirty="0" smtClean="0"/>
            </a:br>
            <a:r>
              <a:rPr lang="ru-RU" dirty="0" smtClean="0"/>
              <a:t>Строки, массивы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4 курс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889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/>
          <a:lstStyle/>
          <a:p>
            <a:r>
              <a:rPr lang="en-US" dirty="0" smtClean="0"/>
              <a:t>PHP. </a:t>
            </a:r>
            <a:r>
              <a:rPr lang="ru-RU" dirty="0" smtClean="0"/>
              <a:t>Массивы. Суперглобальные массивы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3323" y="1488831"/>
            <a:ext cx="10121289" cy="44223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r>
              <a:rPr lang="en-US" dirty="0"/>
              <a:t>$_SERVER</a:t>
            </a:r>
          </a:p>
          <a:p>
            <a:r>
              <a:rPr lang="en-US" dirty="0"/>
              <a:t>$_REQUEST</a:t>
            </a:r>
          </a:p>
          <a:p>
            <a:r>
              <a:rPr lang="en-US" dirty="0"/>
              <a:t>$_POST</a:t>
            </a:r>
          </a:p>
          <a:p>
            <a:r>
              <a:rPr lang="en-US" dirty="0"/>
              <a:t>$_GET</a:t>
            </a:r>
          </a:p>
        </p:txBody>
      </p:sp>
    </p:spTree>
    <p:extLst>
      <p:ext uri="{BB962C8B-B14F-4D97-AF65-F5344CB8AC3E}">
        <p14:creationId xmlns:p14="http://schemas.microsoft.com/office/powerpoint/2010/main" val="315466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/>
          <a:lstStyle/>
          <a:p>
            <a:r>
              <a:rPr lang="en-US" dirty="0" smtClean="0"/>
              <a:t>PHP. </a:t>
            </a:r>
            <a:r>
              <a:rPr lang="ru-RU" dirty="0" smtClean="0"/>
              <a:t>Массивы. Суперглобальные массивы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3323" y="2145323"/>
            <a:ext cx="10121289" cy="37658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084500"/>
              </p:ext>
            </p:extLst>
          </p:nvPr>
        </p:nvGraphicFramePr>
        <p:xfrm>
          <a:off x="1289537" y="2133600"/>
          <a:ext cx="10304586" cy="3695295"/>
        </p:xfrm>
        <a:graphic>
          <a:graphicData uri="http://schemas.openxmlformats.org/drawingml/2006/table">
            <a:tbl>
              <a:tblPr/>
              <a:tblGrid>
                <a:gridCol w="5152293">
                  <a:extLst>
                    <a:ext uri="{9D8B030D-6E8A-4147-A177-3AD203B41FA5}">
                      <a16:colId xmlns:a16="http://schemas.microsoft.com/office/drawing/2014/main" val="2529618958"/>
                    </a:ext>
                  </a:extLst>
                </a:gridCol>
                <a:gridCol w="5152293">
                  <a:extLst>
                    <a:ext uri="{9D8B030D-6E8A-4147-A177-3AD203B41FA5}">
                      <a16:colId xmlns:a16="http://schemas.microsoft.com/office/drawing/2014/main" val="2536942443"/>
                    </a:ext>
                  </a:extLst>
                </a:gridCol>
              </a:tblGrid>
              <a:tr h="891783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$_SERVER['SERVER_ADDR']</a:t>
                      </a:r>
                    </a:p>
                  </a:txBody>
                  <a:tcPr marL="152237" marR="76119" marT="76119" marB="761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IP address of the host server</a:t>
                      </a:r>
                    </a:p>
                  </a:txBody>
                  <a:tcPr marL="76119" marR="76119" marT="76119" marB="761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703831"/>
                  </a:ext>
                </a:extLst>
              </a:tr>
              <a:tr h="70029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$_SERVER['SERVER_NAME']</a:t>
                      </a:r>
                    </a:p>
                  </a:txBody>
                  <a:tcPr marL="152237" marR="76119" marT="76119" marB="761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Returns the name of the host server (such as www.w3schools.com)</a:t>
                      </a:r>
                    </a:p>
                  </a:txBody>
                  <a:tcPr marL="76119" marR="76119" marT="76119" marB="761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717779"/>
                  </a:ext>
                </a:extLst>
              </a:tr>
              <a:tr h="70029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$_SERVER['SERVER_SOFTWARE']</a:t>
                      </a:r>
                    </a:p>
                  </a:txBody>
                  <a:tcPr marL="152237" marR="76119" marT="76119" marB="761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server identification string (such as Apache/2.2.24)</a:t>
                      </a:r>
                    </a:p>
                  </a:txBody>
                  <a:tcPr marL="76119" marR="76119" marT="76119" marB="761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830594"/>
                  </a:ext>
                </a:extLst>
              </a:tr>
              <a:tr h="70029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$_SERVER['SERVER_PROTOCOL']</a:t>
                      </a:r>
                    </a:p>
                  </a:txBody>
                  <a:tcPr marL="152237" marR="76119" marT="76119" marB="761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Returns the name and revision of the information protocol (such as HTTP/1.1)</a:t>
                      </a:r>
                    </a:p>
                  </a:txBody>
                  <a:tcPr marL="76119" marR="76119" marT="76119" marB="761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536909"/>
                  </a:ext>
                </a:extLst>
              </a:tr>
              <a:tr h="70029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$_SERVER['REQUEST_METHOD']</a:t>
                      </a:r>
                    </a:p>
                  </a:txBody>
                  <a:tcPr marL="152237" marR="76119" marT="76119" marB="761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Returns the request method used to access the page (such as POST)</a:t>
                      </a:r>
                    </a:p>
                  </a:txBody>
                  <a:tcPr marL="76119" marR="76119" marT="76119" marB="761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958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42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PHP. </a:t>
            </a:r>
            <a:r>
              <a:rPr lang="ru-RU" dirty="0" smtClean="0"/>
              <a:t>Массивы. Суперглобальные массивы.</a:t>
            </a:r>
            <a:r>
              <a:rPr lang="en-US" dirty="0"/>
              <a:t> PHP $_POST</a:t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1866" y="1905000"/>
            <a:ext cx="10250243" cy="440787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html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body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form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 method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="post"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 action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="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&lt;?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php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echo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>
                <a:solidFill>
                  <a:srgbClr val="DAA520"/>
                </a:solidFill>
                <a:latin typeface="Consolas" panose="020B0609020204030204" pitchFamily="49" charset="0"/>
              </a:rPr>
              <a:t>$_SERVER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'PHP_SELF'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?&gt;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"&gt;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Name: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input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 type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="text"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 name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="</a:t>
            </a:r>
            <a:r>
              <a:rPr lang="en-US" dirty="0" err="1">
                <a:solidFill>
                  <a:srgbClr val="0000CD"/>
                </a:solidFill>
                <a:latin typeface="Consolas" panose="020B0609020204030204" pitchFamily="49" charset="0"/>
              </a:rPr>
              <a:t>fname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"&gt;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input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 type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="submit"&gt;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/form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&lt;?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php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(</a:t>
            </a:r>
            <a:r>
              <a:rPr lang="en-US" dirty="0">
                <a:solidFill>
                  <a:srgbClr val="DAA520"/>
                </a:solidFill>
                <a:latin typeface="Consolas" panose="020B0609020204030204" pitchFamily="49" charset="0"/>
              </a:rPr>
              <a:t>$_SERVER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"REQUEST_METHOD"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 == 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"POST"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collect value of input field</a:t>
            </a:r>
            <a:b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  $name = </a:t>
            </a:r>
            <a:r>
              <a:rPr lang="en-US" dirty="0">
                <a:solidFill>
                  <a:srgbClr val="DAA520"/>
                </a:solidFill>
                <a:latin typeface="Consolas" panose="020B0609020204030204" pitchFamily="49" charset="0"/>
              </a:rPr>
              <a:t>$_POST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A52A2A"/>
                </a:solidFill>
                <a:latin typeface="Consolas" panose="020B0609020204030204" pitchFamily="49" charset="0"/>
              </a:rPr>
              <a:t>fname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 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(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empty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($name)) {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     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echo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"Name is empty"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  }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{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      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echo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$name;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   }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?&gt;</a:t>
            </a:r>
            <a:r>
              <a:rPr lang="en-US" dirty="0"/>
              <a:t/>
            </a:r>
            <a:br>
              <a:rPr lang="en-US" dirty="0"/>
            </a:br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477986"/>
              </p:ext>
            </p:extLst>
          </p:nvPr>
        </p:nvGraphicFramePr>
        <p:xfrm>
          <a:off x="11548403" y="2133600"/>
          <a:ext cx="431394" cy="3692951"/>
        </p:xfrm>
        <a:graphic>
          <a:graphicData uri="http://schemas.openxmlformats.org/drawingml/2006/table">
            <a:tbl>
              <a:tblPr/>
              <a:tblGrid>
                <a:gridCol w="253756">
                  <a:extLst>
                    <a:ext uri="{9D8B030D-6E8A-4147-A177-3AD203B41FA5}">
                      <a16:colId xmlns:a16="http://schemas.microsoft.com/office/drawing/2014/main" val="2529618958"/>
                    </a:ext>
                  </a:extLst>
                </a:gridCol>
                <a:gridCol w="177638">
                  <a:extLst>
                    <a:ext uri="{9D8B030D-6E8A-4147-A177-3AD203B41FA5}">
                      <a16:colId xmlns:a16="http://schemas.microsoft.com/office/drawing/2014/main" val="2536942443"/>
                    </a:ext>
                  </a:extLst>
                </a:gridCol>
              </a:tblGrid>
              <a:tr h="891783">
                <a:tc>
                  <a:txBody>
                    <a:bodyPr/>
                    <a:lstStyle/>
                    <a:p>
                      <a:pPr algn="l" fontAlgn="t"/>
                      <a:endParaRPr lang="en-US" sz="1800" dirty="0">
                        <a:effectLst/>
                      </a:endParaRPr>
                    </a:p>
                  </a:txBody>
                  <a:tcPr marL="152237" marR="76119" marT="76119" marB="761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800" dirty="0">
                        <a:effectLst/>
                      </a:endParaRPr>
                    </a:p>
                  </a:txBody>
                  <a:tcPr marL="76119" marR="76119" marT="76119" marB="761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703831"/>
                  </a:ext>
                </a:extLst>
              </a:tr>
              <a:tr h="700292">
                <a:tc>
                  <a:txBody>
                    <a:bodyPr/>
                    <a:lstStyle/>
                    <a:p>
                      <a:pPr algn="l" fontAlgn="t"/>
                      <a:endParaRPr lang="en-US" sz="1800">
                        <a:effectLst/>
                      </a:endParaRPr>
                    </a:p>
                  </a:txBody>
                  <a:tcPr marL="152237" marR="76119" marT="76119" marB="761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800" dirty="0">
                        <a:effectLst/>
                      </a:endParaRPr>
                    </a:p>
                  </a:txBody>
                  <a:tcPr marL="76119" marR="76119" marT="76119" marB="761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717779"/>
                  </a:ext>
                </a:extLst>
              </a:tr>
              <a:tr h="700292">
                <a:tc>
                  <a:txBody>
                    <a:bodyPr/>
                    <a:lstStyle/>
                    <a:p>
                      <a:pPr algn="l" fontAlgn="t"/>
                      <a:endParaRPr lang="en-US" sz="1800">
                        <a:effectLst/>
                      </a:endParaRPr>
                    </a:p>
                  </a:txBody>
                  <a:tcPr marL="152237" marR="76119" marT="76119" marB="761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800" dirty="0">
                        <a:effectLst/>
                      </a:endParaRPr>
                    </a:p>
                  </a:txBody>
                  <a:tcPr marL="76119" marR="76119" marT="76119" marB="761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830594"/>
                  </a:ext>
                </a:extLst>
              </a:tr>
              <a:tr h="700292">
                <a:tc>
                  <a:txBody>
                    <a:bodyPr/>
                    <a:lstStyle/>
                    <a:p>
                      <a:pPr algn="l" fontAlgn="t"/>
                      <a:endParaRPr lang="en-US" sz="1800">
                        <a:effectLst/>
                      </a:endParaRPr>
                    </a:p>
                  </a:txBody>
                  <a:tcPr marL="152237" marR="76119" marT="76119" marB="761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800" dirty="0">
                        <a:effectLst/>
                      </a:endParaRPr>
                    </a:p>
                  </a:txBody>
                  <a:tcPr marL="76119" marR="76119" marT="76119" marB="761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536909"/>
                  </a:ext>
                </a:extLst>
              </a:tr>
              <a:tr h="700292">
                <a:tc>
                  <a:txBody>
                    <a:bodyPr/>
                    <a:lstStyle/>
                    <a:p>
                      <a:pPr algn="l" fontAlgn="t"/>
                      <a:endParaRPr lang="en-US" sz="1800">
                        <a:effectLst/>
                      </a:endParaRPr>
                    </a:p>
                  </a:txBody>
                  <a:tcPr marL="152237" marR="76119" marT="76119" marB="761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800" dirty="0">
                        <a:effectLst/>
                      </a:endParaRPr>
                    </a:p>
                  </a:txBody>
                  <a:tcPr marL="76119" marR="76119" marT="76119" marB="76119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958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24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>
            <a:normAutofit/>
          </a:bodyPr>
          <a:lstStyle/>
          <a:p>
            <a:r>
              <a:rPr lang="en-US" dirty="0" smtClean="0"/>
              <a:t>PHP. </a:t>
            </a:r>
            <a:r>
              <a:rPr lang="ru-RU" dirty="0" smtClean="0"/>
              <a:t>Массивы. </a:t>
            </a:r>
            <a:r>
              <a:rPr lang="ru-RU" dirty="0" smtClean="0"/>
              <a:t>Проверка полей.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1866" y="1905000"/>
            <a:ext cx="10250243" cy="440787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$</a:t>
            </a:r>
            <a:r>
              <a:rPr lang="en-US" dirty="0"/>
              <a:t>name = </a:t>
            </a:r>
            <a:r>
              <a:rPr lang="en-US" dirty="0" err="1"/>
              <a:t>test_input</a:t>
            </a:r>
            <a:r>
              <a:rPr lang="en-US" dirty="0"/>
              <a:t>($_POST["name"]);</a:t>
            </a:r>
            <a:br>
              <a:rPr lang="en-US" dirty="0"/>
            </a:br>
            <a:r>
              <a:rPr lang="en-US" dirty="0"/>
              <a:t>if (!</a:t>
            </a:r>
            <a:r>
              <a:rPr lang="en-US" dirty="0" err="1"/>
              <a:t>preg_match</a:t>
            </a:r>
            <a:r>
              <a:rPr lang="en-US" dirty="0"/>
              <a:t>("/^[a-</a:t>
            </a:r>
            <a:r>
              <a:rPr lang="en-US" dirty="0" err="1"/>
              <a:t>zA</a:t>
            </a:r>
            <a:r>
              <a:rPr lang="en-US" dirty="0"/>
              <a:t>-Z ]*$/",$name)) {</a:t>
            </a:r>
            <a:br>
              <a:rPr lang="en-US" dirty="0"/>
            </a:br>
            <a:r>
              <a:rPr lang="en-US" dirty="0"/>
              <a:t>  $</a:t>
            </a:r>
            <a:r>
              <a:rPr lang="en-US" dirty="0" err="1"/>
              <a:t>nameErr</a:t>
            </a:r>
            <a:r>
              <a:rPr lang="en-US" dirty="0"/>
              <a:t> = "Only letters and white space allowed"; </a:t>
            </a:r>
            <a:br>
              <a:rPr lang="en-US" dirty="0"/>
            </a:b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b="1" dirty="0"/>
              <a:t>The </a:t>
            </a:r>
            <a:r>
              <a:rPr lang="en-US" b="1" dirty="0" err="1"/>
              <a:t>preg_match</a:t>
            </a:r>
            <a:r>
              <a:rPr lang="en-US" b="1" dirty="0"/>
              <a:t>() function searches a string for pattern, returning true if the pattern exists, and false otherwise.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7395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/>
          <a:lstStyle/>
          <a:p>
            <a:r>
              <a:rPr lang="en-US" dirty="0" smtClean="0"/>
              <a:t>PHP. </a:t>
            </a:r>
            <a:r>
              <a:rPr lang="ru-RU" dirty="0" smtClean="0"/>
              <a:t>Строки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3323" y="1488831"/>
            <a:ext cx="10121289" cy="44223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$</a:t>
            </a:r>
            <a:r>
              <a:rPr lang="en-US" dirty="0"/>
              <a:t>string1 = '</a:t>
            </a:r>
            <a:r>
              <a:rPr lang="ru-RU" dirty="0"/>
              <a:t>Привет</a:t>
            </a:r>
            <a:r>
              <a:rPr lang="ru-RU" dirty="0" smtClean="0"/>
              <a:t>,';</a:t>
            </a:r>
          </a:p>
          <a:p>
            <a:pPr marL="0" indent="0">
              <a:buNone/>
            </a:pPr>
            <a:r>
              <a:rPr lang="ru-RU" dirty="0" smtClean="0"/>
              <a:t>$</a:t>
            </a:r>
            <a:r>
              <a:rPr lang="en-US" dirty="0"/>
              <a:t>string2 = '</a:t>
            </a:r>
            <a:r>
              <a:rPr lang="ru-RU" dirty="0"/>
              <a:t>мир</a:t>
            </a:r>
            <a:r>
              <a:rPr lang="ru-RU" dirty="0" smtClean="0"/>
              <a:t>!';</a:t>
            </a:r>
          </a:p>
          <a:p>
            <a:pPr marL="0" indent="0">
              <a:buNone/>
            </a:pPr>
            <a:r>
              <a:rPr lang="ru-RU" dirty="0" smtClean="0"/>
              <a:t>$</a:t>
            </a:r>
            <a:r>
              <a:rPr lang="en-US" dirty="0"/>
              <a:t>string = $string1.$string2;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0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1"/>
            <a:ext cx="10902462" cy="4558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>PHP </a:t>
            </a:r>
            <a:r>
              <a:rPr lang="ru-RU" sz="2800" dirty="0" smtClean="0"/>
              <a:t>строковые функции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290755"/>
              </p:ext>
            </p:extLst>
          </p:nvPr>
        </p:nvGraphicFramePr>
        <p:xfrm>
          <a:off x="1137137" y="1418492"/>
          <a:ext cx="10562494" cy="4801024"/>
        </p:xfrm>
        <a:graphic>
          <a:graphicData uri="http://schemas.openxmlformats.org/drawingml/2006/table">
            <a:tbl>
              <a:tblPr/>
              <a:tblGrid>
                <a:gridCol w="9258075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902602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401817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3177014">
                <a:tc>
                  <a:txBody>
                    <a:bodyPr/>
                    <a:lstStyle/>
                    <a:p>
                      <a:pPr fontAlgn="t"/>
                      <a:endParaRPr lang="en-US" sz="1800" b="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strlen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() - определяет длину строки.</a:t>
                      </a:r>
                    </a:p>
                    <a:p>
                      <a:pPr fontAlgn="t"/>
                      <a:endParaRPr lang="en-US" sz="1800" b="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strstr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() - определяет наличие подстроки в строке. Аргументы: исходная строка и искомая подстрока. </a:t>
                      </a:r>
                    </a:p>
                    <a:p>
                      <a:pPr fontAlgn="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Если такой подстроки в строке нет, функция возвращает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false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 </a:t>
                      </a:r>
                    </a:p>
                    <a:p>
                      <a:pPr fontAlgn="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Если подстрока в строке есть, функция возвращает часть исходной строки, которая начинается с искомой подстроки.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263143">
                <a:tc>
                  <a:txBody>
                    <a:bodyPr/>
                    <a:lstStyle/>
                    <a:p>
                      <a:pPr fontAlgn="t"/>
                      <a:endParaRPr lang="en-US" sz="1600" b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263143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263143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263143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263143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481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1"/>
            <a:ext cx="10902462" cy="4558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>PHP </a:t>
            </a:r>
            <a:r>
              <a:rPr lang="ru-RU" sz="2800" dirty="0" smtClean="0"/>
              <a:t>строковые функции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158893"/>
              </p:ext>
            </p:extLst>
          </p:nvPr>
        </p:nvGraphicFramePr>
        <p:xfrm>
          <a:off x="1969477" y="1079914"/>
          <a:ext cx="8733694" cy="5819772"/>
        </p:xfrm>
        <a:graphic>
          <a:graphicData uri="http://schemas.openxmlformats.org/drawingml/2006/table">
            <a:tbl>
              <a:tblPr/>
              <a:tblGrid>
                <a:gridCol w="7655124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746324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332246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3016271">
                <a:tc>
                  <a:txBody>
                    <a:bodyPr/>
                    <a:lstStyle/>
                    <a:p>
                      <a:pPr fontAlgn="t"/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buFont typeface="Arial" panose="020B0604020202020204" pitchFamily="34" charset="0"/>
                        <a:buChar char="•"/>
                      </a:pPr>
                      <a:r>
                        <a:rPr lang="en-US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ltrim</a:t>
                      </a:r>
                      <a:r>
                        <a:rPr lang="ru-RU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Удаляет пробелы из начала строки</a:t>
                      </a:r>
                      <a:endParaRPr lang="en-US" b="0" i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just">
                        <a:buFont typeface="Arial" panose="020B0604020202020204" pitchFamily="34" charset="0"/>
                        <a:buChar char="•"/>
                      </a:pPr>
                      <a:endParaRPr lang="en-US" b="0" i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just">
                        <a:buFont typeface="Arial" panose="020B0604020202020204" pitchFamily="34" charset="0"/>
                        <a:buChar char="•"/>
                      </a:pPr>
                      <a:endParaRPr lang="en-US" b="0" i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just">
                        <a:buFont typeface="Arial" panose="020B0604020202020204" pitchFamily="34" charset="0"/>
                        <a:buNone/>
                      </a:pPr>
                      <a:endParaRPr lang="ru-RU" b="0" i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strip_tags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 - Удаляет HTML и PHP-теги из строки</a:t>
                      </a:r>
                      <a:endParaRPr lang="ru-RU" b="0" i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fontAlgn="t"/>
                      <a:endParaRPr lang="ru-RU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ru-RU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&lt;?</a:t>
                      </a: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php</a:t>
                      </a:r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echo </a:t>
                      </a: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strip_tags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("Hello &lt;b&gt;&lt;</a:t>
                      </a: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&gt;world!&lt;/</a:t>
                      </a: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&gt;&lt;/b&gt;","&lt;b&gt;");</a:t>
                      </a:r>
                      <a: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n-US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?&gt;</a:t>
                      </a:r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fontAlgn="t"/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Hello </a:t>
                      </a: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world!</a:t>
                      </a:r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233495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233495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233495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233495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233495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022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1"/>
            <a:ext cx="10902462" cy="4558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>PHP </a:t>
            </a:r>
            <a:r>
              <a:rPr lang="ru-RU" sz="2800" dirty="0" smtClean="0"/>
              <a:t>строковые функции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799034"/>
              </p:ext>
            </p:extLst>
          </p:nvPr>
        </p:nvGraphicFramePr>
        <p:xfrm>
          <a:off x="1137137" y="1418492"/>
          <a:ext cx="10562494" cy="4801024"/>
        </p:xfrm>
        <a:graphic>
          <a:graphicData uri="http://schemas.openxmlformats.org/drawingml/2006/table">
            <a:tbl>
              <a:tblPr/>
              <a:tblGrid>
                <a:gridCol w="9258075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902602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401817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3177014">
                <a:tc>
                  <a:txBody>
                    <a:bodyPr/>
                    <a:lstStyle/>
                    <a:p>
                      <a:pPr fontAlgn="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Разбирает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str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так, как если бы она была строкой запроса, переданной через URL, и устанавливает переменные в текущей области видимости. Если имеется второй параметр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arr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переменные вместо этого сохраняются в этой переменной как элементы массива.</a:t>
                      </a:r>
                    </a:p>
                    <a:p>
                      <a:pPr fontAlgn="t"/>
                      <a:endParaRPr lang="ru-RU" sz="1800" b="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fontAlgn="t"/>
                      <a:endParaRPr lang="ru-RU" sz="1800" b="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Пример 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str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= "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first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=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value&amp;second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[]=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this+works&amp;second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[]=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another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";</a:t>
                      </a:r>
                    </a:p>
                    <a:p>
                      <a:pPr fontAlgn="t"/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parse_str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($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str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);</a:t>
                      </a:r>
                    </a:p>
                    <a:p>
                      <a:pPr fontAlgn="t"/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echo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$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first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;     /* печатает "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value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" */</a:t>
                      </a:r>
                    </a:p>
                    <a:p>
                      <a:pPr fontAlgn="t"/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echo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$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second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[0]; /* печатает "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this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works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" */</a:t>
                      </a:r>
                    </a:p>
                    <a:p>
                      <a:pPr fontAlgn="t"/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echo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$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second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[1]; /* печатает "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another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" */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263143">
                <a:tc>
                  <a:txBody>
                    <a:bodyPr/>
                    <a:lstStyle/>
                    <a:p>
                      <a:pPr fontAlgn="t"/>
                      <a:endParaRPr lang="en-US" sz="1600" b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263143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263143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263143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263143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37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1"/>
            <a:ext cx="10902462" cy="4558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>PHP </a:t>
            </a:r>
            <a:r>
              <a:rPr lang="ru-RU" sz="2800" dirty="0" smtClean="0"/>
              <a:t>строковые функции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00647"/>
              </p:ext>
            </p:extLst>
          </p:nvPr>
        </p:nvGraphicFramePr>
        <p:xfrm>
          <a:off x="621323" y="1418492"/>
          <a:ext cx="11078307" cy="5271132"/>
        </p:xfrm>
        <a:graphic>
          <a:graphicData uri="http://schemas.openxmlformats.org/drawingml/2006/table">
            <a:tbl>
              <a:tblPr/>
              <a:tblGrid>
                <a:gridCol w="8761247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1603306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713754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3374282">
                <a:tc>
                  <a:txBody>
                    <a:bodyPr/>
                    <a:lstStyle/>
                    <a:p>
                      <a:pPr fontAlgn="t"/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substr_replace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() - заменяет часть строки, ограниченную параметрами.</a:t>
                      </a:r>
                    </a:p>
                    <a:p>
                      <a:pPr fontAlgn="t"/>
                      <a:endParaRPr lang="en-US" sz="1800" b="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Аргументы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: исходная строка, замещающая подстрока, начальная позиция, длина заменяемой подстроки (необязательно). </a:t>
                      </a:r>
                    </a:p>
                    <a:p>
                      <a:pPr fontAlgn="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Если начальная позиция отрицательна, то отсчет идет от конца строки. </a:t>
                      </a:r>
                    </a:p>
                    <a:p>
                      <a:pPr fontAlgn="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Если длина не указана, используется вся длина строки. </a:t>
                      </a:r>
                    </a:p>
                    <a:p>
                      <a:pPr fontAlgn="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Если длина отрицательна, то замена завершается на указанной позиции от конца строки. 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Например:</a:t>
                      </a:r>
                    </a:p>
                    <a:p>
                      <a:pPr fontAlgn="t"/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echo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substr_replace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("раз-два-три", "пять", 4, 3);  // выводит "раз-пять-три"</a:t>
                      </a:r>
                    </a:p>
                    <a:p>
                      <a:pPr fontAlgn="t"/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echo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substr_replace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("раз-два-три", "пять", 4);     // выводит "раз-пять"</a:t>
                      </a:r>
                    </a:p>
                    <a:p>
                      <a:pPr fontAlgn="t"/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echo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substr_replace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("раз-два-три", "пять", -3, 3); // выводит "раз-два-пять"</a:t>
                      </a:r>
                    </a:p>
                    <a:p>
                      <a:pPr fontAlgn="t"/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echo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substr_replace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("раз-два-три", "пять", 4, -3); // выводит "раз-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пятьтри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"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b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51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1"/>
            <a:ext cx="10902462" cy="4558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>PHP </a:t>
            </a:r>
            <a:r>
              <a:rPr lang="ru-RU" sz="2800" dirty="0" smtClean="0"/>
              <a:t>строковые функции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317134"/>
              </p:ext>
            </p:extLst>
          </p:nvPr>
        </p:nvGraphicFramePr>
        <p:xfrm>
          <a:off x="621323" y="1418492"/>
          <a:ext cx="11078307" cy="4998292"/>
        </p:xfrm>
        <a:graphic>
          <a:graphicData uri="http://schemas.openxmlformats.org/drawingml/2006/table">
            <a:tbl>
              <a:tblPr/>
              <a:tblGrid>
                <a:gridCol w="8761247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1603306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713754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3374282">
                <a:tc>
                  <a:txBody>
                    <a:bodyPr/>
                    <a:lstStyle/>
                    <a:p>
                      <a:pPr fontAlgn="t"/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explode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() - разбивает строку на массив. Аргументы: строка-разделитель и исходная строка. 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fontAlgn="t"/>
                      <a:endParaRPr lang="en-US" sz="1800" b="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fontAlgn="t"/>
                      <a:endParaRPr lang="en-US" sz="1800" b="0" kern="120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fontAlgn="t"/>
                      <a:r>
                        <a:rPr lang="ru-RU" sz="1800" b="0" kern="12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Например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pPr fontAlgn="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$строка = "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be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or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";</a:t>
                      </a:r>
                    </a:p>
                    <a:p>
                      <a:pPr fontAlgn="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$массив =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explode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(" ",$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str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);</a:t>
                      </a:r>
                    </a:p>
                    <a:p>
                      <a:pPr fontAlgn="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//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count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($массив) == 4</a:t>
                      </a:r>
                    </a:p>
                    <a:p>
                      <a:pPr fontAlgn="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// $массив[0] == "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"</a:t>
                      </a:r>
                    </a:p>
                    <a:p>
                      <a:pPr fontAlgn="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// $массив[1] == "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be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"</a:t>
                      </a:r>
                    </a:p>
                    <a:p>
                      <a:pPr fontAlgn="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// $массив[2] == "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or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"</a:t>
                      </a:r>
                    </a:p>
                    <a:p>
                      <a:pPr fontAlgn="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// $массив[3] == "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"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b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65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/>
          <a:lstStyle/>
          <a:p>
            <a:r>
              <a:rPr lang="en-US" dirty="0" smtClean="0"/>
              <a:t>PHP. </a:t>
            </a:r>
            <a:r>
              <a:rPr lang="ru-RU" dirty="0" smtClean="0"/>
              <a:t>Циклы. </a:t>
            </a:r>
            <a:r>
              <a:rPr lang="en-US" dirty="0" smtClean="0"/>
              <a:t>FOR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4769" y="1488831"/>
            <a:ext cx="10859843" cy="51347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for ($x = 0; $x &lt;= 10; $x++) {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echo "The number is: $x &lt;</a:t>
            </a:r>
            <a:r>
              <a:rPr lang="en-US" dirty="0" err="1"/>
              <a:t>br</a:t>
            </a:r>
            <a:r>
              <a:rPr lang="en-US" dirty="0"/>
              <a:t>&gt;";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} 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?&gt;</a:t>
            </a:r>
          </a:p>
          <a:p>
            <a:pPr marL="0" indent="0">
              <a:buNone/>
            </a:pPr>
            <a:r>
              <a:rPr lang="en-US" dirty="0"/>
              <a:t>The number is: 0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number is: 1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number is: 2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number is: 3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number is: 4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number is: 5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number is: 6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number is: 7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number is: 8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number is: 9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number is: 10 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8901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1"/>
            <a:ext cx="10902462" cy="4558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>PHP </a:t>
            </a:r>
            <a:r>
              <a:rPr lang="ru-RU" sz="2800" dirty="0" smtClean="0"/>
              <a:t>строковые функции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488347"/>
              </p:ext>
            </p:extLst>
          </p:nvPr>
        </p:nvGraphicFramePr>
        <p:xfrm>
          <a:off x="621323" y="1418492"/>
          <a:ext cx="11078307" cy="4998292"/>
        </p:xfrm>
        <a:graphic>
          <a:graphicData uri="http://schemas.openxmlformats.org/drawingml/2006/table">
            <a:tbl>
              <a:tblPr/>
              <a:tblGrid>
                <a:gridCol w="8761247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1603306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713754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3374282">
                <a:tc>
                  <a:txBody>
                    <a:bodyPr/>
                    <a:lstStyle/>
                    <a:p>
                      <a:pPr fontAlgn="t"/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&lt;?</a:t>
                      </a: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php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echo </a:t>
                      </a: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str_word_count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("Hello world!"); // outputs 2</a:t>
                      </a:r>
                      <a:b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?&gt;</a:t>
                      </a:r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b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889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1"/>
            <a:ext cx="10902462" cy="4558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>PHP </a:t>
            </a:r>
            <a:r>
              <a:rPr lang="ru-RU" sz="2800" dirty="0" smtClean="0"/>
              <a:t>строковые функции. </a:t>
            </a:r>
            <a:r>
              <a:rPr lang="en-US" sz="2800" dirty="0" smtClean="0"/>
              <a:t>Soundex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62114"/>
              </p:ext>
            </p:extLst>
          </p:nvPr>
        </p:nvGraphicFramePr>
        <p:xfrm>
          <a:off x="600013" y="1212603"/>
          <a:ext cx="11078307" cy="4998292"/>
        </p:xfrm>
        <a:graphic>
          <a:graphicData uri="http://schemas.openxmlformats.org/drawingml/2006/table">
            <a:tbl>
              <a:tblPr/>
              <a:tblGrid>
                <a:gridCol w="8761247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1603306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713754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3374282">
                <a:tc>
                  <a:txBody>
                    <a:bodyPr/>
                    <a:lstStyle/>
                    <a:p>
                      <a:pPr fontAlgn="t"/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Soundex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— это алгоритм для кодирования имён собственных. Его создали в 1918–1922 гг. </a:t>
                      </a:r>
                    </a:p>
                    <a:p>
                      <a:pPr fontAlgn="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в США Роберт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Расселл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и Маргарет Кинг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Оделл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чтобы облегчить поиск похоже звучащих фамилий. </a:t>
                      </a:r>
                    </a:p>
                    <a:p>
                      <a:pPr fontAlgn="t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В середине XX века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Soundex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широко использовался в США при анализе результатов переписей населения 1890–1920 гг. 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fontAlgn="t"/>
                      <a:endParaRPr lang="en-US" sz="1800" b="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b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726" y="3270738"/>
            <a:ext cx="8198705" cy="336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11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1"/>
            <a:ext cx="10902462" cy="4558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>PHP </a:t>
            </a:r>
            <a:r>
              <a:rPr lang="ru-RU" sz="2800" dirty="0" smtClean="0"/>
              <a:t>строковые функции. </a:t>
            </a:r>
            <a:r>
              <a:rPr lang="en-US" sz="2800" dirty="0" smtClean="0"/>
              <a:t>Soundex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906027"/>
              </p:ext>
            </p:extLst>
          </p:nvPr>
        </p:nvGraphicFramePr>
        <p:xfrm>
          <a:off x="621323" y="1418492"/>
          <a:ext cx="11078307" cy="4998292"/>
        </p:xfrm>
        <a:graphic>
          <a:graphicData uri="http://schemas.openxmlformats.org/drawingml/2006/table">
            <a:tbl>
              <a:tblPr/>
              <a:tblGrid>
                <a:gridCol w="8761247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1603306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713754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3374282">
                <a:tc>
                  <a:txBody>
                    <a:bodyPr/>
                    <a:lstStyle/>
                    <a:p>
                      <a:pPr fontAlgn="t"/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&lt;?</a:t>
                      </a: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php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 "Hello";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echo </a:t>
                      </a: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soundex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</a:t>
                      </a: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?&gt;</a:t>
                      </a:r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H400</a:t>
                      </a: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b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89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1"/>
            <a:ext cx="10902462" cy="4558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>PHP </a:t>
            </a:r>
            <a:r>
              <a:rPr lang="ru-RU" sz="2800" dirty="0" smtClean="0"/>
              <a:t>строковые функции. </a:t>
            </a:r>
            <a:r>
              <a:rPr lang="en-US" sz="2800" dirty="0" smtClean="0"/>
              <a:t>Soundex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37483"/>
              </p:ext>
            </p:extLst>
          </p:nvPr>
        </p:nvGraphicFramePr>
        <p:xfrm>
          <a:off x="359691" y="1227150"/>
          <a:ext cx="11629292" cy="5819772"/>
        </p:xfrm>
        <a:graphic>
          <a:graphicData uri="http://schemas.openxmlformats.org/drawingml/2006/table">
            <a:tbl>
              <a:tblPr/>
              <a:tblGrid>
                <a:gridCol w="9196992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1683047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749253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3546468">
                <a:tc>
                  <a:txBody>
                    <a:bodyPr/>
                    <a:lstStyle/>
                    <a:p>
                      <a:pPr fontAlgn="t"/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Запоминаем 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первую букву. Удаляем все 'h' и 'w', за исключением первой буквы слова.</a:t>
                      </a:r>
                    </a:p>
                    <a:p>
                      <a:pPr fontAlgn="t"/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Согласные заменяем на цифры от 1 до 6, причём похожим по звучанию буквам соответствуют одинаковые цифры:</a:t>
                      </a:r>
                    </a:p>
                    <a:p>
                      <a:pPr fontAlgn="t"/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Любая последовательность одинаковых цифр сокращается до одной такой цифры.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Удаляем все a, e, i, o, u, y, за исключением первой буквы слова.</a:t>
                      </a:r>
                    </a:p>
                    <a:p>
                      <a:pPr fontAlgn="t"/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Заменяем первый символ буквой, запомненной на шаге 1, делая её заглавной.</a:t>
                      </a:r>
                    </a:p>
                    <a:p>
                      <a:pPr fontAlgn="t"/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Итоговая строка обрезается до первых четырех символов. Если длина строки меньше требуемой, недостающие символы заменяются знаком 0</a:t>
                      </a: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257442">
                <a:tc>
                  <a:txBody>
                    <a:bodyPr/>
                    <a:lstStyle/>
                    <a:p>
                      <a:pPr fontAlgn="t"/>
                      <a:endParaRPr lang="en-US" sz="1600" b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257442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257442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257442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257442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307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1"/>
            <a:ext cx="10902462" cy="4558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>PHP </a:t>
            </a:r>
            <a:r>
              <a:rPr lang="ru-RU" sz="2800" dirty="0" smtClean="0"/>
              <a:t>строковые функции. </a:t>
            </a:r>
            <a:r>
              <a:rPr lang="en-US" sz="2800" dirty="0" smtClean="0"/>
              <a:t>Soundex</a:t>
            </a:r>
            <a:r>
              <a:rPr lang="ru-RU" sz="2800" dirty="0" smtClean="0"/>
              <a:t>. Таблица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061632"/>
              </p:ext>
            </p:extLst>
          </p:nvPr>
        </p:nvGraphicFramePr>
        <p:xfrm>
          <a:off x="621323" y="1418492"/>
          <a:ext cx="11078307" cy="4998292"/>
        </p:xfrm>
        <a:graphic>
          <a:graphicData uri="http://schemas.openxmlformats.org/drawingml/2006/table">
            <a:tbl>
              <a:tblPr/>
              <a:tblGrid>
                <a:gridCol w="8761247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1603306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713754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3374282">
                <a:tc>
                  <a:txBody>
                    <a:bodyPr/>
                    <a:lstStyle/>
                    <a:p>
                      <a:pPr fontAlgn="t"/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b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  <p:pic>
        <p:nvPicPr>
          <p:cNvPr id="7" name="BC8E960">
            <a:hlinkClick r:id="" action="ppaction://media"/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378000" y="1385426"/>
            <a:ext cx="4618355" cy="4652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47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1"/>
            <a:ext cx="10902462" cy="4558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>PHP </a:t>
            </a:r>
            <a:r>
              <a:rPr lang="ru-RU" sz="2800" dirty="0" smtClean="0"/>
              <a:t>строковые функции. </a:t>
            </a:r>
            <a:r>
              <a:rPr lang="en-US" sz="2800" dirty="0" smtClean="0"/>
              <a:t>Soundex</a:t>
            </a:r>
            <a:r>
              <a:rPr lang="ru-RU" sz="2800" dirty="0" smtClean="0"/>
              <a:t>.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67171"/>
              </p:ext>
            </p:extLst>
          </p:nvPr>
        </p:nvGraphicFramePr>
        <p:xfrm>
          <a:off x="621323" y="1418492"/>
          <a:ext cx="11078307" cy="4998292"/>
        </p:xfrm>
        <a:graphic>
          <a:graphicData uri="http://schemas.openxmlformats.org/drawingml/2006/table">
            <a:tbl>
              <a:tblPr/>
              <a:tblGrid>
                <a:gridCol w="8761247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1603306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713754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3374282">
                <a:tc>
                  <a:txBody>
                    <a:bodyPr/>
                    <a:lstStyle/>
                    <a:p>
                      <a:pPr fontAlgn="t"/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Arrival</a:t>
                      </a:r>
                    </a:p>
                    <a:p>
                      <a:pPr fontAlgn="t"/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Lloyder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b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1"/>
            <a:ext cx="10902462" cy="4558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>PHP </a:t>
            </a:r>
            <a:r>
              <a:rPr lang="ru-RU" sz="2800" dirty="0" smtClean="0"/>
              <a:t>строковые функции. </a:t>
            </a:r>
            <a:r>
              <a:rPr lang="en-US" sz="2800" dirty="0" err="1" smtClean="0">
                <a:solidFill>
                  <a:schemeClr val="tx1"/>
                </a:solidFill>
              </a:rPr>
              <a:t>Levenshtein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789643"/>
              </p:ext>
            </p:extLst>
          </p:nvPr>
        </p:nvGraphicFramePr>
        <p:xfrm>
          <a:off x="175846" y="1418492"/>
          <a:ext cx="11840309" cy="4998292"/>
        </p:xfrm>
        <a:graphic>
          <a:graphicData uri="http://schemas.openxmlformats.org/drawingml/2006/table">
            <a:tbl>
              <a:tblPr/>
              <a:tblGrid>
                <a:gridCol w="9125424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1878583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836302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3374282">
                <a:tc>
                  <a:txBody>
                    <a:bodyPr/>
                    <a:lstStyle/>
                    <a:p>
                      <a:pPr fontAlgn="t"/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Расстояние Левенштейна (также редакционное  расстояние или дистанция редактирования) между двумя строками в теории информации и компьютерной лингвистике — это минимальное количество операций вставки одного символа, удаления одного символа и замены одного символа на другой, необходимых для превращения одной строки в другую</a:t>
                      </a: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b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11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1"/>
            <a:ext cx="10902462" cy="4558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>PHP </a:t>
            </a:r>
            <a:r>
              <a:rPr lang="ru-RU" sz="2800" dirty="0" smtClean="0"/>
              <a:t>строковые функции. </a:t>
            </a:r>
            <a:r>
              <a:rPr lang="en-US" sz="2800" dirty="0" err="1" smtClean="0">
                <a:solidFill>
                  <a:schemeClr val="tx1"/>
                </a:solidFill>
              </a:rPr>
              <a:t>Levenshtein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025329"/>
              </p:ext>
            </p:extLst>
          </p:nvPr>
        </p:nvGraphicFramePr>
        <p:xfrm>
          <a:off x="175846" y="1418492"/>
          <a:ext cx="11840309" cy="4998292"/>
        </p:xfrm>
        <a:graphic>
          <a:graphicData uri="http://schemas.openxmlformats.org/drawingml/2006/table">
            <a:tbl>
              <a:tblPr/>
              <a:tblGrid>
                <a:gridCol w="9125424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1878583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836302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3374282">
                <a:tc>
                  <a:txBody>
                    <a:bodyPr/>
                    <a:lstStyle/>
                    <a:p>
                      <a:pPr fontAlgn="t"/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Расстояние Левенштейна и его обобщения активно применяется: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исправления ошибок в слове (в поисковых системах, базах данных, при вводе текста, при автоматическом распознавании отсканированного текста или речи).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сравнения текстовых файлов утилитой </a:t>
                      </a:r>
                      <a:r>
                        <a:rPr lang="ru-RU" sz="18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Diff"/>
                        </a:rPr>
                        <a:t>diff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и ей подобными. Здесь роль «символов» играют строки, а роль «строк» — файлы.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биоинформатике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для сравнения </a:t>
                      </a: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tooltip="Ген"/>
                        </a:rPr>
                        <a:t>генов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tooltip="Хромосома"/>
                        </a:rPr>
                        <a:t>хромосом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и </a:t>
                      </a: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 tooltip="Белок"/>
                        </a:rPr>
                        <a:t>белков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b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91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1"/>
            <a:ext cx="10902462" cy="4558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>PHP </a:t>
            </a:r>
            <a:r>
              <a:rPr lang="ru-RU" sz="2800" dirty="0" smtClean="0"/>
              <a:t>строковые функции. </a:t>
            </a:r>
            <a:r>
              <a:rPr lang="en-US" sz="2800" dirty="0" err="1" smtClean="0">
                <a:solidFill>
                  <a:schemeClr val="tx1"/>
                </a:solidFill>
              </a:rPr>
              <a:t>Levenshtein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033205"/>
              </p:ext>
            </p:extLst>
          </p:nvPr>
        </p:nvGraphicFramePr>
        <p:xfrm>
          <a:off x="175846" y="1418492"/>
          <a:ext cx="11840309" cy="4998292"/>
        </p:xfrm>
        <a:graphic>
          <a:graphicData uri="http://schemas.openxmlformats.org/drawingml/2006/table">
            <a:tbl>
              <a:tblPr/>
              <a:tblGrid>
                <a:gridCol w="9125424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1878583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836302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3374282">
                <a:tc>
                  <a:txBody>
                    <a:bodyPr/>
                    <a:lstStyle/>
                    <a:p>
                      <a:pPr fontAlgn="t"/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чтобы превратить слово «строка» в слово «собака» надо «т» заменить на «о», «р» на «б» и «о» на «а»,</a:t>
                      </a:r>
                    </a:p>
                    <a:p>
                      <a:pPr fontAlgn="t"/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расстояние Левенштейна между этими двумя словами равно 3</a:t>
                      </a: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b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539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93" y="624111"/>
            <a:ext cx="10902462" cy="4558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>PHP </a:t>
            </a:r>
            <a:r>
              <a:rPr lang="ru-RU" sz="2800" dirty="0" smtClean="0"/>
              <a:t>строковые функции. </a:t>
            </a:r>
            <a:r>
              <a:rPr lang="en-US" sz="2800" dirty="0" err="1" smtClean="0">
                <a:solidFill>
                  <a:schemeClr val="tx1"/>
                </a:solidFill>
              </a:rPr>
              <a:t>Levenshtein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12277"/>
            <a:ext cx="10660550" cy="43989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35723" y="1512276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357525"/>
              </p:ext>
            </p:extLst>
          </p:nvPr>
        </p:nvGraphicFramePr>
        <p:xfrm>
          <a:off x="1594338" y="1418492"/>
          <a:ext cx="10105292" cy="4998292"/>
        </p:xfrm>
        <a:graphic>
          <a:graphicData uri="http://schemas.openxmlformats.org/drawingml/2006/table">
            <a:tbl>
              <a:tblPr/>
              <a:tblGrid>
                <a:gridCol w="7788232">
                  <a:extLst>
                    <a:ext uri="{9D8B030D-6E8A-4147-A177-3AD203B41FA5}">
                      <a16:colId xmlns:a16="http://schemas.microsoft.com/office/drawing/2014/main" val="4162970426"/>
                    </a:ext>
                  </a:extLst>
                </a:gridCol>
                <a:gridCol w="1603306">
                  <a:extLst>
                    <a:ext uri="{9D8B030D-6E8A-4147-A177-3AD203B41FA5}">
                      <a16:colId xmlns:a16="http://schemas.microsoft.com/office/drawing/2014/main" val="1512369201"/>
                    </a:ext>
                  </a:extLst>
                </a:gridCol>
                <a:gridCol w="713754">
                  <a:extLst>
                    <a:ext uri="{9D8B030D-6E8A-4147-A177-3AD203B41FA5}">
                      <a16:colId xmlns:a16="http://schemas.microsoft.com/office/drawing/2014/main" val="1226680677"/>
                    </a:ext>
                  </a:extLst>
                </a:gridCol>
              </a:tblGrid>
              <a:tr h="3374282">
                <a:tc>
                  <a:txBody>
                    <a:bodyPr/>
                    <a:lstStyle/>
                    <a:p>
                      <a:pPr fontAlgn="t"/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echo </a:t>
                      </a: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levenshtein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("Hello World","</a:t>
                      </a: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ello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World");</a:t>
                      </a:r>
                    </a:p>
                    <a:p>
                      <a:pPr fontAlgn="t"/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---------------------------------------------------</a:t>
                      </a:r>
                    </a:p>
                    <a:p>
                      <a:pPr fontAlgn="t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36534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b="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42705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461718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63892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626984"/>
                  </a:ext>
                </a:extLst>
              </a:tr>
              <a:tr h="300504">
                <a:tc>
                  <a:txBody>
                    <a:bodyPr/>
                    <a:lstStyle/>
                    <a:p>
                      <a:pPr fontAlgn="t"/>
                      <a:endParaRPr lang="en-US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600" dirty="0">
                        <a:effectLst/>
                      </a:endParaRPr>
                    </a:p>
                  </a:txBody>
                  <a:tcPr marL="80962" marR="80962" marT="40481" marB="404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3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52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/>
          <a:lstStyle/>
          <a:p>
            <a:r>
              <a:rPr lang="en-US" dirty="0" smtClean="0"/>
              <a:t>PHP. </a:t>
            </a:r>
            <a:r>
              <a:rPr lang="ru-RU" dirty="0" smtClean="0"/>
              <a:t>Циклы. </a:t>
            </a:r>
            <a:r>
              <a:rPr lang="en-US" dirty="0" smtClean="0"/>
              <a:t>WHILE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4769" y="2098431"/>
            <a:ext cx="10859843" cy="4525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$x = 1;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while($x &lt;= 5) {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echo "The number is: $x &lt;</a:t>
            </a:r>
            <a:r>
              <a:rPr lang="en-US" dirty="0" err="1"/>
              <a:t>br</a:t>
            </a:r>
            <a:r>
              <a:rPr lang="en-US" dirty="0"/>
              <a:t>&gt;";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 $x++;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} 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?&gt;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99060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/>
          <a:lstStyle/>
          <a:p>
            <a:r>
              <a:rPr lang="en-US" dirty="0" smtClean="0"/>
              <a:t>PHP. </a:t>
            </a:r>
            <a:r>
              <a:rPr lang="ru-RU" dirty="0" smtClean="0"/>
              <a:t>Массивы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3323" y="1488831"/>
            <a:ext cx="10121289" cy="44223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$phones[0] = "Nokia N9";</a:t>
            </a:r>
          </a:p>
          <a:p>
            <a:pPr marL="0" indent="0">
              <a:buNone/>
            </a:pPr>
            <a:r>
              <a:rPr lang="en-US" dirty="0"/>
              <a:t>$phones[1] = "Samsung Galaxy ACE II";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for($</a:t>
            </a:r>
            <a:r>
              <a:rPr lang="en-US" dirty="0" err="1"/>
              <a:t>i</a:t>
            </a:r>
            <a:r>
              <a:rPr lang="en-US" dirty="0"/>
              <a:t>=0;$</a:t>
            </a:r>
            <a:r>
              <a:rPr lang="en-US" dirty="0" err="1"/>
              <a:t>i</a:t>
            </a:r>
            <a:r>
              <a:rPr lang="en-US" dirty="0"/>
              <a:t>&lt;count($phones);$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/>
              <a:t>    echo "$phones[$</a:t>
            </a:r>
            <a:r>
              <a:rPr lang="en-US" dirty="0" err="1"/>
              <a:t>i</a:t>
            </a:r>
            <a:r>
              <a:rPr lang="en-US" dirty="0"/>
              <a:t>] &lt;</a:t>
            </a:r>
            <a:r>
              <a:rPr lang="en-US" dirty="0" err="1"/>
              <a:t>br</a:t>
            </a:r>
            <a:r>
              <a:rPr lang="en-US" dirty="0"/>
              <a:t> /&gt;";</a:t>
            </a:r>
          </a:p>
          <a:p>
            <a:pPr marL="0" indent="0">
              <a:buNone/>
            </a:pPr>
            <a:r>
              <a:rPr lang="en-US" dirty="0"/>
              <a:t>?&gt;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4495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/>
          <a:lstStyle/>
          <a:p>
            <a:r>
              <a:rPr lang="en-US" dirty="0" smtClean="0"/>
              <a:t>PHP. </a:t>
            </a:r>
            <a:r>
              <a:rPr lang="ru-RU" dirty="0" smtClean="0"/>
              <a:t>Массивы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3323" y="1488831"/>
            <a:ext cx="10121289" cy="4422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print_r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err="1" smtClean="0"/>
              <a:t>print_r</a:t>
            </a:r>
            <a:r>
              <a:rPr lang="en-US" dirty="0"/>
              <a:t>($phones);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вывод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en-US" dirty="0" smtClean="0"/>
              <a:t>Array </a:t>
            </a:r>
            <a:r>
              <a:rPr lang="en-US" dirty="0"/>
              <a:t>( [0] =&gt; Nokia N9 [1] =&gt; Samsung Galaxy ACE II 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1128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/>
          <a:lstStyle/>
          <a:p>
            <a:r>
              <a:rPr lang="en-US" dirty="0" smtClean="0"/>
              <a:t>PHP. </a:t>
            </a:r>
            <a:r>
              <a:rPr lang="ru-RU" dirty="0" smtClean="0"/>
              <a:t>Массивы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3323" y="1488831"/>
            <a:ext cx="10121289" cy="4422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$phones[] = "Nokia N9";</a:t>
            </a:r>
          </a:p>
          <a:p>
            <a:pPr marL="0" indent="0">
              <a:buNone/>
            </a:pPr>
            <a:r>
              <a:rPr lang="en-US" dirty="0"/>
              <a:t>$phones[] = "Samsung Galaxy ACE II";</a:t>
            </a:r>
          </a:p>
          <a:p>
            <a:pPr marL="0" indent="0">
              <a:buNone/>
            </a:pPr>
            <a:r>
              <a:rPr lang="en-US" dirty="0"/>
              <a:t>$phones[] = "Sony </a:t>
            </a:r>
            <a:r>
              <a:rPr lang="en-US" dirty="0" err="1"/>
              <a:t>Xperia</a:t>
            </a:r>
            <a:r>
              <a:rPr lang="en-US" dirty="0"/>
              <a:t> Z3";</a:t>
            </a:r>
          </a:p>
          <a:p>
            <a:pPr marL="0" indent="0">
              <a:buNone/>
            </a:pPr>
            <a:r>
              <a:rPr lang="en-US" dirty="0"/>
              <a:t>$phones[] = "Samsung Galaxy III";</a:t>
            </a:r>
          </a:p>
          <a:p>
            <a:pPr marL="0" indent="0">
              <a:buNone/>
            </a:pPr>
            <a:r>
              <a:rPr lang="en-US" dirty="0"/>
              <a:t>$</a:t>
            </a:r>
            <a:r>
              <a:rPr lang="en-US" dirty="0" err="1"/>
              <a:t>num</a:t>
            </a:r>
            <a:r>
              <a:rPr lang="en-US" dirty="0"/>
              <a:t> = count($phones);</a:t>
            </a:r>
          </a:p>
          <a:p>
            <a:pPr marL="0" indent="0">
              <a:buNone/>
            </a:pPr>
            <a:r>
              <a:rPr lang="en-US" dirty="0"/>
              <a:t>for($</a:t>
            </a:r>
            <a:r>
              <a:rPr lang="en-US" dirty="0" err="1"/>
              <a:t>i</a:t>
            </a:r>
            <a:r>
              <a:rPr lang="en-US" dirty="0"/>
              <a:t>=0;$</a:t>
            </a:r>
            <a:r>
              <a:rPr lang="en-US" dirty="0" err="1"/>
              <a:t>i</a:t>
            </a:r>
            <a:r>
              <a:rPr lang="en-US" dirty="0"/>
              <a:t>&lt;$</a:t>
            </a:r>
            <a:r>
              <a:rPr lang="en-US" dirty="0" err="1"/>
              <a:t>num</a:t>
            </a:r>
            <a:r>
              <a:rPr lang="en-US" dirty="0"/>
              <a:t>;$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/>
              <a:t>    echo "$phones[$</a:t>
            </a:r>
            <a:r>
              <a:rPr lang="en-US" dirty="0" err="1"/>
              <a:t>i</a:t>
            </a:r>
            <a:r>
              <a:rPr lang="en-US" dirty="0"/>
              <a:t>] &lt;</a:t>
            </a:r>
            <a:r>
              <a:rPr lang="en-US" dirty="0" err="1"/>
              <a:t>br</a:t>
            </a:r>
            <a:r>
              <a:rPr lang="en-US" dirty="0"/>
              <a:t> /&gt;";</a:t>
            </a:r>
          </a:p>
          <a:p>
            <a:pPr marL="0" indent="0">
              <a:buNone/>
            </a:pPr>
            <a:r>
              <a:rPr lang="en-US" dirty="0"/>
              <a:t>?&gt;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1661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/>
          <a:lstStyle/>
          <a:p>
            <a:r>
              <a:rPr lang="en-US" dirty="0" smtClean="0"/>
              <a:t>PHP. </a:t>
            </a:r>
            <a:r>
              <a:rPr lang="ru-RU" dirty="0" smtClean="0"/>
              <a:t>Массивы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3323" y="1488831"/>
            <a:ext cx="10121289" cy="4422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$cars = array("Volvo", "BMW", "Toyota");</a:t>
            </a:r>
            <a:br>
              <a:rPr lang="en-US" dirty="0"/>
            </a:br>
            <a:r>
              <a:rPr lang="en-US" dirty="0"/>
              <a:t>sort($cars);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$</a:t>
            </a:r>
            <a:r>
              <a:rPr lang="en-US" dirty="0" err="1"/>
              <a:t>clength</a:t>
            </a:r>
            <a:r>
              <a:rPr lang="en-US" dirty="0"/>
              <a:t> = count($cars);</a:t>
            </a:r>
            <a:br>
              <a:rPr lang="en-US" dirty="0"/>
            </a:br>
            <a:r>
              <a:rPr lang="en-US" dirty="0"/>
              <a:t>for($x = 0; $x &lt; $</a:t>
            </a:r>
            <a:r>
              <a:rPr lang="en-US" dirty="0" err="1"/>
              <a:t>clength</a:t>
            </a:r>
            <a:r>
              <a:rPr lang="en-US" dirty="0"/>
              <a:t>; $x++) {</a:t>
            </a:r>
            <a:br>
              <a:rPr lang="en-US" dirty="0"/>
            </a:br>
            <a:r>
              <a:rPr lang="en-US" dirty="0"/>
              <a:t>    echo $cars[$x];</a:t>
            </a:r>
            <a:br>
              <a:rPr lang="en-US" dirty="0"/>
            </a:br>
            <a:r>
              <a:rPr lang="en-US" dirty="0"/>
              <a:t>    echo "&lt;</a:t>
            </a:r>
            <a:r>
              <a:rPr lang="en-US" dirty="0" err="1"/>
              <a:t>br</a:t>
            </a:r>
            <a:r>
              <a:rPr lang="en-US" dirty="0"/>
              <a:t>&gt;";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?&gt;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7454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/>
          <a:lstStyle/>
          <a:p>
            <a:r>
              <a:rPr lang="en-US" dirty="0" smtClean="0"/>
              <a:t>PHP. </a:t>
            </a:r>
            <a:r>
              <a:rPr lang="ru-RU" dirty="0" smtClean="0"/>
              <a:t>Массивы</a:t>
            </a:r>
            <a:r>
              <a:rPr lang="en-US" dirty="0" smtClean="0"/>
              <a:t>. FOREACH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3323" y="1488831"/>
            <a:ext cx="10121289" cy="44223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&lt;?</a:t>
            </a:r>
            <a:r>
              <a:rPr lang="en-US" dirty="0" err="1" smtClean="0"/>
              <a:t>php</a:t>
            </a:r>
            <a:r>
              <a:rPr lang="en-US" dirty="0"/>
              <a:t>  </a:t>
            </a:r>
            <a:br>
              <a:rPr lang="en-US" dirty="0"/>
            </a:br>
            <a:r>
              <a:rPr lang="en-US" dirty="0"/>
              <a:t>$colors = array("red", "green", "blue", "yellow"); 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foreach</a:t>
            </a:r>
            <a:r>
              <a:rPr lang="en-US" dirty="0"/>
              <a:t> ($colors as $value) {</a:t>
            </a:r>
            <a:br>
              <a:rPr lang="en-US" dirty="0"/>
            </a:br>
            <a:r>
              <a:rPr lang="en-US" dirty="0"/>
              <a:t>  echo "$value &lt;</a:t>
            </a:r>
            <a:r>
              <a:rPr lang="en-US" dirty="0" err="1"/>
              <a:t>br</a:t>
            </a:r>
            <a:r>
              <a:rPr lang="en-US" dirty="0"/>
              <a:t>&gt;";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?&gt;  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1210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369" y="624110"/>
            <a:ext cx="9488243" cy="1280890"/>
          </a:xfrm>
        </p:spPr>
        <p:txBody>
          <a:bodyPr/>
          <a:lstStyle/>
          <a:p>
            <a:r>
              <a:rPr lang="en-US" dirty="0" smtClean="0"/>
              <a:t>PHP. </a:t>
            </a:r>
            <a:r>
              <a:rPr lang="ru-RU" dirty="0" smtClean="0"/>
              <a:t>Массивы. </a:t>
            </a:r>
            <a:r>
              <a:rPr lang="en-US" dirty="0" smtClean="0"/>
              <a:t>Sort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3323" y="1488831"/>
            <a:ext cx="10121289" cy="44223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dirty="0" smtClean="0"/>
              <a:t>&lt;?</a:t>
            </a:r>
            <a:r>
              <a:rPr lang="en-US" dirty="0" err="1"/>
              <a:t>php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$cars = array("Volvo", "BMW", "Toyota");</a:t>
            </a:r>
            <a:br>
              <a:rPr lang="en-US" dirty="0"/>
            </a:br>
            <a:r>
              <a:rPr lang="en-US" dirty="0"/>
              <a:t>echo "I like " . $cars[0] . ", " . $cars[1] . " and " . $cars[2] . ".";</a:t>
            </a:r>
            <a:br>
              <a:rPr lang="en-US" dirty="0"/>
            </a:br>
            <a:r>
              <a:rPr lang="en-US" dirty="0"/>
              <a:t>?&gt;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80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1329</TotalTime>
  <Words>1000</Words>
  <Application>Microsoft Office PowerPoint</Application>
  <PresentationFormat>Широкоэкранный</PresentationFormat>
  <Paragraphs>205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5" baseType="lpstr">
      <vt:lpstr>Arial</vt:lpstr>
      <vt:lpstr>Calibri</vt:lpstr>
      <vt:lpstr>Century Gothic</vt:lpstr>
      <vt:lpstr>Consolas</vt:lpstr>
      <vt:lpstr>Wingdings 3</vt:lpstr>
      <vt:lpstr>Легкий дым</vt:lpstr>
      <vt:lpstr>Интернет-программирование Строки, массивы</vt:lpstr>
      <vt:lpstr>PHP. Циклы. FOR</vt:lpstr>
      <vt:lpstr>PHP. Циклы. WHILE</vt:lpstr>
      <vt:lpstr>PHP. Массивы</vt:lpstr>
      <vt:lpstr>PHP. Массивы</vt:lpstr>
      <vt:lpstr>PHP. Массивы</vt:lpstr>
      <vt:lpstr>PHP. Массивы</vt:lpstr>
      <vt:lpstr>PHP. Массивы. FOREACH</vt:lpstr>
      <vt:lpstr>PHP. Массивы. Sort</vt:lpstr>
      <vt:lpstr>PHP. Массивы. Суперглобальные массивы</vt:lpstr>
      <vt:lpstr>PHP. Массивы. Суперглобальные массивы</vt:lpstr>
      <vt:lpstr>PHP. Массивы. Суперглобальные массивы. PHP $_POST </vt:lpstr>
      <vt:lpstr>PHP. Массивы. Проверка полей.</vt:lpstr>
      <vt:lpstr>PHP. Строки</vt:lpstr>
      <vt:lpstr>PHP строковые функции</vt:lpstr>
      <vt:lpstr>PHP строковые функции</vt:lpstr>
      <vt:lpstr>PHP строковые функции</vt:lpstr>
      <vt:lpstr>PHP строковые функции</vt:lpstr>
      <vt:lpstr>PHP строковые функции</vt:lpstr>
      <vt:lpstr>PHP строковые функции</vt:lpstr>
      <vt:lpstr>PHP строковые функции. Soundex</vt:lpstr>
      <vt:lpstr>PHP строковые функции. Soundex</vt:lpstr>
      <vt:lpstr>PHP строковые функции. Soundex</vt:lpstr>
      <vt:lpstr>PHP строковые функции. Soundex. Таблица</vt:lpstr>
      <vt:lpstr>PHP строковые функции. Soundex. </vt:lpstr>
      <vt:lpstr>PHP строковые функции. Levenshtein</vt:lpstr>
      <vt:lpstr>PHP строковые функции. Levenshtein</vt:lpstr>
      <vt:lpstr>PHP строковые функции. Levenshtein</vt:lpstr>
      <vt:lpstr>PHP строковые функции. Levenshtein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Интернет-программирование</dc:title>
  <dc:creator>Olga</dc:creator>
  <cp:lastModifiedBy>Olga</cp:lastModifiedBy>
  <cp:revision>189</cp:revision>
  <dcterms:created xsi:type="dcterms:W3CDTF">2018-09-09T16:45:51Z</dcterms:created>
  <dcterms:modified xsi:type="dcterms:W3CDTF">2018-10-09T10:13:02Z</dcterms:modified>
</cp:coreProperties>
</file>