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663244-BB72-481B-862B-1CD68085751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AE2038-4F48-4DD3-A95C-C8277FD0CE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5B87-46FB-4040-98BE-0CD179586D29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7772400" cy="11430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smtClean="0"/>
              <a:t>РЫНОЧНАЯ КОНЦЕНТРАЦИЯ</a:t>
            </a:r>
            <a:br>
              <a:rPr lang="ru-RU" sz="4000" b="1" smtClean="0"/>
            </a:br>
            <a:r>
              <a:rPr lang="ru-RU" sz="4000" b="1" smtClean="0"/>
              <a:t>И МОНОПОЛЬНАЯ ВЛАСТЬ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Лекция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90700"/>
            <a:ext cx="8001000" cy="43815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Индекс концентрации (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concentration ratio)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nn-NO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nn-NO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n-NO" i="1" dirty="0" smtClean="0">
                <a:latin typeface="Times New Roman" pitchFamily="18" charset="0"/>
                <a:cs typeface="Times New Roman" pitchFamily="18" charset="0"/>
              </a:rPr>
              <a:t> = Σ Y</a:t>
            </a:r>
            <a:r>
              <a:rPr lang="nn-NO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n-NO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nn-NO" i="1" dirty="0" smtClean="0">
                <a:latin typeface="Times New Roman" pitchFamily="18" charset="0"/>
                <a:cs typeface="Times New Roman" pitchFamily="18" charset="0"/>
              </a:rPr>
              <a:t>i =1, 2...k,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размер фирмы (например, рыночная доля);</a:t>
            </a:r>
          </a:p>
          <a:p>
            <a:pPr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количество фирм, для которых рассчитывается показатель.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Индекс концентрации измеряет сумму долей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крупнейших фирм, на рынке. Для одного и того же числа крупнейших фирм, чем больше индекс концентрации, тем дальше рынок от идеала совершенной конкуренции.</a:t>
            </a:r>
          </a:p>
        </p:txBody>
      </p:sp>
      <p:sp>
        <p:nvSpPr>
          <p:cNvPr id="307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E5453-8537-4C3D-BA56-2BBE8931E26B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i="1" dirty="0" smtClean="0"/>
              <a:t>Показатели концентрации</a:t>
            </a:r>
            <a:br>
              <a:rPr lang="ru-RU" b="1" i="1" dirty="0" smtClean="0"/>
            </a:br>
            <a:endParaRPr lang="ru-RU" dirty="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254375" y="2320925"/>
          <a:ext cx="360363" cy="67945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A31BF-7310-46F3-BF79-359656C5FBE6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/>
              <a:t>Сравнительный анализ индексов концентрации на рынках А и В</a:t>
            </a:r>
            <a:endParaRPr lang="ru-RU" sz="3600" dirty="0" smtClean="0"/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953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Прямоугольник 7"/>
          <p:cNvSpPr>
            <a:spLocks noChangeArrowheads="1"/>
          </p:cNvSpPr>
          <p:nvPr/>
        </p:nvSpPr>
        <p:spPr bwMode="auto">
          <a:xfrm>
            <a:off x="3276600" y="3200400"/>
            <a:ext cx="1371600" cy="1752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Прямоугольник 8"/>
          <p:cNvSpPr>
            <a:spLocks noChangeArrowheads="1"/>
          </p:cNvSpPr>
          <p:nvPr/>
        </p:nvSpPr>
        <p:spPr bwMode="auto">
          <a:xfrm>
            <a:off x="7772400" y="3200400"/>
            <a:ext cx="1371600" cy="1752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0967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3200400" y="34290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HHI = ΣY</a:t>
            </a:r>
            <a:r>
              <a:rPr lang="ru-RU" sz="3600" b="1" baseline="-25000" smtClean="0">
                <a:latin typeface="Times New Roman" pitchFamily="18" charset="0"/>
              </a:rPr>
              <a:t>i</a:t>
            </a:r>
            <a:r>
              <a:rPr lang="ru-RU" sz="3600" b="1" baseline="30000" smtClean="0">
                <a:latin typeface="Times New Roman" pitchFamily="18" charset="0"/>
              </a:rPr>
              <a:t>2</a:t>
            </a:r>
            <a:r>
              <a:rPr lang="ru-RU" sz="3600" b="1" smtClean="0">
                <a:latin typeface="Times New Roman" pitchFamily="18" charset="0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i = 1, 2,...,n.</a:t>
            </a:r>
          </a:p>
          <a:p>
            <a:r>
              <a:rPr lang="ru-RU" sz="2800" smtClean="0"/>
              <a:t>0 - идеальный случай совершенной конкуренции, когда на рынке бесконечно много продавцов, каждый из которых контролирует ничтожную долю рынка</a:t>
            </a:r>
          </a:p>
          <a:p>
            <a:r>
              <a:rPr lang="ru-RU" sz="2800" smtClean="0"/>
              <a:t>1 - когда на рынке действует только одна фирма, производящая 100% выпуска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FE325D-A629-475C-9CA7-D6C408BE0D9D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smtClean="0"/>
              <a:t>Индекс Херфиндаля-Хиршмана (Herfindal-Hirshman Index)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9175D-E191-4BB0-AB1C-B30F01668204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/>
              <a:t>Зависимость индекса </a:t>
            </a:r>
            <a:r>
              <a:rPr lang="ru-RU" sz="2400" b="1" dirty="0" err="1" smtClean="0"/>
              <a:t>Херфиндаля-Хиршмана</a:t>
            </a:r>
            <a:r>
              <a:rPr lang="ru-RU" sz="2400" b="1" dirty="0" smtClean="0"/>
              <a:t> от доли рынка</a:t>
            </a:r>
            <a:br>
              <a:rPr lang="ru-RU" sz="2400" b="1" dirty="0" smtClean="0"/>
            </a:br>
            <a:r>
              <a:rPr lang="ru-RU" sz="2400" b="1" dirty="0" smtClean="0"/>
              <a:t>доминирующей фирмы и числа фирм в рамках олигополии</a:t>
            </a:r>
          </a:p>
        </p:txBody>
      </p:sp>
      <p:graphicFrame>
        <p:nvGraphicFramePr>
          <p:cNvPr id="41387" name="Group 427"/>
          <p:cNvGraphicFramePr>
            <a:graphicFrameLocks noGrp="1"/>
          </p:cNvGraphicFramePr>
          <p:nvPr/>
        </p:nvGraphicFramePr>
        <p:xfrm>
          <a:off x="685800" y="1219200"/>
          <a:ext cx="8077200" cy="5272723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  <a:gridCol w="2667000"/>
                <a:gridCol w="1981200"/>
              </a:tblGrid>
              <a:tr h="1249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Рыночная доля крупнейшей фирмы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Значение индекса Херфиндаля-Хиршмана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Число фирм- олигополистов (рынок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разделен на равные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доли)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Значение индекса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Херфиндаля-Хиршмана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0,1667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0,2500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свыше 0,81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" charset="-128"/>
                          <a:cs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σ</a:t>
            </a:r>
            <a:r>
              <a:rPr lang="ru-RU" b="1" baseline="30000" smtClean="0">
                <a:latin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</a:rPr>
              <a:t> = Σ(Yi –Ŷ)</a:t>
            </a:r>
            <a:r>
              <a:rPr lang="ru-RU" b="1" baseline="30000" smtClean="0">
                <a:latin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</a:rPr>
              <a:t>/ n; </a:t>
            </a:r>
          </a:p>
          <a:p>
            <a:r>
              <a:rPr lang="ru-RU" b="1" smtClean="0">
                <a:latin typeface="Times New Roman" pitchFamily="18" charset="0"/>
              </a:rPr>
              <a:t>Ŷ - средняя доля фирмы на рынке = 1/n;</a:t>
            </a:r>
          </a:p>
          <a:p>
            <a:r>
              <a:rPr lang="ru-RU" b="1" smtClean="0">
                <a:latin typeface="Times New Roman" pitchFamily="18" charset="0"/>
              </a:rPr>
              <a:t>n - число фирм на рынке.</a:t>
            </a:r>
          </a:p>
          <a:p>
            <a:pPr>
              <a:buFont typeface="Wingdings" pitchFamily="2" charset="2"/>
              <a:buNone/>
            </a:pPr>
            <a:endParaRPr lang="ru-RU" b="1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smtClean="0">
                <a:latin typeface="Times New Roman" pitchFamily="18" charset="0"/>
              </a:rPr>
              <a:t>HHI = nσ</a:t>
            </a:r>
            <a:r>
              <a:rPr lang="ru-RU" sz="4000" b="1" baseline="30000" smtClean="0">
                <a:latin typeface="Times New Roman" pitchFamily="18" charset="0"/>
              </a:rPr>
              <a:t>2</a:t>
            </a:r>
            <a:r>
              <a:rPr lang="ru-RU" sz="4000" b="1" smtClean="0">
                <a:latin typeface="Times New Roman" pitchFamily="18" charset="0"/>
              </a:rPr>
              <a:t> + 1/n,</a:t>
            </a: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337FF-BFF2-4FEF-8D3D-51322135A3F8}" type="slidenum">
              <a:rPr lang="ru-RU" smtClean="0">
                <a:latin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smtClean="0"/>
              <a:t>Показатель дисперсии долей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E = ΣY</a:t>
            </a:r>
            <a:r>
              <a:rPr lang="ru-RU" sz="3600" b="1" baseline="-25000" smtClean="0">
                <a:latin typeface="Times New Roman" pitchFamily="18" charset="0"/>
              </a:rPr>
              <a:t>i</a:t>
            </a:r>
            <a:r>
              <a:rPr lang="ru-RU" sz="3600" b="1" smtClean="0">
                <a:latin typeface="Times New Roman" pitchFamily="18" charset="0"/>
              </a:rPr>
              <a:t> ln(1/Y</a:t>
            </a:r>
            <a:r>
              <a:rPr lang="ru-RU" sz="3600" b="1" baseline="-25000" smtClean="0">
                <a:latin typeface="Times New Roman" pitchFamily="18" charset="0"/>
              </a:rPr>
              <a:t>i</a:t>
            </a:r>
            <a:r>
              <a:rPr lang="ru-RU" sz="3600" b="1" smtClean="0">
                <a:latin typeface="Times New Roman" pitchFamily="18" charset="0"/>
              </a:rPr>
              <a:t>), i = 1,…,n.</a:t>
            </a:r>
          </a:p>
          <a:p>
            <a:pPr>
              <a:buFont typeface="Wingdings" pitchFamily="2" charset="2"/>
              <a:buNone/>
            </a:pPr>
            <a:endParaRPr lang="ru-RU" sz="3600" b="1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E = 1/n ΣY</a:t>
            </a:r>
            <a:r>
              <a:rPr lang="ru-RU" sz="3600" b="1" baseline="-25000" smtClean="0">
                <a:latin typeface="Times New Roman" pitchFamily="18" charset="0"/>
              </a:rPr>
              <a:t>i</a:t>
            </a:r>
            <a:r>
              <a:rPr lang="ru-RU" sz="3600" b="1" smtClean="0">
                <a:latin typeface="Times New Roman" pitchFamily="18" charset="0"/>
              </a:rPr>
              <a:t> ln(1/Y</a:t>
            </a:r>
            <a:r>
              <a:rPr lang="ru-RU" sz="3600" b="1" baseline="-25000" smtClean="0">
                <a:latin typeface="Times New Roman" pitchFamily="18" charset="0"/>
              </a:rPr>
              <a:t>i</a:t>
            </a:r>
            <a:r>
              <a:rPr lang="ru-RU" sz="3600" b="1" smtClean="0">
                <a:latin typeface="Times New Roman" pitchFamily="18" charset="0"/>
              </a:rPr>
              <a:t>), i = 1, ,n. – относительный показатель</a:t>
            </a: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355AB-2277-47D1-A2C9-BA4B6DF0AE68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smtClean="0"/>
              <a:t>Индекс энтропии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7777"/>
          <a:stretch>
            <a:fillRect/>
          </a:stretch>
        </p:blipFill>
        <p:spPr>
          <a:xfrm>
            <a:off x="914400" y="1747838"/>
            <a:ext cx="6553200" cy="3281362"/>
          </a:xfrm>
          <a:noFill/>
        </p:spPr>
      </p:pic>
      <p:sp>
        <p:nvSpPr>
          <p:cNvPr id="4608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DBFEE-867F-4075-97BA-8703B9EE87F8}" type="slidenum">
              <a:rPr lang="ru-RU" smtClean="0">
                <a:latin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i="1" smtClean="0"/>
              <a:t>Индекс Джини. Кривая Лоренца</a:t>
            </a: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914400" y="5486400"/>
            <a:ext cx="8001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Процент фирм (нарастающим итогом)</a:t>
            </a:r>
          </a:p>
          <a:p>
            <a:r>
              <a:rPr lang="ru-RU" b="1">
                <a:latin typeface="Times New Roman" pitchFamily="18" charset="0"/>
              </a:rPr>
              <a:t>- фактическая кривая Лоренца</a:t>
            </a:r>
          </a:p>
          <a:p>
            <a:r>
              <a:rPr lang="ru-RU" b="1">
                <a:latin typeface="Times New Roman" pitchFamily="18" charset="0"/>
              </a:rPr>
              <a:t>- кривая Лоренца для абсолютно равномерного распределения долей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Характеризует  уровень неравномерности распределения рыночных долей. </a:t>
            </a:r>
          </a:p>
          <a:p>
            <a:r>
              <a:rPr lang="ru-RU" smtClean="0"/>
              <a:t>для его определения необходимо знание долей всех фирм в отрасли, в том числе и мельчайших.</a:t>
            </a:r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975A5-2E4A-4272-AC16-CBB65C4454D1}" type="slidenum">
              <a:rPr lang="ru-RU" smtClean="0">
                <a:latin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smtClean="0"/>
              <a:t>Индекс Джини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smtClean="0"/>
              <a:t>Толлинг и концентрация на внутреннем рынке алюминия</a:t>
            </a:r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57400"/>
            <a:ext cx="8915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4343400" cy="2209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mtClean="0"/>
              <a:t>Монополия</a:t>
            </a:r>
          </a:p>
          <a:p>
            <a:r>
              <a:rPr lang="ru-RU" smtClean="0"/>
              <a:t>Олигополия</a:t>
            </a:r>
          </a:p>
          <a:p>
            <a:r>
              <a:rPr lang="ru-RU" smtClean="0"/>
              <a:t>Монополистическая конкуренция</a:t>
            </a:r>
          </a:p>
        </p:txBody>
      </p:sp>
      <p:sp>
        <p:nvSpPr>
          <p:cNvPr id="3277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3C534-7E24-4312-A355-04C2DCCA3280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6700"/>
            <a:ext cx="8153400" cy="1028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smtClean="0"/>
              <a:t>Взаимосвязь концентрации продавцов на рынке и уровня монопольной власти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715000" y="1752600"/>
            <a:ext cx="3124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ru-RU" sz="3200" dirty="0">
                <a:latin typeface="+mn-lt"/>
              </a:rPr>
              <a:t>Рыночная власть фирм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24000" y="3997325"/>
            <a:ext cx="6934200" cy="141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3200"/>
              <a:t>«структура-поведение-результат»</a:t>
            </a:r>
          </a:p>
          <a:p>
            <a:pPr algn="ctr"/>
            <a:r>
              <a:rPr kumimoji="0" lang="ru-RU"/>
              <a:t>результаты, получаемые фирмами, зависят от их поведения, </a:t>
            </a:r>
          </a:p>
          <a:p>
            <a:pPr algn="ctr"/>
            <a:r>
              <a:rPr kumimoji="0" lang="ru-RU"/>
              <a:t>а поведение определяется структурой рынка, на котором </a:t>
            </a:r>
          </a:p>
          <a:p>
            <a:pPr algn="ctr"/>
            <a:r>
              <a:rPr kumimoji="0" lang="ru-RU"/>
              <a:t>данные фирмы функционируют.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568450" y="5592763"/>
            <a:ext cx="6889750" cy="984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2000"/>
              <a:t>монопольная власть </a:t>
            </a:r>
            <a:r>
              <a:rPr kumimoji="0" lang="en-US" sz="2000">
                <a:cs typeface="Arial" pitchFamily="34" charset="0"/>
              </a:rPr>
              <a:t>~</a:t>
            </a:r>
            <a:r>
              <a:rPr kumimoji="0" lang="ru-RU" sz="2000"/>
              <a:t> концентрация</a:t>
            </a:r>
          </a:p>
          <a:p>
            <a:pPr algn="ctr"/>
            <a:r>
              <a:rPr kumimoji="0" lang="ru-RU" sz="2000"/>
              <a:t>(+нестратегические факторы → связь корреляционная)</a:t>
            </a:r>
          </a:p>
          <a:p>
            <a:pPr algn="ctr"/>
            <a:endParaRPr kumimoji="0" lang="ru-RU"/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4724400" y="2667000"/>
            <a:ext cx="685800" cy="304800"/>
          </a:xfrm>
          <a:prstGeom prst="right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3276600"/>
            <a:ext cx="7772400" cy="24765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При одинаковом числе фирм на рынке: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↓ дифференциация по размеру </a:t>
            </a:r>
            <a:r>
              <a:rPr lang="ru-RU" sz="2800" smtClean="0">
                <a:cs typeface="Arial" pitchFamily="34" charset="0"/>
              </a:rPr>
              <a:t>→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↓ уровень концентрации.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 На рынке: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↑ уровень концентрации </a:t>
            </a:r>
            <a:r>
              <a:rPr lang="ru-RU" sz="2800" smtClean="0">
                <a:cs typeface="Arial" pitchFamily="34" charset="0"/>
              </a:rPr>
              <a:t>→ </a:t>
            </a:r>
            <a:endParaRPr lang="ru-RU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  ↑ зависимость фирм друг от друга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3379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410CE-E346-49DD-9E08-CA0C71D227A9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smtClean="0"/>
              <a:t>Показатели концентрации продавцов на рынке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219200" y="1752600"/>
            <a:ext cx="69342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kumimoji="0" lang="ru-RU" sz="2800" b="1">
                <a:solidFill>
                  <a:schemeClr val="tx2"/>
                </a:solidFill>
              </a:rPr>
              <a:t>↓ крупных фирм → ↑концентрация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90700"/>
            <a:ext cx="7772400" cy="1181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 Рынком товара X является совокупность продавцов и покупателей товара X. </a:t>
            </a:r>
          </a:p>
        </p:txBody>
      </p:sp>
      <p:sp>
        <p:nvSpPr>
          <p:cNvPr id="34823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D04108-4F5B-4168-9855-3FA70E554455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/>
          <a:lstStyle/>
          <a:p>
            <a:pPr>
              <a:defRPr/>
            </a:pPr>
            <a:r>
              <a:rPr lang="ru-RU" sz="4800" b="1" smtClean="0"/>
              <a:t>Определение рынка</a:t>
            </a:r>
          </a:p>
        </p:txBody>
      </p:sp>
      <p:pic>
        <p:nvPicPr>
          <p:cNvPr id="34820" name="Picture 5" descr="http://taurus-opt.ru/wp-content/uploads/2012/11/191638_707f00.Ugolkamennyy.jpg"/>
          <p:cNvPicPr>
            <a:picLocks noChangeAspect="1" noChangeArrowheads="1"/>
          </p:cNvPicPr>
          <p:nvPr/>
        </p:nvPicPr>
        <p:blipFill>
          <a:blip r:embed="rId2"/>
          <a:srcRect l="7559" r="7559"/>
          <a:stretch>
            <a:fillRect/>
          </a:stretch>
        </p:blipFill>
        <p:spPr bwMode="auto">
          <a:xfrm>
            <a:off x="1020763" y="3276600"/>
            <a:ext cx="29114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7" descr="http://gulfbusiness.motivate.netdna-cdn.com/wp-content/uploads/oil-big31.jpg"/>
          <p:cNvPicPr>
            <a:picLocks noChangeAspect="1" noChangeArrowheads="1"/>
          </p:cNvPicPr>
          <p:nvPr/>
        </p:nvPicPr>
        <p:blipFill>
          <a:blip r:embed="rId3"/>
          <a:srcRect r="30479"/>
          <a:stretch>
            <a:fillRect/>
          </a:stretch>
        </p:blipFill>
        <p:spPr bwMode="auto">
          <a:xfrm>
            <a:off x="3886200" y="4038600"/>
            <a:ext cx="27432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9" descr="http://kainsk-today.ru/wp-content/uploads/2013/02/ga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5029200"/>
            <a:ext cx="2514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b="1" smtClean="0">
                <a:solidFill>
                  <a:schemeClr val="tx2"/>
                </a:solidFill>
                <a:latin typeface="Times New Roman" pitchFamily="18" charset="0"/>
              </a:rPr>
              <a:t>продуктовые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 потребительские товары и товары производственно-технического назначения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solidFill>
                  <a:schemeClr val="tx2"/>
                </a:solidFill>
                <a:latin typeface="Times New Roman" pitchFamily="18" charset="0"/>
              </a:rPr>
              <a:t>временные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 товары длительного пользования и текущего потребления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solidFill>
                  <a:schemeClr val="tx2"/>
                </a:solidFill>
                <a:latin typeface="Times New Roman" pitchFamily="18" charset="0"/>
              </a:rPr>
              <a:t>локальные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 конкуренция продавцов на общенациональном или мировом рынке, высота барьеров проникновения на региональный рынок «внешних» продавцов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1A45A-ACD6-4E77-A321-B53DC58A468C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/>
          <a:lstStyle/>
          <a:p>
            <a:pPr>
              <a:defRPr/>
            </a:pPr>
            <a:r>
              <a:rPr lang="ru-RU" sz="4800" b="1" smtClean="0"/>
              <a:t>Границы рынка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743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Отрасль - совокупность предприятий, производящих близкие продукты, используя близкие ресурсы и близкие технологии.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Рынок объединен удовлетворяемой потребностью, а отрасль - характером используемых технологий</a:t>
            </a:r>
          </a:p>
        </p:txBody>
      </p:sp>
      <p:sp>
        <p:nvSpPr>
          <p:cNvPr id="3686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52A3E-7399-429F-AEC4-D747D1EBDF2C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304800"/>
            <a:ext cx="8324850" cy="1104900"/>
          </a:xfrm>
        </p:spPr>
        <p:txBody>
          <a:bodyPr/>
          <a:lstStyle/>
          <a:p>
            <a:pPr>
              <a:defRPr/>
            </a:pPr>
            <a:r>
              <a:rPr lang="ru-RU" b="1" smtClean="0"/>
              <a:t>Соотношение рынка и отрасли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69342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kumimoji="0" lang="ru-RU" sz="2800" b="1">
                <a:solidFill>
                  <a:schemeClr val="tx2"/>
                </a:solidFill>
              </a:rPr>
              <a:t>РЫНОК </a:t>
            </a:r>
            <a:r>
              <a:rPr kumimoji="0" lang="ru-RU" sz="3600" b="1">
                <a:solidFill>
                  <a:schemeClr val="tx2"/>
                </a:solidFill>
                <a:sym typeface="Symbol" pitchFamily="18" charset="2"/>
              </a:rPr>
              <a:t></a:t>
            </a:r>
            <a:r>
              <a:rPr kumimoji="0" lang="ru-RU" sz="2800" b="1">
                <a:solidFill>
                  <a:schemeClr val="tx2"/>
                </a:solidFill>
                <a:sym typeface="Symbol" pitchFamily="18" charset="2"/>
              </a:rPr>
              <a:t> ОТРАСЛЬ</a:t>
            </a:r>
            <a:r>
              <a:rPr kumimoji="0" lang="ru-RU" sz="2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Показатель изменения выручки при изменении цены.</a:t>
            </a:r>
          </a:p>
          <a:p>
            <a:r>
              <a:rPr lang="ru-RU" smtClean="0"/>
              <a:t>Корреляция цен товаров во времени.</a:t>
            </a:r>
          </a:p>
          <a:p>
            <a:r>
              <a:rPr lang="ru-RU" smtClean="0"/>
              <a:t>Географическая ограниченность рынка.</a:t>
            </a:r>
          </a:p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84727-0754-48E6-82EE-DD5A83641039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/>
              <a:t>Критерии выделения рынка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показатель специализации</a:t>
            </a:r>
            <a:r>
              <a:rPr lang="ru-RU" smtClean="0">
                <a:latin typeface="Times New Roman" pitchFamily="18" charset="0"/>
              </a:rPr>
              <a:t> - доля объема продаж товара X к общему объему реализации предприятий, отнесенных нами к отрасли X;</a:t>
            </a:r>
          </a:p>
          <a:p>
            <a:r>
              <a:rPr lang="ru-RU" smtClean="0">
                <a:solidFill>
                  <a:schemeClr val="tx2"/>
                </a:solidFill>
                <a:latin typeface="Times New Roman" pitchFamily="18" charset="0"/>
              </a:rPr>
              <a:t>показатель охвата</a:t>
            </a:r>
            <a:r>
              <a:rPr lang="ru-RU" smtClean="0">
                <a:latin typeface="Times New Roman" pitchFamily="18" charset="0"/>
              </a:rPr>
              <a:t> - доля объема продаж товара X предприятиями, отнесенными нами к отрасли X, к общему объему реализации товара X.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C8106-DDA3-4C4E-8C51-6686098DF550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6700"/>
            <a:ext cx="7467600" cy="1104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smtClean="0">
                <a:latin typeface="Times New Roman" pitchFamily="18" charset="0"/>
              </a:rPr>
              <a:t>Показатели специализации и охвата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90700"/>
            <a:ext cx="8534400" cy="4381500"/>
          </a:xfrm>
        </p:spPr>
        <p:txBody>
          <a:bodyPr>
            <a:normAutofit fontScale="92500"/>
          </a:bodyPr>
          <a:lstStyle/>
          <a:p>
            <a:r>
              <a:rPr lang="ru-RU" sz="2400" smtClean="0"/>
              <a:t>доля продаж фирмы в рыночном объеме реализации;</a:t>
            </a:r>
          </a:p>
          <a:p>
            <a:r>
              <a:rPr lang="ru-RU" sz="2400" smtClean="0"/>
              <a:t>доля занятых на предприятии в численности занятых в производстве данного</a:t>
            </a:r>
            <a:r>
              <a:rPr lang="en-US" sz="2400" smtClean="0"/>
              <a:t> </a:t>
            </a:r>
            <a:r>
              <a:rPr lang="ru-RU" sz="2400" smtClean="0"/>
              <a:t>продукта;</a:t>
            </a:r>
          </a:p>
          <a:p>
            <a:r>
              <a:rPr lang="ru-RU" sz="2400" smtClean="0"/>
              <a:t>доля стоимости активов фирмы в стоимости активов всех фирм, действующих</a:t>
            </a:r>
            <a:r>
              <a:rPr lang="en-US" sz="2400" smtClean="0"/>
              <a:t> </a:t>
            </a:r>
            <a:r>
              <a:rPr lang="ru-RU" sz="2400" smtClean="0"/>
              <a:t>на рассматриваемом рынке;</a:t>
            </a:r>
          </a:p>
          <a:p>
            <a:r>
              <a:rPr lang="ru-RU" sz="2400" smtClean="0"/>
              <a:t>доля добавленной стоимости на предприятии в сумме добавленной стоимости</a:t>
            </a:r>
            <a:r>
              <a:rPr lang="en-US" sz="2400" smtClean="0"/>
              <a:t> </a:t>
            </a:r>
            <a:r>
              <a:rPr lang="ru-RU" sz="2400" smtClean="0"/>
              <a:t>всех производителей, действующих на рынке.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ru-RU" sz="2400" i="1" smtClean="0"/>
              <a:t>Монополизм: в России (не</a:t>
            </a:r>
            <a:r>
              <a:rPr lang="en-US" sz="2400" i="1" smtClean="0"/>
              <a:t> </a:t>
            </a:r>
            <a:r>
              <a:rPr lang="ru-RU" sz="2400" i="1" smtClean="0"/>
              <a:t>менее 35% рынка), 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/>
              <a:t>                        в Великобритании (не менее 25% рынка).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7A94-DF22-4B12-B6F6-ED44D5986504}" type="slidenum">
              <a:rPr lang="ru-RU" smtClean="0">
                <a:latin typeface="Arial" pitchFamily="34" charset="0"/>
              </a:rPr>
              <a:pPr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Определение показателя размера фирмы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678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Открытая</vt:lpstr>
      <vt:lpstr>Microsoft Equation 3.0</vt:lpstr>
      <vt:lpstr>РЫНОЧНАЯ КОНЦЕНТРАЦИЯ И МОНОПОЛЬНАЯ ВЛАСТЬ</vt:lpstr>
      <vt:lpstr>Взаимосвязь концентрации продавцов на рынке и уровня монопольной власти</vt:lpstr>
      <vt:lpstr>Показатели концентрации продавцов на рынке</vt:lpstr>
      <vt:lpstr>Определение рынка</vt:lpstr>
      <vt:lpstr>Границы рынка</vt:lpstr>
      <vt:lpstr>Соотношение рынка и отрасли</vt:lpstr>
      <vt:lpstr>Критерии выделения рынка</vt:lpstr>
      <vt:lpstr>Показатели специализации и охвата</vt:lpstr>
      <vt:lpstr>Определение показателя размера фирмы</vt:lpstr>
      <vt:lpstr>Показатели концентрации </vt:lpstr>
      <vt:lpstr>Сравнительный анализ индексов концентрации на рынках А и В</vt:lpstr>
      <vt:lpstr>Индекс Херфиндаля-Хиршмана (Herfindal-Hirshman Index)</vt:lpstr>
      <vt:lpstr>Зависимость индекса Херфиндаля-Хиршмана от доли рынка доминирующей фирмы и числа фирм в рамках олигополии</vt:lpstr>
      <vt:lpstr>Показатель дисперсии долей фирмы</vt:lpstr>
      <vt:lpstr>Индекс энтропии</vt:lpstr>
      <vt:lpstr>Индекс Джини. Кривая Лоренца</vt:lpstr>
      <vt:lpstr>Индекс Джини</vt:lpstr>
      <vt:lpstr>Толлинг и концентрация на внутреннем рынке алюминия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РЫНОЧНАЯ КОНЦЕНТРАЦИЯ И МОНОПОЛЬНАЯ ВЛАСТЬ</dc:title>
  <dc:creator>napoikina.ea</dc:creator>
  <cp:lastModifiedBy>napoikina.ea</cp:lastModifiedBy>
  <cp:revision>1</cp:revision>
  <dcterms:created xsi:type="dcterms:W3CDTF">2018-10-24T07:34:20Z</dcterms:created>
  <dcterms:modified xsi:type="dcterms:W3CDTF">2018-10-24T07:36:34Z</dcterms:modified>
</cp:coreProperties>
</file>