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0" r:id="rId4"/>
    <p:sldId id="259" r:id="rId5"/>
    <p:sldId id="258" r:id="rId6"/>
    <p:sldId id="291" r:id="rId7"/>
    <p:sldId id="292" r:id="rId8"/>
    <p:sldId id="294" r:id="rId9"/>
    <p:sldId id="265" r:id="rId10"/>
    <p:sldId id="262" r:id="rId11"/>
    <p:sldId id="264" r:id="rId12"/>
    <p:sldId id="289" r:id="rId13"/>
    <p:sldId id="275" r:id="rId14"/>
    <p:sldId id="290" r:id="rId15"/>
    <p:sldId id="276" r:id="rId16"/>
    <p:sldId id="278" r:id="rId17"/>
    <p:sldId id="261" r:id="rId18"/>
    <p:sldId id="263" r:id="rId19"/>
    <p:sldId id="266" r:id="rId20"/>
    <p:sldId id="267" r:id="rId21"/>
    <p:sldId id="269" r:id="rId22"/>
    <p:sldId id="270" r:id="rId23"/>
    <p:sldId id="271" r:id="rId24"/>
    <p:sldId id="272" r:id="rId25"/>
    <p:sldId id="274" r:id="rId26"/>
    <p:sldId id="273" r:id="rId27"/>
    <p:sldId id="279" r:id="rId28"/>
    <p:sldId id="280" r:id="rId29"/>
    <p:sldId id="281" r:id="rId30"/>
    <p:sldId id="284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ia.ru/location_rossiyskaya-federatsiya/" TargetMode="External"/><Relationship Id="rId2" Type="http://schemas.openxmlformats.org/officeDocument/2006/relationships/hyperlink" Target="https://fzrf.su/zakon/ob-obrazovanii-273-fz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ifikators.ru/okso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5051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Предметная область, функции социология труда</a:t>
            </a:r>
            <a:endParaRPr lang="ru-RU" dirty="0"/>
          </a:p>
        </p:txBody>
      </p:sp>
      <p:pic>
        <p:nvPicPr>
          <p:cNvPr id="6146" name="Picture 2" descr="Категория труда в работах Карла Маркса (семинар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358" y="1322721"/>
            <a:ext cx="4157870" cy="311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23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,9. Труд — исторически первичный вид человеческой деятельн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72" y="1439492"/>
            <a:ext cx="8610528" cy="332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350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217" y="404664"/>
            <a:ext cx="81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Часто понятие </a:t>
            </a:r>
            <a:r>
              <a:rPr lang="ru-RU" sz="2000" i="1" dirty="0" smtClean="0"/>
              <a:t>"труд" </a:t>
            </a:r>
            <a:r>
              <a:rPr lang="ru-RU" sz="2000" dirty="0" smtClean="0"/>
              <a:t>подменяется понятием </a:t>
            </a:r>
            <a:r>
              <a:rPr lang="ru-RU" sz="2000" i="1" dirty="0" smtClean="0"/>
              <a:t>"работа". </a:t>
            </a:r>
            <a:r>
              <a:rPr lang="ru-RU" sz="2000" dirty="0" smtClean="0"/>
              <a:t>Можно сказать, что "человек трудится" или "человек работает". В обиходе смысл будет одним и тем же. В повседневной речи мы, как правило, используем понятие "работа", подразумевая под ней "труд". Например, мы говорим: "Человек пошел на работу". Однако не скажем: "Человек пошел “на труд”", хотя он пошел осуществлять трудовую деятельность. </a:t>
            </a:r>
          </a:p>
          <a:p>
            <a:r>
              <a:rPr lang="ru-RU" sz="2000" dirty="0" smtClean="0"/>
              <a:t>Как правило, для обозначения человека, включенного в производство, мы называем его работником, редко "тружеником" (обозначение времен социалистической экономики). </a:t>
            </a:r>
          </a:p>
          <a:p>
            <a:r>
              <a:rPr lang="ru-RU" sz="2000" b="1" dirty="0" smtClean="0"/>
              <a:t>С научной же точки зрения</a:t>
            </a:r>
            <a:r>
              <a:rPr lang="ru-RU" sz="2000" dirty="0" smtClean="0"/>
              <a:t> категории "труд" и "работа" имеют различную трактовку.</a:t>
            </a:r>
          </a:p>
          <a:p>
            <a:r>
              <a:rPr lang="ru-RU" sz="2000" dirty="0" smtClean="0"/>
              <a:t>Если работу понимать как отношение затраченной энергии на преодоление какого-либо сопротивления, то она представляет более общее по отношению к </a:t>
            </a:r>
            <a:r>
              <a:rPr lang="ru-RU" sz="2000" b="1" dirty="0" smtClean="0"/>
              <a:t>труду</a:t>
            </a:r>
            <a:r>
              <a:rPr lang="ru-RU" sz="2000" dirty="0" smtClean="0"/>
              <a:t> явление. Работать могут как органические, так и неорганические предметы. Например, говорят, что "над изменением ландшафта поработали ветер и вода"; "двигатель (или станок) работает"; "работает лошадь в иоле" и т.д. В данном виде работа рассматривается как механическое действие, которое конечно же свойственно и человеку, но не только ему, следовательно, здесь работа понимается как более широкое понятие.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595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34888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 точки зрения социологии труда </a:t>
            </a:r>
            <a:r>
              <a:rPr lang="ru-RU" sz="2000" i="1" dirty="0"/>
              <a:t>работа</a:t>
            </a:r>
            <a:r>
              <a:rPr lang="ru-RU" sz="2000" dirty="0"/>
              <a:t> связана с деятельностью человека но изменению какого-либо предмета и рассматривается исключительно как процесс. В этом смысле понятие </a:t>
            </a:r>
            <a:r>
              <a:rPr lang="ru-RU" sz="2000" u="sng" dirty="0"/>
              <a:t>"работа" </a:t>
            </a:r>
            <a:r>
              <a:rPr lang="ru-RU" sz="2000" i="1" dirty="0"/>
              <a:t>более узкое</a:t>
            </a:r>
            <a:r>
              <a:rPr lang="ru-RU" sz="2000" dirty="0"/>
              <a:t>, </a:t>
            </a:r>
            <a:r>
              <a:rPr lang="ru-RU" sz="2000" u="sng" dirty="0"/>
              <a:t>чем "труд"</a:t>
            </a:r>
            <a:r>
              <a:rPr lang="ru-RU" sz="2000" dirty="0"/>
              <a:t>, поскольку последний, наряду с тем, что является процессом, обязательно предполагает достижение цели, т.е. результат.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832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9392"/>
            <a:ext cx="9144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Поскольку труд является сложным и многоаспектным </a:t>
            </a:r>
            <a:r>
              <a:rPr lang="ru-RU" sz="2400" b="1" dirty="0"/>
              <a:t>социально-экономическим явлением</a:t>
            </a:r>
            <a:r>
              <a:rPr lang="ru-RU" sz="2400" dirty="0"/>
              <a:t> он отличается </a:t>
            </a:r>
            <a:r>
              <a:rPr lang="ru-RU" sz="2400" u="sng" dirty="0"/>
              <a:t>большим количеством различных классификаций</a:t>
            </a:r>
            <a:r>
              <a:rPr lang="ru-RU" sz="2400" dirty="0"/>
              <a:t>.</a:t>
            </a:r>
          </a:p>
          <a:p>
            <a:r>
              <a:rPr lang="ru-RU" sz="2400" dirty="0"/>
              <a:t>1. </a:t>
            </a:r>
            <a:r>
              <a:rPr lang="ru-RU" sz="2400" b="1" dirty="0"/>
              <a:t>В зависимости от характера труда </a:t>
            </a:r>
            <a:r>
              <a:rPr lang="ru-RU" sz="2400" dirty="0"/>
              <a:t>различают следующие его виды:</a:t>
            </a:r>
            <a:br>
              <a:rPr lang="ru-RU" sz="2400" dirty="0"/>
            </a:br>
            <a:r>
              <a:rPr lang="ru-RU" sz="2400" i="1" dirty="0"/>
              <a:t>• умственный и физический труд </a:t>
            </a:r>
            <a:r>
              <a:rPr lang="ru-RU" sz="2400" dirty="0"/>
              <a:t>– умственный труд связан с преимущественно мыслительной деятельностью работника, а физический – с затратами его мышечной энергии,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простой и сложный труд </a:t>
            </a:r>
            <a:r>
              <a:rPr lang="ru-RU" sz="2400" dirty="0"/>
              <a:t>– простым трудом является неквалифицированный труд, в свою очередь сложный труд – это труд квалифицированного работника, имеющего профессию,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репродуктивный и творческий труд </a:t>
            </a:r>
            <a:r>
              <a:rPr lang="ru-RU" sz="2400" dirty="0"/>
              <a:t>– репродуктивный труд отличается стандартностью трудовых функций, творческий имеет инновационный характер,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конкретный и абстрактный труд </a:t>
            </a:r>
            <a:r>
              <a:rPr lang="ru-RU" sz="2400" dirty="0"/>
              <a:t>– конкретный труд принадлежит конкретному работнику, создающему конкретный продукт; абстрактный труд – это овеществленный труд, используемый для определения меновой стоимости результатов труда,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0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1344"/>
            <a:ext cx="81003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• </a:t>
            </a:r>
            <a:r>
              <a:rPr lang="ru-RU" sz="2400" i="1" dirty="0"/>
              <a:t>общественный и частный труд </a:t>
            </a:r>
            <a:r>
              <a:rPr lang="ru-RU" sz="2400" dirty="0"/>
              <a:t>– при общественном труде люди работают друг на друга, изготавливая одни продукты, они взамен получают другие; частный труд – это обособленный труд, характеризующийся независимостью товаропроизводителей,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индивидуальный и коллективный труд</a:t>
            </a:r>
            <a:r>
              <a:rPr lang="ru-RU" sz="2400" dirty="0"/>
              <a:t> – индивидуальным трудом является труд отдельно взятого работника, коллективный труд – это труд подразделения, работающего на единый результат,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наемный труд и </a:t>
            </a:r>
            <a:r>
              <a:rPr lang="ru-RU" sz="2400" i="1" dirty="0" err="1"/>
              <a:t>самонаем</a:t>
            </a:r>
            <a:r>
              <a:rPr lang="ru-RU" sz="2400" dirty="0"/>
              <a:t> – при наемном труде человек нанимается по трудовому договору к работодателю для выполнения определенных трудовых функций; </a:t>
            </a:r>
            <a:r>
              <a:rPr lang="ru-RU" sz="2400" dirty="0" err="1"/>
              <a:t>самонаем</a:t>
            </a:r>
            <a:r>
              <a:rPr lang="ru-RU" sz="2400" dirty="0"/>
              <a:t> предполагает ситуацию, когда сам собственник средств производства создает для себя рабочее место.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968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74846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2. Классификация видов труда </a:t>
            </a:r>
            <a:r>
              <a:rPr lang="ru-RU" sz="2400" b="1" dirty="0"/>
              <a:t>в зависимости от результатов труда: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живой и прошлый труд </a:t>
            </a:r>
            <a:r>
              <a:rPr lang="ru-RU" sz="2400" dirty="0"/>
              <a:t>– живой труд затрачивается работником в данный момент времени, результаты прошлого труда воплощаются в предметах и средствах труда, созданных другими работниками ранее,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производительный и непроизводительный труд </a:t>
            </a:r>
            <a:r>
              <a:rPr lang="ru-RU" sz="2400" dirty="0"/>
              <a:t>– результатом производительного труда являются материальные блага, а результатом непроизводительного – социальные и духовные блага.</a:t>
            </a:r>
            <a:br>
              <a:rPr lang="ru-RU" sz="2400" dirty="0"/>
            </a:br>
            <a:r>
              <a:rPr lang="ru-RU" sz="2400" dirty="0"/>
              <a:t>3. Классификация видов труда </a:t>
            </a:r>
            <a:r>
              <a:rPr lang="ru-RU" sz="2400" b="1" dirty="0"/>
              <a:t>в зависимости от степени использования средств труда: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/>
              <a:t>ручной, механизированный и машинно-автоматизированный труд</a:t>
            </a:r>
            <a:r>
              <a:rPr lang="ru-RU" sz="2400" dirty="0"/>
              <a:t> – ручной труд осуществляется с использованием элементарных орудий труда, механизированный предполагает применение механизмов, в случае машинно-автоматизированного труда работа полностью выполняется машиной, а человек лишь управляет ею.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453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5846"/>
            <a:ext cx="8172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4. Классификация видов труда </a:t>
            </a:r>
            <a:r>
              <a:rPr lang="ru-RU" sz="2200" b="1" dirty="0"/>
              <a:t>в зависимости от условий труда</a:t>
            </a:r>
            <a:r>
              <a:rPr lang="ru-RU" sz="2200" dirty="0"/>
              <a:t>:</a:t>
            </a:r>
            <a:br>
              <a:rPr lang="ru-RU" sz="2200" dirty="0"/>
            </a:br>
            <a:r>
              <a:rPr lang="ru-RU" sz="2200" i="1" dirty="0"/>
              <a:t>• стационарный и передвижной труд,</a:t>
            </a:r>
            <a:br>
              <a:rPr lang="ru-RU" sz="2200" i="1" dirty="0"/>
            </a:br>
            <a:r>
              <a:rPr lang="ru-RU" sz="2200" i="1" dirty="0"/>
              <a:t>• наземный и подземный труд,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• </a:t>
            </a:r>
            <a:r>
              <a:rPr lang="ru-RU" sz="2200" i="1" dirty="0"/>
              <a:t>легкий, средней тяжести и тяжелый труд </a:t>
            </a:r>
            <a:r>
              <a:rPr lang="ru-RU" sz="2200" dirty="0"/>
              <a:t>– эти виды труда отличаются различиями в физических нагрузках работника, количеством затрачиваемой энергии,</a:t>
            </a:r>
            <a:br>
              <a:rPr lang="ru-RU" sz="2200" dirty="0"/>
            </a:br>
            <a:r>
              <a:rPr lang="ru-RU" sz="2200" dirty="0"/>
              <a:t>• </a:t>
            </a:r>
            <a:r>
              <a:rPr lang="ru-RU" sz="2200" i="1" dirty="0"/>
              <a:t>со свободным ритмом, с принудительным ритмом </a:t>
            </a:r>
            <a:r>
              <a:rPr lang="ru-RU" sz="2200" dirty="0"/>
              <a:t>– конвейерное производство – пример труда с принудительным ритмом.</a:t>
            </a:r>
            <a:br>
              <a:rPr lang="ru-RU" sz="2200" dirty="0"/>
            </a:br>
            <a:r>
              <a:rPr lang="ru-RU" sz="2200" dirty="0"/>
              <a:t>5. Классификация видов труда </a:t>
            </a:r>
            <a:r>
              <a:rPr lang="ru-RU" sz="2200" b="1" dirty="0"/>
              <a:t>в зависимости от содержания труда: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• </a:t>
            </a:r>
            <a:r>
              <a:rPr lang="ru-RU" sz="2200" i="1" dirty="0"/>
              <a:t>отраслевая классификация </a:t>
            </a:r>
            <a:r>
              <a:rPr lang="ru-RU" sz="2200" dirty="0"/>
              <a:t>– например – аграрный, строительный, промышленный труд,</a:t>
            </a:r>
            <a:br>
              <a:rPr lang="ru-RU" sz="2200" dirty="0"/>
            </a:br>
            <a:r>
              <a:rPr lang="ru-RU" sz="2200" dirty="0"/>
              <a:t>• </a:t>
            </a:r>
            <a:r>
              <a:rPr lang="ru-RU" sz="2200" i="1" dirty="0"/>
              <a:t>профессиональная классификация </a:t>
            </a:r>
            <a:r>
              <a:rPr lang="ru-RU" sz="2200" dirty="0"/>
              <a:t>– например – инженерный, педагогический, врачебный, научный труд,</a:t>
            </a:r>
            <a:br>
              <a:rPr lang="ru-RU" sz="2200" dirty="0"/>
            </a:br>
            <a:r>
              <a:rPr lang="ru-RU" sz="2200" dirty="0"/>
              <a:t>• </a:t>
            </a:r>
            <a:r>
              <a:rPr lang="ru-RU" sz="2200" i="1" dirty="0"/>
              <a:t>функциональная классификация </a:t>
            </a:r>
            <a:r>
              <a:rPr lang="ru-RU" sz="2200" dirty="0"/>
              <a:t>– управленческий труд, предпринимательский труд и т.п.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63705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Труд как экономическая категор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25" y="240044"/>
            <a:ext cx="8214475" cy="458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686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Труд как основа развития общества презентация, докла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88"/>
            <a:ext cx="8928992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514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Специальность</a:t>
            </a:r>
          </a:p>
          <a:p>
            <a:pPr algn="ctr"/>
            <a:endParaRPr lang="ru-RU" sz="2000" b="1" dirty="0"/>
          </a:p>
          <a:p>
            <a:r>
              <a:rPr lang="ru-RU" sz="2000" b="1" dirty="0"/>
              <a:t>Специальность</a:t>
            </a:r>
            <a:r>
              <a:rPr lang="ru-RU" sz="2000" dirty="0"/>
              <a:t> - это комплекс знаний, навыков, умений и опыта, которые человек приобретает в рамках выбранной профессии. Углубленное изучение материала в учебном заведении и получение особых навыков в какой-то определенной области также входит в это понятие. Проще говоря, это некое ответвление от того или иного вида деятельности.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301208"/>
            <a:ext cx="7903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поступлении в вуз, </a:t>
            </a:r>
            <a:r>
              <a:rPr lang="ru-RU" dirty="0" err="1"/>
              <a:t>ссуз</a:t>
            </a:r>
            <a:r>
              <a:rPr lang="ru-RU" dirty="0"/>
              <a:t>, во время поиска работы человек сталкивается с такими понятиями как </a:t>
            </a:r>
            <a:r>
              <a:rPr lang="ru-RU" i="1" dirty="0"/>
              <a:t>"квалификация", "должность" и "профессия". </a:t>
            </a:r>
            <a:endParaRPr lang="ru-RU" i="1" dirty="0" smtClean="0"/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чем разница между этими словами, знают не все.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7249" y="2924944"/>
            <a:ext cx="7740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Специализация</a:t>
            </a:r>
            <a:r>
              <a:rPr lang="ru-RU" sz="2000" dirty="0"/>
              <a:t> — это сам процесс приобретения специальных знаний, умений и навыков в рамках специальности.</a:t>
            </a:r>
          </a:p>
          <a:p>
            <a:r>
              <a:rPr lang="ru-RU" sz="2000" dirty="0"/>
              <a:t>К примеру, специализации аудиовизуальной журналистики — тележурналистика и радиожурналистика, журналистики печатных СМИ — периодическая печать, деятельность информагентств и фотожурналистика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19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Объект, предмет социологии труда.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Труд как социально-экономическая категория.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Категорий «труд», «работа», «деятельность».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Классификация видов труда.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Категория «профессия», «специальность».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Роль труда в становлении и развитии общества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57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0785" y="0"/>
            <a:ext cx="81003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Квалификация</a:t>
            </a:r>
          </a:p>
          <a:p>
            <a:pPr algn="ctr"/>
            <a:endParaRPr lang="ru-RU" sz="2400" b="1" dirty="0"/>
          </a:p>
          <a:p>
            <a:r>
              <a:rPr lang="ru-RU" sz="2300" dirty="0"/>
              <a:t>Присваивается после обучения в вузе или после окончания профессиональных курсов. Она указывает на получение знаний, навыков и умений в конкретной области</a:t>
            </a:r>
            <a:r>
              <a:rPr lang="ru-RU" sz="2300" dirty="0" smtClean="0"/>
              <a:t>.</a:t>
            </a:r>
          </a:p>
          <a:p>
            <a:endParaRPr lang="ru-RU" sz="2300" dirty="0"/>
          </a:p>
          <a:p>
            <a:r>
              <a:rPr lang="ru-RU" sz="2300" dirty="0"/>
              <a:t>На сегодняшний день существует три квалификации, которые присваиваются после обучения:</a:t>
            </a:r>
          </a:p>
          <a:p>
            <a:r>
              <a:rPr lang="ru-RU" sz="2300" dirty="0" smtClean="0"/>
              <a:t>— специалист</a:t>
            </a:r>
            <a:r>
              <a:rPr lang="ru-RU" sz="2300" dirty="0"/>
              <a:t>;</a:t>
            </a:r>
          </a:p>
          <a:p>
            <a:r>
              <a:rPr lang="ru-RU" sz="2300" dirty="0" smtClean="0"/>
              <a:t>— бакалавр</a:t>
            </a:r>
            <a:r>
              <a:rPr lang="ru-RU" sz="2300" dirty="0"/>
              <a:t>;</a:t>
            </a:r>
          </a:p>
          <a:p>
            <a:r>
              <a:rPr lang="ru-RU" sz="2300" dirty="0" smtClean="0"/>
              <a:t>— магистр</a:t>
            </a:r>
            <a:r>
              <a:rPr lang="ru-RU" sz="2300" dirty="0"/>
              <a:t>.</a:t>
            </a:r>
          </a:p>
          <a:p>
            <a:r>
              <a:rPr lang="ru-RU" sz="2300" dirty="0"/>
              <a:t>Основное отличие между ними заключается </a:t>
            </a:r>
            <a:r>
              <a:rPr lang="ru-RU" sz="2300" i="1" dirty="0"/>
              <a:t>в продолжительности обучения.</a:t>
            </a:r>
            <a:r>
              <a:rPr lang="ru-RU" sz="2300" dirty="0"/>
              <a:t> </a:t>
            </a:r>
            <a:endParaRPr lang="ru-RU" sz="2300" dirty="0" smtClean="0"/>
          </a:p>
          <a:p>
            <a:endParaRPr lang="ru-RU" sz="2300" dirty="0"/>
          </a:p>
          <a:p>
            <a:r>
              <a:rPr lang="ru-RU" sz="2300" dirty="0" smtClean="0"/>
              <a:t>Прием </a:t>
            </a:r>
            <a:r>
              <a:rPr lang="ru-RU" sz="2300" dirty="0"/>
              <a:t>и получение знаний по каждой квалификации происходит отдельно и независимо друг от друга.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10785" y="5748866"/>
            <a:ext cx="8100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Согласно 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ч. 2, 3 ст. 69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 закона “Об образовании в 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РФ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” чтобы </a:t>
            </a:r>
            <a:r>
              <a:rPr lang="ru-RU" sz="2000" dirty="0"/>
              <a:t>получить </a:t>
            </a:r>
            <a:r>
              <a:rPr lang="ru-RU" sz="2000" b="1" dirty="0"/>
              <a:t>квалификацию</a:t>
            </a:r>
            <a:r>
              <a:rPr lang="ru-RU" sz="2000" dirty="0"/>
              <a:t> необходимо иметь соответствующий уровень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331990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28343"/>
            <a:ext cx="817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Должность</a:t>
            </a:r>
          </a:p>
          <a:p>
            <a:pPr algn="ctr"/>
            <a:endParaRPr lang="ru-RU" sz="2000" b="1" dirty="0"/>
          </a:p>
          <a:p>
            <a:r>
              <a:rPr lang="ru-RU" sz="2000" dirty="0"/>
              <a:t>Это служебное место, которое занимает сотрудник в компании или на предприятии, выполняя определенные обязанности.</a:t>
            </a:r>
          </a:p>
          <a:p>
            <a:r>
              <a:rPr lang="ru-RU" sz="2000" dirty="0"/>
              <a:t>Занимаемая должность может не зависеть от полученного образования, а определяться опытом и знаниями сотрудника. Назначение на конкретную позицию можно получить как за уровень образования, так и за успешное выполнение своей работы, личные качества, опыт работы в конкретной организации. В некоторых структурах, человек не может занимать пост без получения определенной специализации. К примеру, на место участкового врача может претендовать только терапевт.</a:t>
            </a:r>
          </a:p>
        </p:txBody>
      </p:sp>
    </p:spTree>
    <p:extLst>
      <p:ext uri="{BB962C8B-B14F-4D97-AF65-F5344CB8AC3E}">
        <p14:creationId xmlns:p14="http://schemas.microsoft.com/office/powerpoint/2010/main" val="630482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7322" y="188640"/>
            <a:ext cx="77048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Профессия</a:t>
            </a:r>
          </a:p>
          <a:p>
            <a:r>
              <a:rPr lang="ru-RU" sz="2000" dirty="0"/>
              <a:t>Если обратиться к истории Древнего Рима, там под словом </a:t>
            </a:r>
            <a:r>
              <a:rPr lang="ru-RU" sz="2000" i="1" dirty="0"/>
              <a:t>“профессия” </a:t>
            </a:r>
            <a:r>
              <a:rPr lang="ru-RU" sz="2000" dirty="0"/>
              <a:t>подразумевали вид деятельности, который выставляли напоказ. Древние римляне называли словом профессия свою деятельность, о которой говорили публично. С латинского это слово и переводится как “</a:t>
            </a:r>
            <a:r>
              <a:rPr lang="ru-RU" sz="2000" i="1" dirty="0"/>
              <a:t>заявлять, говорить на публику</a:t>
            </a:r>
            <a:r>
              <a:rPr lang="ru-RU" sz="2000" dirty="0"/>
              <a:t>”. В настоящее время под это понятие попадает сфера деятельности человека, т.е. в какой области он трудится.</a:t>
            </a:r>
          </a:p>
          <a:p>
            <a:r>
              <a:rPr lang="ru-RU" sz="2000" dirty="0"/>
              <a:t>Для получения профессии необходимо не только фундаментальное образование, но и практический опыт в выбранной сфере. Т.е., строго говоря, при поступлении в учебное заведение речь о выборе профессии не идет.</a:t>
            </a:r>
          </a:p>
          <a:p>
            <a:r>
              <a:rPr lang="ru-RU" sz="2000" dirty="0"/>
              <a:t>Получить профессиональные навыки можно как в специализированных вузах, колледжах и т.д., так и в результате самообучения.</a:t>
            </a:r>
          </a:p>
          <a:p>
            <a:r>
              <a:rPr lang="ru-RU" sz="2000" dirty="0"/>
              <a:t>По всему миру насчитывается более 400 тысяч профессий. С развитием технологий одни из них исчезают, а другие появляются.</a:t>
            </a:r>
          </a:p>
          <a:p>
            <a:r>
              <a:rPr lang="ru-RU" sz="2000" dirty="0"/>
              <a:t>Просмотреть полный список действующих профессий и специализаций можно в </a:t>
            </a:r>
            <a:r>
              <a:rPr lang="ru-RU" sz="2000" dirty="0">
                <a:hlinkClick r:id="rId2"/>
              </a:rPr>
              <a:t>Общероссийском классификаторе специальностей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93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80283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Отличие специальности от профессии</a:t>
            </a:r>
          </a:p>
          <a:p>
            <a:r>
              <a:rPr lang="ru-RU" sz="2000" dirty="0"/>
              <a:t>Несмотря на схожесть понятий и связь их между собой, эти термины не являются синонимами и имеют существенные различия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pPr algn="ctr"/>
            <a:r>
              <a:rPr lang="ru-RU" sz="2000" b="1" dirty="0"/>
              <a:t>Сравнение</a:t>
            </a:r>
          </a:p>
          <a:p>
            <a:r>
              <a:rPr lang="ru-RU" sz="2000" dirty="0"/>
              <a:t>В первую очередь профессия несколько шире показывает область образования и навыков. Она не требует углубленного изучения выбранного направления. В то время как </a:t>
            </a:r>
            <a:r>
              <a:rPr lang="ru-RU" sz="2000" i="1" dirty="0"/>
              <a:t>специализация</a:t>
            </a:r>
            <a:r>
              <a:rPr lang="ru-RU" sz="2000" dirty="0"/>
              <a:t> - это более узкая сфера знаний, и для получения специальности необходимо более тщательно изучать то или иное направление.</a:t>
            </a:r>
          </a:p>
          <a:p>
            <a:r>
              <a:rPr lang="ru-RU" sz="2000" dirty="0"/>
              <a:t>Например, профессия - учитель. В ней есть много специальностей - учитель математики, русского языка, химии или биологии.</a:t>
            </a:r>
          </a:p>
          <a:p>
            <a:r>
              <a:rPr lang="ru-RU" sz="2000" dirty="0"/>
              <a:t>То есть сотрудников школы можно объединить под общим названием профессии, но при их этом навыки, умения и знания будут отличаться.</a:t>
            </a:r>
          </a:p>
          <a:p>
            <a:r>
              <a:rPr lang="ru-RU" sz="2000" dirty="0"/>
              <a:t>Вторым отличием можно назвать наличие образования.</a:t>
            </a:r>
          </a:p>
          <a:p>
            <a:r>
              <a:rPr lang="ru-RU" sz="2000" dirty="0"/>
              <a:t>Для получения профессии может быть достаточно только определенного опыта работы. Например, освоить навыки продавца, официанта или рабочего можно без специализированного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802909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788" y="476672"/>
            <a:ext cx="81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 вот для получения специальности необходимо получить диплом в вузе, техникуме или колледже. Именно документ об образовании будет подтверждать полученную специальность, а не профессию.</a:t>
            </a:r>
          </a:p>
          <a:p>
            <a:r>
              <a:rPr lang="ru-RU" sz="2000" dirty="0"/>
              <a:t>Также эти термины отличаются друг от друга объемом понятий.</a:t>
            </a:r>
          </a:p>
          <a:p>
            <a:r>
              <a:rPr lang="ru-RU" sz="2000" b="1" dirty="0"/>
              <a:t>Профессия</a:t>
            </a:r>
            <a:r>
              <a:rPr lang="ru-RU" sz="2000" dirty="0"/>
              <a:t> может относиться только к определенному роду деятельности, в то время как одна и та же </a:t>
            </a:r>
            <a:r>
              <a:rPr lang="ru-RU" sz="2000" b="1" dirty="0"/>
              <a:t>специальность</a:t>
            </a:r>
            <a:r>
              <a:rPr lang="ru-RU" sz="2000" dirty="0"/>
              <a:t> может быть связана с разными профессиями.</a:t>
            </a:r>
          </a:p>
          <a:p>
            <a:r>
              <a:rPr lang="ru-RU" sz="2000" dirty="0"/>
              <a:t>К примеру, специальность инженер-программист можно отнести к двум профессиям - инженер и программист.</a:t>
            </a:r>
          </a:p>
          <a:p>
            <a:r>
              <a:rPr lang="ru-RU" sz="2000" dirty="0"/>
              <a:t>Для закрепления понимания этих терминов можно привести еще один пример: молодой человек отучился в институте и получил диплом по специальности “Технолог”. Далее устроился на предприятие на должность “Лаборант”.</a:t>
            </a:r>
          </a:p>
          <a:p>
            <a:r>
              <a:rPr lang="ru-RU" sz="2000" dirty="0"/>
              <a:t>После дополнительного обучения получил повышение квалификации - “Лаборант химического анализа” по профессии “Инженер”.</a:t>
            </a:r>
          </a:p>
        </p:txBody>
      </p:sp>
    </p:spTree>
    <p:extLst>
      <p:ext uri="{BB962C8B-B14F-4D97-AF65-F5344CB8AC3E}">
        <p14:creationId xmlns:p14="http://schemas.microsoft.com/office/powerpoint/2010/main" val="4050756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100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Еще раз</a:t>
            </a:r>
            <a:r>
              <a:rPr lang="en-GB" b="1" dirty="0" smtClean="0"/>
              <a:t>:</a:t>
            </a:r>
          </a:p>
          <a:p>
            <a:pPr fontAlgn="base"/>
            <a:r>
              <a:rPr lang="ru-RU" b="1" dirty="0" smtClean="0"/>
              <a:t>Отличие </a:t>
            </a:r>
            <a:r>
              <a:rPr lang="ru-RU" b="1" dirty="0"/>
              <a:t>профессии от </a:t>
            </a:r>
            <a:r>
              <a:rPr lang="ru-RU" b="1" dirty="0" smtClean="0"/>
              <a:t>специальности</a:t>
            </a:r>
            <a:endParaRPr lang="en-GB" b="1" dirty="0" smtClean="0"/>
          </a:p>
          <a:p>
            <a:pPr fontAlgn="base"/>
            <a:endParaRPr lang="ru-RU" b="1" dirty="0"/>
          </a:p>
          <a:p>
            <a:pPr fontAlgn="base"/>
            <a:r>
              <a:rPr lang="ru-RU" u="sng" dirty="0"/>
              <a:t>Объём понятия</a:t>
            </a:r>
            <a:r>
              <a:rPr lang="ru-RU" dirty="0"/>
              <a:t>. </a:t>
            </a:r>
            <a:r>
              <a:rPr lang="ru-RU" b="1" dirty="0"/>
              <a:t>Профессия </a:t>
            </a:r>
            <a:r>
              <a:rPr lang="ru-RU" dirty="0"/>
              <a:t>– это частная категория, которая обозначает конкретное направление деятельности, в то время как </a:t>
            </a:r>
            <a:r>
              <a:rPr lang="ru-RU" b="1" dirty="0"/>
              <a:t>специальность</a:t>
            </a:r>
            <a:r>
              <a:rPr lang="ru-RU" dirty="0"/>
              <a:t> – общая.</a:t>
            </a:r>
          </a:p>
          <a:p>
            <a:pPr fontAlgn="base"/>
            <a:r>
              <a:rPr lang="ru-RU" dirty="0"/>
              <a:t>Подготовка. Для получения специальности необходимо пройти обучение, сдать экзамены. Овладеть профессией можно и на практике (журналист, писатель, строитель), если она требует либо таланта, либо физических навыков.</a:t>
            </a:r>
          </a:p>
          <a:p>
            <a:pPr fontAlgn="base"/>
            <a:r>
              <a:rPr lang="ru-RU" u="sng" dirty="0"/>
              <a:t>Необходимость подтверждения</a:t>
            </a:r>
            <a:r>
              <a:rPr lang="ru-RU" dirty="0"/>
              <a:t>. </a:t>
            </a:r>
            <a:r>
              <a:rPr lang="ru-RU" b="1" dirty="0"/>
              <a:t>Профессия</a:t>
            </a:r>
            <a:r>
              <a:rPr lang="ru-RU" dirty="0"/>
              <a:t> может соответствовать роду деятельности человека и в большинстве случаев не требует никакой аттестации или экзаменов. А вот </a:t>
            </a:r>
            <a:r>
              <a:rPr lang="ru-RU" b="1" dirty="0"/>
              <a:t>специальность</a:t>
            </a:r>
            <a:r>
              <a:rPr lang="ru-RU" dirty="0"/>
              <a:t> нужно подтверждать. Это может быть защита дипломного проекта, государственные экзамены, тестирование.</a:t>
            </a:r>
          </a:p>
          <a:p>
            <a:pPr fontAlgn="base"/>
            <a:r>
              <a:rPr lang="ru-RU" u="sng" dirty="0"/>
              <a:t>Формальное выражение. </a:t>
            </a:r>
            <a:r>
              <a:rPr lang="ru-RU" b="1" dirty="0"/>
              <a:t>Профессия</a:t>
            </a:r>
            <a:r>
              <a:rPr lang="ru-RU" dirty="0"/>
              <a:t> приносит человеку реальный доход, а основным её выражением является востребованность персоны. </a:t>
            </a:r>
            <a:r>
              <a:rPr lang="ru-RU" b="1" dirty="0"/>
              <a:t>Специализация </a:t>
            </a:r>
            <a:r>
              <a:rPr lang="ru-RU" dirty="0"/>
              <a:t>же подтверждается документом государственного образца, который действует на определённой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val="2945764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5528" y="764704"/>
            <a:ext cx="77768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/>
              <a:t> </a:t>
            </a:r>
            <a:r>
              <a:rPr lang="ru-RU" sz="2000" b="1" dirty="0" smtClean="0"/>
              <a:t>Итак,</a:t>
            </a:r>
            <a:r>
              <a:rPr lang="ru-RU" sz="2000" b="1" dirty="0"/>
              <a:t> </a:t>
            </a:r>
            <a:r>
              <a:rPr lang="ru-RU" sz="2000" b="1" dirty="0" smtClean="0"/>
              <a:t>разница </a:t>
            </a:r>
            <a:r>
              <a:rPr lang="ru-RU" sz="2000" b="1" dirty="0"/>
              <a:t>между профессией и </a:t>
            </a:r>
            <a:r>
              <a:rPr lang="ru-RU" sz="2000" b="1" dirty="0" smtClean="0"/>
              <a:t>специальностью</a:t>
            </a:r>
          </a:p>
          <a:p>
            <a:pPr algn="ctr" fontAlgn="base"/>
            <a:endParaRPr lang="ru-RU" b="1" dirty="0"/>
          </a:p>
          <a:p>
            <a:pPr algn="ctr" fontAlgn="base"/>
            <a:endParaRPr lang="ru-RU" b="1" dirty="0"/>
          </a:p>
          <a:p>
            <a:pPr fontAlgn="base"/>
            <a:r>
              <a:rPr lang="ru-RU" sz="2400" dirty="0" smtClean="0"/>
              <a:t>главное </a:t>
            </a:r>
            <a:r>
              <a:rPr lang="ru-RU" sz="2400" dirty="0"/>
              <a:t>отличие – </a:t>
            </a:r>
            <a:r>
              <a:rPr lang="ru-RU" sz="2400" u="sng" dirty="0"/>
              <a:t>в объёме понятия. </a:t>
            </a:r>
            <a:endParaRPr lang="ru-RU" sz="2400" u="sng" dirty="0" smtClean="0"/>
          </a:p>
          <a:p>
            <a:pPr fontAlgn="base"/>
            <a:endParaRPr lang="ru-RU" sz="2400" u="sng" dirty="0"/>
          </a:p>
          <a:p>
            <a:pPr fontAlgn="base"/>
            <a:r>
              <a:rPr lang="ru-RU" sz="2400" b="1" dirty="0" smtClean="0"/>
              <a:t>Специальность</a:t>
            </a:r>
            <a:r>
              <a:rPr lang="ru-RU" sz="2400" dirty="0" smtClean="0"/>
              <a:t> </a:t>
            </a:r>
            <a:r>
              <a:rPr lang="ru-RU" sz="2400" dirty="0"/>
              <a:t>– общий термин, который объединяет группу профессий. Они могут требовать каких-то дополнительных навыков либо полностью укладываться в те объёмы, которые были получены в ходе обучения. В то же время, специальность требует особой подготовки. </a:t>
            </a:r>
            <a:endParaRPr lang="ru-RU" sz="2400" dirty="0" smtClean="0"/>
          </a:p>
          <a:p>
            <a:pPr fontAlgn="base"/>
            <a:endParaRPr lang="ru-RU" sz="2400" dirty="0"/>
          </a:p>
          <a:p>
            <a:pPr fontAlgn="base"/>
            <a:r>
              <a:rPr lang="ru-RU" sz="2400" b="1" dirty="0" smtClean="0"/>
              <a:t>Профессия </a:t>
            </a:r>
            <a:r>
              <a:rPr lang="ru-RU" sz="2400" dirty="0"/>
              <a:t>может быть освоена и без неё – на практике (певец, актёр</a:t>
            </a:r>
            <a:r>
              <a:rPr lang="ru-RU" sz="2400" dirty="0" smtClean="0"/>
              <a:t>).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1063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12845"/>
            <a:ext cx="8172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Труд</a:t>
            </a:r>
            <a:r>
              <a:rPr lang="ru-RU" sz="2000" dirty="0"/>
              <a:t> - это целесообразная деятельность людей, направленная на создание материальных и культурных ценностей. Труд есть основа и непременное условие жизнедеятельности людей. Воздействуя на окружающую природную среду, изменяя и приспосабливая ее к своим потребностям, люди не только обеспечивают свое существование, но и создают условия для развития и прогресса общества.</a:t>
            </a:r>
          </a:p>
          <a:p>
            <a:r>
              <a:rPr lang="ru-RU" sz="2000" dirty="0"/>
              <a:t>Любой процесс труда предполагает наличие предмета труда, средства труда и самого труда как деятельности по приданию предмету труда необходимых человеку свойств</a:t>
            </a:r>
            <a:r>
              <a:rPr lang="ru-RU" sz="2000" dirty="0" smtClean="0"/>
              <a:t>.</a:t>
            </a:r>
            <a:endParaRPr lang="en-GB" sz="2000" dirty="0" smtClean="0"/>
          </a:p>
          <a:p>
            <a:endParaRPr lang="ru-RU" sz="2000" dirty="0"/>
          </a:p>
          <a:p>
            <a:r>
              <a:rPr lang="ru-RU" sz="2000" i="1" dirty="0"/>
              <a:t>Предметы труда </a:t>
            </a:r>
            <a:r>
              <a:rPr lang="ru-RU" sz="2000" dirty="0"/>
              <a:t>- это все то, на что направлен труд, что претерпевает изменения для приобретения полезных свойств и удовлетворения тем самым человеческих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3800017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1344"/>
            <a:ext cx="8100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Средства труда </a:t>
            </a:r>
            <a:r>
              <a:rPr lang="ru-RU" sz="2000" dirty="0"/>
              <a:t>- это то, при помощи чего человек воздействует на предметы труда. К ним относятся машины, механизмы, инструменты, приспособления и другие орудия труда, а также здания и сооружения, создающие необходимые условия для эффективного использования этих орудий</a:t>
            </a:r>
            <a:r>
              <a:rPr lang="ru-RU" sz="2000" dirty="0" smtClean="0"/>
              <a:t>.</a:t>
            </a:r>
            <a:endParaRPr lang="en-GB" sz="2000" dirty="0" smtClean="0"/>
          </a:p>
          <a:p>
            <a:endParaRPr lang="ru-RU" sz="2000" dirty="0"/>
          </a:p>
          <a:p>
            <a:r>
              <a:rPr lang="ru-RU" sz="2000" i="1" dirty="0"/>
              <a:t>Средства производства </a:t>
            </a:r>
            <a:r>
              <a:rPr lang="ru-RU" sz="2000" dirty="0"/>
              <a:t>- это совокупность средств труда и предметов труда</a:t>
            </a:r>
            <a:r>
              <a:rPr lang="ru-RU" sz="2000" dirty="0" smtClean="0"/>
              <a:t>.</a:t>
            </a:r>
            <a:endParaRPr lang="en-GB" sz="2000" dirty="0" smtClean="0"/>
          </a:p>
          <a:p>
            <a:endParaRPr lang="ru-RU" sz="2000" dirty="0"/>
          </a:p>
          <a:p>
            <a:r>
              <a:rPr lang="ru-RU" sz="2000" i="1" dirty="0"/>
              <a:t>Технология</a:t>
            </a:r>
            <a:r>
              <a:rPr lang="ru-RU" sz="2000" dirty="0"/>
              <a:t> - это способ воздействия на предметы труда, порядок использования орудий труда</a:t>
            </a:r>
            <a:r>
              <a:rPr lang="ru-RU" sz="2000" dirty="0" smtClean="0"/>
              <a:t>.</a:t>
            </a:r>
            <a:endParaRPr lang="en-GB" sz="2000" dirty="0" smtClean="0"/>
          </a:p>
          <a:p>
            <a:endParaRPr lang="ru-RU" sz="2000" dirty="0"/>
          </a:p>
          <a:p>
            <a:r>
              <a:rPr lang="ru-RU" sz="2000" dirty="0"/>
              <a:t>В результате завершения процесса труда образуются продукты труда - вещество природы, предметы или другие объекты, обладающие необходимыми свойствами и приспособленные к человеческим потребностям.</a:t>
            </a:r>
          </a:p>
        </p:txBody>
      </p:sp>
    </p:spTree>
    <p:extLst>
      <p:ext uri="{BB962C8B-B14F-4D97-AF65-F5344CB8AC3E}">
        <p14:creationId xmlns:p14="http://schemas.microsoft.com/office/powerpoint/2010/main" val="2991198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916308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i="1" dirty="0"/>
              <a:t>Процесс труда </a:t>
            </a:r>
            <a:r>
              <a:rPr lang="ru-RU" sz="1900" dirty="0"/>
              <a:t>- явление сложное, многоаспектное. </a:t>
            </a:r>
            <a:r>
              <a:rPr lang="ru-RU" sz="1900" b="1" dirty="0"/>
              <a:t>Основными формами проявления труда </a:t>
            </a:r>
            <a:r>
              <a:rPr lang="ru-RU" sz="1900" dirty="0"/>
              <a:t>являются</a:t>
            </a:r>
            <a:r>
              <a:rPr lang="ru-RU" sz="1900" dirty="0" smtClean="0"/>
              <a:t>:</a:t>
            </a:r>
            <a:endParaRPr lang="ru-RU" sz="1900" dirty="0"/>
          </a:p>
          <a:p>
            <a:r>
              <a:rPr lang="ru-RU" sz="1900" u="sng" dirty="0" smtClean="0"/>
              <a:t>1. Затраты </a:t>
            </a:r>
            <a:r>
              <a:rPr lang="ru-RU" sz="1900" u="sng" dirty="0"/>
              <a:t>человеческой энергии. </a:t>
            </a:r>
            <a:r>
              <a:rPr lang="ru-RU" sz="1900" dirty="0"/>
              <a:t>Это психофизиологическая сторона трудовой деятельности, выражающаяся в расходовании энергии мускулов, мозга, нервов, органов чувств. Затраты энергии человека определяются степенью тяжести труда и уровнем нервно-психологической напряженности, они формируют такие состояния как утомление и усталость. От уровня затрат человеческой энергии зависят работоспособность, здоровье человека и его развитие.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9084" y="2348742"/>
            <a:ext cx="916308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/>
              <a:t>2</a:t>
            </a:r>
            <a:r>
              <a:rPr lang="ru-RU" sz="1900" u="sng" dirty="0"/>
              <a:t>. Взаимодействие работника со средствами производства </a:t>
            </a:r>
            <a:r>
              <a:rPr lang="ru-RU" sz="1900" dirty="0"/>
              <a:t>- предметами и средствами труда. Это организационно-технологический аспект трудовой деятельности. Он определяется уровнем технической оснащенности труда, степенью его механизации и автоматизации, совершенством технологии, организацией рабочего места, квалификацией работника, его опытом, применяемыми им приемами и методами труда и т.д. Организационно-технологические параметры деятельности предъявляют требования к специальной подготовке работников, к их квалификационному уровню.</a:t>
            </a:r>
            <a:endParaRPr lang="ru-RU" sz="1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425" y="4718953"/>
            <a:ext cx="914542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3. </a:t>
            </a:r>
            <a:r>
              <a:rPr lang="ru-RU" sz="1900" u="sng" dirty="0" smtClean="0"/>
              <a:t>Производственное </a:t>
            </a:r>
            <a:r>
              <a:rPr lang="ru-RU" sz="1900" u="sng" dirty="0"/>
              <a:t>взаимодействие работников друг с другом </a:t>
            </a:r>
            <a:r>
              <a:rPr lang="ru-RU" sz="1900" dirty="0"/>
              <a:t>как по горизонтали (отношение соучастия в едином трудовом процессе), так и по вертикали (отношения между руководителем и подчиненным) определяет организационно-экономическую сторону трудовой деятельности. Она зависит от уровня разделения и кооперации труда, от формы организации труда - индивидуальной или коллективной, от численности работающих, от организационно-правовой формы предприятия (учреждения).</a:t>
            </a:r>
          </a:p>
        </p:txBody>
      </p:sp>
    </p:spTree>
    <p:extLst>
      <p:ext uri="{BB962C8B-B14F-4D97-AF65-F5344CB8AC3E}">
        <p14:creationId xmlns:p14="http://schemas.microsoft.com/office/powerpoint/2010/main" val="244514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оциология экономики и труда (тема №13 ) - презентация, доклад, проек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7"/>
          <a:stretch/>
        </p:blipFill>
        <p:spPr bwMode="auto">
          <a:xfrm>
            <a:off x="1039741" y="404664"/>
            <a:ext cx="7620000" cy="530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89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001"/>
            <a:ext cx="817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Проблемы трудовой деятельности служат объектом изучения многих научных дисциплин: </a:t>
            </a:r>
            <a:r>
              <a:rPr lang="ru-RU" sz="2000" i="1" dirty="0"/>
              <a:t>физиологии и психологии труда, статистики труда, трудового права и т.д</a:t>
            </a:r>
            <a:r>
              <a:rPr lang="ru-RU" sz="2000" i="1" dirty="0" smtClean="0"/>
              <a:t>.</a:t>
            </a:r>
            <a:endParaRPr lang="en-GB" sz="2000" i="1" dirty="0" smtClean="0"/>
          </a:p>
          <a:p>
            <a:endParaRPr lang="ru-RU" sz="2000" i="1" dirty="0"/>
          </a:p>
          <a:p>
            <a:r>
              <a:rPr lang="ru-RU" sz="2000" dirty="0"/>
              <a:t>Изучение проблемы развития общества невозможно без изучения социальной сущности труда, отношения к нему, поскольку все, что необходимо для жизни и развития людей, создается трудом. </a:t>
            </a:r>
            <a:endParaRPr lang="en-GB" sz="2000" dirty="0" smtClean="0"/>
          </a:p>
          <a:p>
            <a:r>
              <a:rPr lang="ru-RU" sz="2000" b="1" dirty="0" smtClean="0"/>
              <a:t>Труд</a:t>
            </a:r>
            <a:r>
              <a:rPr lang="ru-RU" sz="2000" dirty="0" smtClean="0"/>
              <a:t> </a:t>
            </a:r>
            <a:r>
              <a:rPr lang="ru-RU" sz="2000" dirty="0"/>
              <a:t>- основа функционирования и развития любого человеческого общества, независимое от всяких общественных форм условие существования людей, вечная, естественная необходимость, без него не была возможна сама человеческая жизнь.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625150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Труд, </a:t>
            </a:r>
            <a:r>
              <a:rPr lang="ru-RU" dirty="0"/>
              <a:t>прежде всего процесс, совершающийся между человеком и природой, процесс, в котором человек своей собственной деятельностью опосредствует, регулирует и контролирует обмен веществ между собой и природой. Также нужно учитывать, что человек, воздействуя на природу, используя и изменяя ее в целях создания потребительных стоимостей, необходимых для удовлетворения своих материальных и духовных потребностей, не только создает материальные (пищу, одежду, жилище) и духовные блага (искусство, литературу, науку), но и изменяет свою собственную природу. Он развивает свои способности и дарования, вырабатывает у себя необходимые социальные качества, формирует себя как личность.</a:t>
            </a:r>
          </a:p>
        </p:txBody>
      </p:sp>
    </p:spTree>
    <p:extLst>
      <p:ext uri="{BB962C8B-B14F-4D97-AF65-F5344CB8AC3E}">
        <p14:creationId xmlns:p14="http://schemas.microsoft.com/office/powerpoint/2010/main" val="4056685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6632"/>
            <a:ext cx="8172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Роль труда </a:t>
            </a:r>
            <a:r>
              <a:rPr lang="ru-RU" sz="2000" dirty="0"/>
              <a:t>в развитии человека и общества проявляется в том, что в процессе труда создаются не только материальные и духовные ценности, предназначенные для удовлетворения потребностей людей, но и развиваются сами работники, которые приобретают новые навыки, раскрывают свои способности, пополняют и обогащают знания. Творческий характер труда находит свое выражение в рождении новых идей, появлении прогрессивных технологий, более совершенных и высокопроизводительных орудий труда, новых видов продукции, материалов, энергии, которые, в свою очередь, ведут к развитию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385225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81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Таким образом, </a:t>
            </a:r>
            <a:r>
              <a:rPr lang="ru-RU" sz="2000" b="1" dirty="0"/>
              <a:t>следствием трудовой деятельности </a:t>
            </a:r>
            <a:r>
              <a:rPr lang="ru-RU" sz="2000" dirty="0"/>
              <a:t>становится, с одной стороны, насыщение рынка товарами, услугами, культурными ценностями, с другой - прогресс производства, появление новых потребностей и их последующее удовлетворение.</a:t>
            </a:r>
          </a:p>
          <a:p>
            <a:r>
              <a:rPr lang="ru-RU" sz="2000" dirty="0"/>
              <a:t>Развитие и совершенствование производства благотворно сказывается на воспроизводстве населения, повышении его материального и культурного уровня.</a:t>
            </a:r>
          </a:p>
          <a:p>
            <a:r>
              <a:rPr lang="ru-RU" sz="2000" dirty="0"/>
              <a:t>Следует иметь ввиду, что подобные процессы подвергаются сильному влиянию политики, межгосударственных и межнациональных отношений. В мире не все так благополучно, как это выглядит на схеме. Но, тем не менее, общая тенденция развития человеческого общества направлена в сторону прогресса производства, роста материального благосостояния и культурного уровня людей, осознания прав человека как высшей ценности на земле</a:t>
            </a:r>
            <a:r>
              <a:rPr lang="ru-RU" sz="2000" dirty="0" smtClean="0"/>
              <a:t>.</a:t>
            </a:r>
            <a:endParaRPr lang="en-GB" sz="2000" dirty="0" smtClean="0"/>
          </a:p>
          <a:p>
            <a:endParaRPr lang="ru-RU" sz="2000" dirty="0"/>
          </a:p>
          <a:p>
            <a:r>
              <a:rPr lang="ru-RU" sz="2000" dirty="0"/>
              <a:t>Трудовой процесс и связанные с этим социально экономические результаты деятельности не ограничиваются собственной сферой производства и услуг. </a:t>
            </a:r>
            <a:r>
              <a:rPr lang="ru-RU" sz="2000" b="1" dirty="0"/>
              <a:t>Экономика и социология труда</a:t>
            </a:r>
            <a:r>
              <a:rPr lang="ru-RU" sz="2000" dirty="0"/>
              <a:t> начинаются с проблемы формирования рабочей силы и с ее предложения на рынке труда.</a:t>
            </a:r>
          </a:p>
        </p:txBody>
      </p:sp>
    </p:spTree>
    <p:extLst>
      <p:ext uri="{BB962C8B-B14F-4D97-AF65-F5344CB8AC3E}">
        <p14:creationId xmlns:p14="http://schemas.microsoft.com/office/powerpoint/2010/main" val="3809871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7346"/>
            <a:ext cx="80283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Итог</a:t>
            </a:r>
            <a:endParaRPr lang="en-GB" sz="2000" b="1" dirty="0" smtClean="0"/>
          </a:p>
          <a:p>
            <a:endParaRPr lang="ru-RU" sz="2000" b="1" dirty="0" smtClean="0"/>
          </a:p>
          <a:p>
            <a:r>
              <a:rPr lang="ru-RU" sz="2000" b="1" dirty="0"/>
              <a:t>Т</a:t>
            </a:r>
            <a:r>
              <a:rPr lang="ru-RU" sz="2000" b="1" dirty="0" smtClean="0"/>
              <a:t>руд</a:t>
            </a:r>
            <a:r>
              <a:rPr lang="ru-RU" sz="2000" dirty="0" smtClean="0"/>
              <a:t> </a:t>
            </a:r>
            <a:r>
              <a:rPr lang="ru-RU" sz="2000" dirty="0"/>
              <a:t>- первопричина развития человека. Человек обязан труду в разделении функций между верхними и нижними конечностями, развитии речи, постепенном превращении мозга животного в развитый мозг человека, в совершенствовании органов чувств.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i="1" dirty="0" smtClean="0"/>
              <a:t>В </a:t>
            </a:r>
            <a:r>
              <a:rPr lang="ru-RU" sz="2000" i="1" dirty="0"/>
              <a:t>процессе труда </a:t>
            </a:r>
            <a:r>
              <a:rPr lang="ru-RU" sz="2000" dirty="0"/>
              <a:t>у человека расширялся круг восприятий и представлений, его трудовые действия постепенно стали носить сознательный характер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Выполняя </a:t>
            </a:r>
            <a:r>
              <a:rPr lang="ru-RU" sz="2000" i="1" dirty="0"/>
              <a:t>трудовые функции</a:t>
            </a:r>
            <a:r>
              <a:rPr lang="ru-RU" sz="2000" dirty="0"/>
              <a:t>, люди взаимодействуют, вступают в отношения друг с другом и именно труд является той первичной категорией, в которой заключено все многообразие конкретных общественных явлений и отношений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dirty="0"/>
              <a:t>Таким образом, понятие "труд" </a:t>
            </a:r>
            <a:r>
              <a:rPr lang="ru-RU" sz="2000" dirty="0"/>
              <a:t>не только </a:t>
            </a:r>
            <a:r>
              <a:rPr lang="ru-RU" sz="2000" u="sng" dirty="0"/>
              <a:t>экономическая</a:t>
            </a:r>
            <a:r>
              <a:rPr lang="ru-RU" sz="2000" dirty="0"/>
              <a:t>, но и </a:t>
            </a:r>
            <a:r>
              <a:rPr lang="ru-RU" sz="2000" u="sng" dirty="0"/>
              <a:t>социологическая категория</a:t>
            </a:r>
            <a:r>
              <a:rPr lang="ru-RU" sz="2000" dirty="0"/>
              <a:t>, имеющая определяющее значение в характеристике общества в целом и отдельных его индивидов.</a:t>
            </a:r>
          </a:p>
        </p:txBody>
      </p:sp>
    </p:spTree>
    <p:extLst>
      <p:ext uri="{BB962C8B-B14F-4D97-AF65-F5344CB8AC3E}">
        <p14:creationId xmlns:p14="http://schemas.microsoft.com/office/powerpoint/2010/main" val="347423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оциология и психология труда как учебная дисциплина - презентация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248"/>
            <a:ext cx="903677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88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ИСТЕМА КАТЕГОРИЙ СОЦИОЛОГИИ ТРУДА - Социология тру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94009"/>
            <a:ext cx="7824964" cy="461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76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53562"/>
            <a:ext cx="9144000" cy="64940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555555"/>
                </a:solidFill>
              </a:rPr>
              <a:t>Ф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ункции социологии труда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в развитии и становлении общества.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Первая и главная из них  это-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 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информационная функция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. Суть ее заключается в обеспечении структур управления обществом полными и достоверными социологическими материалами, которые покажут объективную картину сложившейся социальной ситуации в трудовом коллективе, в организации, в отрасли, производственной сфере и обществе в целом.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Вторая функция социологии труда как науки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:  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познавательная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. Данная функция связана с изучением и расширением закономерностей в области социально-трудовых отношений, необходимым созданием теоретического обоснования процессов практического менеджмента. Непосредственно на уровне отдельного предприятия делается вывод о выявлении форм социальных резервов для конкретного трудового коллектива, его потенциальных трудовых возможностях, неиспользованных в полной мере.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Следующая функция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- 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описательная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. Она связана с публикацией материала о результатах проводимых социологических исследований в отчетах, монографиях, статьях и других работах. Цель - создание целостности описания социально-трудовых отношений в коллективах, различных общественных группах и отдельной личности.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Образовательная функция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 социологии труда реализуется посредством расширения общественно-научных знаний в указанной области, методологических и теоретических основ, учений, представлений о механизмах социальных процессов в области труда среди работников разного уровня образования, квалификации и статуса.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Прогностическая функция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</a:rPr>
              <a:t> социологии труда определяется как возможность слежения при помощи конкретных социологических исследований различных тенденций в изменении совокупности различных социальных показателей, которые, в свою очередь, характеризуют уровень отклонения от общепринятого состояния социальных и трудовых отношений, а также своевременно предвидеть и предотвратить появление и развитие негативных процессов в социальной жизни работников.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95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1892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 же, </a:t>
            </a:r>
            <a:r>
              <a:rPr lang="ru-RU" b="1" dirty="0" smtClean="0"/>
              <a:t>социология </a:t>
            </a:r>
            <a:r>
              <a:rPr lang="ru-RU" b="1" dirty="0"/>
              <a:t>труда </a:t>
            </a:r>
            <a:r>
              <a:rPr lang="ru-RU" dirty="0"/>
              <a:t>и занятости выполняет ряд </a:t>
            </a:r>
            <a:r>
              <a:rPr lang="ru-RU" b="1" dirty="0"/>
              <a:t>функций</a:t>
            </a:r>
            <a:r>
              <a:rPr lang="ru-RU" dirty="0"/>
              <a:t>.</a:t>
            </a:r>
          </a:p>
          <a:p>
            <a:r>
              <a:rPr lang="ru-RU" i="1" dirty="0"/>
              <a:t>Теоретико-познавательная функция</a:t>
            </a:r>
            <a:r>
              <a:rPr lang="ru-RU" dirty="0"/>
              <a:t>. Заключается в исследовании социальных явлений, процессов в сфере труда, изучении роли труда в жизни современного общества и человека, анализе рынка труда как регулятора мобильности трудовых ресурсов, изучении социально-профессиональной структуры общества, поиске путей оптимальной реализации трудового потенциала современного работника.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75696" y="1745120"/>
            <a:ext cx="9071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Прогностическая функция</a:t>
            </a:r>
            <a:r>
              <a:rPr lang="ru-RU" dirty="0"/>
              <a:t>. Проявляет себя в выработке кратко- и долгосрочных прогнозов относительно тенденций развития социально-трудовых отношений, социальных процессов в сфере труда.</a:t>
            </a:r>
          </a:p>
          <a:p>
            <a:r>
              <a:rPr lang="ru-RU" i="1" dirty="0"/>
              <a:t>Исследовательская функция</a:t>
            </a:r>
            <a:r>
              <a:rPr lang="ru-RU" dirty="0"/>
              <a:t>. Суть ее - в исследовании социальных проблем в сфере труда: отношения рабочих к труду, поведения на рынке труда работодателей и наемных работников, особенностей трудовой мотивации, трудовой адаптации молодежи.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60416" y="3356992"/>
            <a:ext cx="9132524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i="1" dirty="0"/>
              <a:t>Информационная функция</a:t>
            </a:r>
            <a:r>
              <a:rPr lang="ru-RU" sz="1700" dirty="0"/>
              <a:t>. Способствует получению по результатам социологических исследований необходимой информации для решения социальных проблем и противоречий, которые сопровождают трудовую деятельность человека.</a:t>
            </a:r>
          </a:p>
          <a:p>
            <a:r>
              <a:rPr lang="ru-RU" sz="1700" i="1" dirty="0"/>
              <a:t>Управленческая функция</a:t>
            </a:r>
            <a:r>
              <a:rPr lang="ru-RU" sz="1700" dirty="0"/>
              <a:t>. Стержнем ее является формирование социальной политики в сфере труда, создании системы социальных гарантий, социальной защиты работающих, разработке научно обоснованных программ социально-экономического развития трудовых коллективов, организаций.</a:t>
            </a:r>
            <a:endParaRPr lang="ru-RU" sz="1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49" y="5196007"/>
            <a:ext cx="915916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i="1" dirty="0" smtClean="0"/>
              <a:t>Социально-технологическая </a:t>
            </a:r>
            <a:r>
              <a:rPr lang="ru-RU" sz="1700" i="1" dirty="0"/>
              <a:t>функция</a:t>
            </a:r>
            <a:r>
              <a:rPr lang="ru-RU" sz="1700" dirty="0"/>
              <a:t>. Связана с разработкой и внедрением в жизнь социальных технологий, направленных на регуляцию процессов адаптации, развития профессиональной карьеры работников, формирование социально-психологического климата в коллективе, решения конфликтных ситуаций.</a:t>
            </a:r>
          </a:p>
          <a:p>
            <a:r>
              <a:rPr lang="ru-RU" sz="1700" i="1" dirty="0"/>
              <a:t>Мировоззренческая функция</a:t>
            </a:r>
            <a:r>
              <a:rPr lang="ru-RU" sz="1700" dirty="0"/>
              <a:t>. Призвана формировать у субъектов производственной деятельности социологический взгляд на современную сферу труда.</a:t>
            </a:r>
          </a:p>
        </p:txBody>
      </p:sp>
    </p:spTree>
    <p:extLst>
      <p:ext uri="{BB962C8B-B14F-4D97-AF65-F5344CB8AC3E}">
        <p14:creationId xmlns:p14="http://schemas.microsoft.com/office/powerpoint/2010/main" val="2705348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2525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Социология труда </a:t>
            </a:r>
            <a:r>
              <a:rPr lang="ru-RU" dirty="0"/>
              <a:t>и занятости взаимодействует со многими социологическими и несоциологическими отраслями знаний, которые также исследуют социальные аспекты труда.</a:t>
            </a:r>
          </a:p>
          <a:p>
            <a:r>
              <a:rPr lang="ru-RU" u="sng" dirty="0"/>
              <a:t>Сущность труда как социального явления проявляется через его функции,</a:t>
            </a:r>
            <a:r>
              <a:rPr lang="ru-RU" dirty="0"/>
              <a:t> основными из которых являются:</a:t>
            </a:r>
          </a:p>
          <a:p>
            <a:r>
              <a:rPr lang="ru-RU" dirty="0"/>
              <a:t>- </a:t>
            </a:r>
            <a:r>
              <a:rPr lang="ru-RU" i="1" dirty="0"/>
              <a:t>производственная</a:t>
            </a:r>
            <a:r>
              <a:rPr lang="ru-RU" dirty="0"/>
              <a:t>, которая проявляется в создании материально-культурных благ, обеспечении общества предметами и услугами;</a:t>
            </a:r>
          </a:p>
          <a:p>
            <a:r>
              <a:rPr lang="ru-RU" dirty="0"/>
              <a:t>- </a:t>
            </a:r>
            <a:r>
              <a:rPr lang="ru-RU" i="1" dirty="0"/>
              <a:t>социально-обновляющая</a:t>
            </a:r>
            <a:r>
              <a:rPr lang="ru-RU" dirty="0"/>
              <a:t>, обеспечение жизнедеятельности, материального благосостояния работников и их семей за счет заработной платы и других видов вознаграждения;</a:t>
            </a:r>
          </a:p>
          <a:p>
            <a:r>
              <a:rPr lang="ru-RU" dirty="0"/>
              <a:t>- </a:t>
            </a:r>
            <a:r>
              <a:rPr lang="ru-RU" i="1" dirty="0"/>
              <a:t>социально-дифференциальная</a:t>
            </a:r>
            <a:r>
              <a:rPr lang="ru-RU" dirty="0"/>
              <a:t>, которая проявляется в существенных отличиях социальных черт работников, обусловленных социально-экономической неоднородностью труда. Это является предпосылкой социального неравенства в обществе, формирования социальной структуры предприятия, общества в целом;</a:t>
            </a:r>
          </a:p>
          <a:p>
            <a:r>
              <a:rPr lang="ru-RU" dirty="0"/>
              <a:t>- </a:t>
            </a:r>
            <a:r>
              <a:rPr lang="ru-RU" i="1" dirty="0"/>
              <a:t>статусная</a:t>
            </a:r>
            <a:r>
              <a:rPr lang="ru-RU" dirty="0"/>
              <a:t>, которая, будучи тесно связанной с социально-дифференциальной, обусловлена неодинаковым значением в обществе разных видов труда;</a:t>
            </a:r>
          </a:p>
          <a:p>
            <a:r>
              <a:rPr lang="ru-RU" dirty="0"/>
              <a:t>- </a:t>
            </a:r>
            <a:r>
              <a:rPr lang="ru-RU" i="1" dirty="0"/>
              <a:t>формирование личности</a:t>
            </a:r>
            <a:r>
              <a:rPr lang="ru-RU" dirty="0"/>
              <a:t>. Проявляется в том, что прогресс производства должен обеспечивать свободное развитие значительных сил личности, которое зависит от материально-технической базы, системы образования, профессионального обучения. Труд должен стать сферой самореализации, самоутверждения человека;</a:t>
            </a:r>
          </a:p>
          <a:p>
            <a:r>
              <a:rPr lang="ru-RU" dirty="0"/>
              <a:t>- </a:t>
            </a:r>
            <a:r>
              <a:rPr lang="ru-RU" i="1" dirty="0"/>
              <a:t>ценностная</a:t>
            </a:r>
            <a:r>
              <a:rPr lang="ru-RU" dirty="0"/>
              <a:t>, сущность которой проявляется в формировании у работников ценностных установок, мотивационной сферы, жизненных целей и планов на будущее.</a:t>
            </a:r>
          </a:p>
        </p:txBody>
      </p:sp>
    </p:spTree>
    <p:extLst>
      <p:ext uri="{BB962C8B-B14F-4D97-AF65-F5344CB8AC3E}">
        <p14:creationId xmlns:p14="http://schemas.microsoft.com/office/powerpoint/2010/main" val="383471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4345"/>
            <a:ext cx="8100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Труд имеет </a:t>
            </a:r>
            <a:r>
              <a:rPr lang="ru-RU" sz="2000" b="1" dirty="0"/>
              <a:t>две формы общественного проявления</a:t>
            </a:r>
            <a:r>
              <a:rPr lang="ru-RU" sz="2000" dirty="0"/>
              <a:t>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С </a:t>
            </a:r>
            <a:r>
              <a:rPr lang="ru-RU" sz="2000" dirty="0"/>
              <a:t>одной стороны, в обществе он предстает как </a:t>
            </a:r>
            <a:r>
              <a:rPr lang="ru-RU" sz="2000" i="1" dirty="0"/>
              <a:t>созидательный процесс</a:t>
            </a:r>
            <a:r>
              <a:rPr lang="ru-RU" sz="2000" dirty="0"/>
              <a:t>, направленный на удовлетворение потребностей.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С </a:t>
            </a:r>
            <a:r>
              <a:rPr lang="ru-RU" sz="2000" dirty="0"/>
              <a:t>другой стороны, труд — это результат, который всегда обладает общественной полезностью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Процесс труда осуществляется человеком согласно установленным целям. Последние не выдуманы самим работником и не лишены смысла. Напротив, цели, реализуемые в процессе труда, всегда подкреплены потребностями, сформированными обществом. Очень важно, чтобы достижение цели было максимально эффективным. Это позволит сэкономить силы (энергию) человека в процессе его деятельности и получить больший эффект. Поэтому крайне значимыми оказываются те условия, в которых протекает процесс труда.</a:t>
            </a:r>
          </a:p>
        </p:txBody>
      </p:sp>
    </p:spTree>
    <p:extLst>
      <p:ext uri="{BB962C8B-B14F-4D97-AF65-F5344CB8AC3E}">
        <p14:creationId xmlns:p14="http://schemas.microsoft.com/office/powerpoint/2010/main" val="2826924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15381</TotalTime>
  <Words>2485</Words>
  <Application>Microsoft Office PowerPoint</Application>
  <PresentationFormat>Экран (4:3)</PresentationFormat>
  <Paragraphs>140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Gimiki</dc:creator>
  <cp:lastModifiedBy>Пользователь Windows</cp:lastModifiedBy>
  <cp:revision>24</cp:revision>
  <dcterms:created xsi:type="dcterms:W3CDTF">2022-10-28T17:28:13Z</dcterms:created>
  <dcterms:modified xsi:type="dcterms:W3CDTF">2022-11-08T09:51:05Z</dcterms:modified>
</cp:coreProperties>
</file>