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9" r:id="rId30"/>
    <p:sldId id="284" r:id="rId31"/>
    <p:sldId id="285" r:id="rId32"/>
    <p:sldId id="286" r:id="rId33"/>
    <p:sldId id="287" r:id="rId34"/>
    <p:sldId id="28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ОПЕРАЦИОННЫЕ СИСТЕМЫ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/>
              <a:t>ПЛАНИРОВАНИЕ РАБОТЫ ПРОЦЕССОРА</a:t>
            </a:r>
          </a:p>
        </p:txBody>
      </p:sp>
    </p:spTree>
    <p:extLst>
      <p:ext uri="{BB962C8B-B14F-4D97-AF65-F5344CB8AC3E}">
        <p14:creationId xmlns:p14="http://schemas.microsoft.com/office/powerpoint/2010/main" val="1907492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8029" y="736408"/>
            <a:ext cx="1006802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Вопросы для самопроверки </a:t>
            </a:r>
            <a:endParaRPr lang="ru-RU" sz="3200" b="1" dirty="0" smtClean="0"/>
          </a:p>
          <a:p>
            <a:endParaRPr lang="ru-RU" sz="3200" b="1" dirty="0" smtClean="0"/>
          </a:p>
          <a:p>
            <a:pPr marL="342900" indent="-342900">
              <a:buAutoNum type="arabicPeriod"/>
            </a:pPr>
            <a:r>
              <a:rPr lang="ru-RU" sz="3200" dirty="0" smtClean="0"/>
              <a:t>Может </a:t>
            </a:r>
            <a:r>
              <a:rPr lang="ru-RU" sz="3200" dirty="0"/>
              <a:t>ли планировщик доступа переместить процесс из </a:t>
            </a:r>
            <a:r>
              <a:rPr lang="ru-RU" sz="3200" dirty="0" smtClean="0"/>
              <a:t>оперативной </a:t>
            </a:r>
            <a:r>
              <a:rPr lang="ru-RU" sz="3200" dirty="0"/>
              <a:t>памяти в очередь задач? (</a:t>
            </a:r>
            <a:r>
              <a:rPr lang="ru-RU" sz="3200" dirty="0" smtClean="0"/>
              <a:t>Да/Нет)</a:t>
            </a:r>
          </a:p>
          <a:p>
            <a:pPr marL="342900" indent="-342900">
              <a:buAutoNum type="arabicPeriod"/>
            </a:pPr>
            <a:endParaRPr lang="ru-RU" sz="3200" dirty="0"/>
          </a:p>
          <a:p>
            <a:pPr marL="342900" indent="-342900">
              <a:buAutoNum type="arabicPeriod"/>
            </a:pPr>
            <a:r>
              <a:rPr lang="ru-RU" sz="3200" dirty="0" smtClean="0"/>
              <a:t>Верно </a:t>
            </a:r>
            <a:r>
              <a:rPr lang="ru-RU" sz="3200" dirty="0"/>
              <a:t>ли, что планировщик процессов вызывается чаще, чем менеджер памяти? (</a:t>
            </a:r>
            <a:r>
              <a:rPr lang="ru-RU" sz="3200" dirty="0" smtClean="0"/>
              <a:t>Да/Нет)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62787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266" y="130016"/>
            <a:ext cx="107225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Ответы на вопросы </a:t>
            </a:r>
            <a:endParaRPr lang="ru-RU" sz="3200" b="1" dirty="0" smtClean="0"/>
          </a:p>
          <a:p>
            <a:endParaRPr lang="ru-RU" sz="3200" dirty="0"/>
          </a:p>
          <a:p>
            <a:endParaRPr lang="ru-RU" sz="3200" dirty="0" smtClean="0"/>
          </a:p>
          <a:p>
            <a:pPr marL="342900" indent="-342900">
              <a:buAutoNum type="arabicPeriod"/>
            </a:pPr>
            <a:r>
              <a:rPr lang="ru-RU" sz="3200" dirty="0" smtClean="0"/>
              <a:t>Нет</a:t>
            </a:r>
            <a:r>
              <a:rPr lang="ru-RU" sz="3200" dirty="0"/>
              <a:t>. Планировщик доступа осуществляет планирование на верхнем уровне и отвечает за допуск задач к активному соревнованию за процессорное время. Он не может выгружать процессы обратно в очередь задач. </a:t>
            </a:r>
            <a:endParaRPr lang="ru-RU" sz="3200" dirty="0" smtClean="0"/>
          </a:p>
          <a:p>
            <a:pPr marL="342900" indent="-342900">
              <a:buAutoNum type="arabicPeriod"/>
            </a:pPr>
            <a:endParaRPr lang="ru-RU" sz="3200" dirty="0" smtClean="0"/>
          </a:p>
          <a:p>
            <a:pPr marL="342900" indent="-342900">
              <a:buAutoNum type="arabicPeriod"/>
            </a:pPr>
            <a:r>
              <a:rPr lang="ru-RU" sz="3200" dirty="0"/>
              <a:t>Да. Планировщик процессов отвечает за большинство </a:t>
            </a:r>
            <a:r>
              <a:rPr lang="ru-RU" sz="3200" dirty="0" smtClean="0"/>
              <a:t>переходов </a:t>
            </a:r>
            <a:r>
              <a:rPr lang="ru-RU" sz="3200" dirty="0"/>
              <a:t>между активными состояниями процессов, что осуществляется чаще, чем приостановка и активация процессов. </a:t>
            </a:r>
          </a:p>
        </p:txBody>
      </p:sp>
    </p:spTree>
    <p:extLst>
      <p:ext uri="{BB962C8B-B14F-4D97-AF65-F5344CB8AC3E}">
        <p14:creationId xmlns:p14="http://schemas.microsoft.com/office/powerpoint/2010/main" val="2557968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503" y="0"/>
            <a:ext cx="1194495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Планирование с приоритетным </a:t>
            </a:r>
            <a:r>
              <a:rPr lang="ru-RU" sz="3200" b="1" dirty="0" smtClean="0"/>
              <a:t>вытеснением</a:t>
            </a:r>
          </a:p>
          <a:p>
            <a:pPr algn="ctr"/>
            <a:endParaRPr lang="ru-RU" sz="3200" b="1" dirty="0" smtClean="0"/>
          </a:p>
          <a:p>
            <a:r>
              <a:rPr lang="ru-RU" sz="2800" b="1" dirty="0" smtClean="0"/>
              <a:t>Планирование </a:t>
            </a:r>
            <a:r>
              <a:rPr lang="ru-RU" sz="2800" b="1" dirty="0"/>
              <a:t>без приоритетного вытеснения (</a:t>
            </a:r>
            <a:r>
              <a:rPr lang="ru-RU" sz="2800" b="1" dirty="0" err="1" smtClean="0"/>
              <a:t>nonpreemptive</a:t>
            </a:r>
            <a:r>
              <a:rPr lang="ru-RU" sz="2800" b="1" dirty="0" smtClean="0"/>
              <a:t> </a:t>
            </a:r>
            <a:r>
              <a:rPr lang="ru-RU" sz="2800" b="1" dirty="0" err="1"/>
              <a:t>scheduling</a:t>
            </a:r>
            <a:r>
              <a:rPr lang="ru-RU" sz="2800" b="1" dirty="0"/>
              <a:t>) </a:t>
            </a:r>
            <a:r>
              <a:rPr lang="ru-RU" sz="2800" dirty="0"/>
              <a:t>— политика планирования, которая не позволяет </a:t>
            </a:r>
            <a:r>
              <a:rPr lang="ru-RU" sz="2800" dirty="0" smtClean="0"/>
              <a:t>системе </a:t>
            </a:r>
            <a:r>
              <a:rPr lang="ru-RU" sz="2800" dirty="0"/>
              <a:t>отбирать процессор у процесса до тех пор, пока сам процесс не отдаст его добровольно либо не закончит работу. Используется, например, в системах пакетной обработки данных.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b="1" dirty="0" smtClean="0"/>
              <a:t>Планирование </a:t>
            </a:r>
            <a:r>
              <a:rPr lang="ru-RU" sz="2800" b="1" dirty="0"/>
              <a:t>с приоритетным вытеснением (</a:t>
            </a:r>
            <a:r>
              <a:rPr lang="ru-RU" sz="2800" b="1" dirty="0" err="1"/>
              <a:t>preemptive</a:t>
            </a:r>
            <a:r>
              <a:rPr lang="ru-RU" sz="2800" b="1" dirty="0"/>
              <a:t> </a:t>
            </a:r>
            <a:r>
              <a:rPr lang="ru-RU" sz="2800" b="1" dirty="0" err="1"/>
              <a:t>scheduling</a:t>
            </a:r>
            <a:r>
              <a:rPr lang="ru-RU" sz="2800" b="1" dirty="0"/>
              <a:t>) </a:t>
            </a:r>
            <a:r>
              <a:rPr lang="ru-RU" sz="2800" dirty="0"/>
              <a:t>— политика планирования, позволяющая отбирать </a:t>
            </a:r>
            <a:r>
              <a:rPr lang="ru-RU" sz="2800" dirty="0" smtClean="0"/>
              <a:t>процессор </a:t>
            </a:r>
            <a:r>
              <a:rPr lang="ru-RU" sz="2800" dirty="0"/>
              <a:t>у процесса, и основывающаяся на приоритетах процессов. </a:t>
            </a:r>
            <a:r>
              <a:rPr lang="ru-RU" sz="2800" dirty="0" smtClean="0"/>
              <a:t>Используется</a:t>
            </a:r>
            <a:r>
              <a:rPr lang="ru-RU" sz="2800" dirty="0"/>
              <a:t>, например, в системах реального времени и </a:t>
            </a:r>
            <a:r>
              <a:rPr lang="ru-RU" sz="2800" dirty="0" smtClean="0"/>
              <a:t>интерактивных </a:t>
            </a:r>
            <a:r>
              <a:rPr lang="ru-RU" sz="2800" dirty="0"/>
              <a:t>системах разделения времени. 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075435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384" y="935315"/>
            <a:ext cx="1144443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Приоритет (</a:t>
            </a:r>
            <a:r>
              <a:rPr lang="ru-RU" sz="2800" b="1" dirty="0" err="1"/>
              <a:t>priority</a:t>
            </a:r>
            <a:r>
              <a:rPr lang="ru-RU" sz="2800" b="1" dirty="0"/>
              <a:t>) </a:t>
            </a:r>
            <a:r>
              <a:rPr lang="ru-RU" sz="2800" dirty="0"/>
              <a:t>— мера важности процесса (потока), используемая для определения порядка и продолжительности его выполнения.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b="1" dirty="0"/>
              <a:t>Статические приоритеты (</a:t>
            </a:r>
            <a:r>
              <a:rPr lang="ru-RU" sz="2800" b="1" dirty="0" err="1"/>
              <a:t>static</a:t>
            </a:r>
            <a:r>
              <a:rPr lang="ru-RU" sz="2800" b="1" dirty="0"/>
              <a:t> </a:t>
            </a:r>
            <a:r>
              <a:rPr lang="ru-RU" sz="2800" b="1" dirty="0" err="1"/>
              <a:t>priorities</a:t>
            </a:r>
            <a:r>
              <a:rPr lang="ru-RU" sz="2800" b="1" dirty="0"/>
              <a:t>) </a:t>
            </a:r>
            <a:r>
              <a:rPr lang="ru-RU" sz="2800" dirty="0"/>
              <a:t>— не изменяющиеся во времени приоритеты. Они присваиваются процессам до начала их выполнения и остаются постоянными.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b="1" dirty="0"/>
              <a:t>Динамические приоритеты (</a:t>
            </a:r>
            <a:r>
              <a:rPr lang="ru-RU" sz="2800" b="1" dirty="0" err="1"/>
              <a:t>dynamic</a:t>
            </a:r>
            <a:r>
              <a:rPr lang="ru-RU" sz="2800" b="1" dirty="0"/>
              <a:t> </a:t>
            </a:r>
            <a:r>
              <a:rPr lang="ru-RU" sz="2800" b="1" dirty="0" err="1"/>
              <a:t>priorities</a:t>
            </a:r>
            <a:r>
              <a:rPr lang="ru-RU" sz="2800" b="1" dirty="0"/>
              <a:t>) </a:t>
            </a:r>
            <a:r>
              <a:rPr lang="ru-RU" sz="2800" dirty="0"/>
              <a:t>— изменяющиеся во время выполнения процессов приоритеты. Их значение может меняться в зависимости от изменения 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3799521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514" y="366902"/>
            <a:ext cx="114348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Вопросы для самопроверки </a:t>
            </a:r>
            <a:endParaRPr lang="ru-RU" sz="3200" b="1" dirty="0" smtClean="0"/>
          </a:p>
          <a:p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 smtClean="0"/>
              <a:t>Может </a:t>
            </a:r>
            <a:r>
              <a:rPr lang="ru-RU" sz="2800" dirty="0"/>
              <a:t>ли планирование без приоритетного вытеснения иметь преимущество перед планированием с вытеснением? (Да/Нет) </a:t>
            </a:r>
            <a:endParaRPr lang="ru-RU" sz="2800" dirty="0" smtClean="0"/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 smtClean="0"/>
              <a:t>Может </a:t>
            </a:r>
            <a:r>
              <a:rPr lang="ru-RU" sz="2800" dirty="0"/>
              <a:t>ли процесс, вошедший в бесконечный цикл </a:t>
            </a:r>
            <a:r>
              <a:rPr lang="ru-RU" sz="2800" dirty="0" smtClean="0"/>
              <a:t>выполнения</a:t>
            </a:r>
            <a:r>
              <a:rPr lang="ru-RU" sz="2800" dirty="0"/>
              <a:t>, монопольно захватить систему с приоритетным вытеснением? (Да/Нет) </a:t>
            </a:r>
            <a:endParaRPr lang="ru-RU" sz="2800" dirty="0" smtClean="0"/>
          </a:p>
          <a:p>
            <a:pPr marL="342900" indent="-342900">
              <a:buAutoNum type="arabicPeriod"/>
            </a:pPr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sz="2800" dirty="0"/>
              <a:t>Может ли динамический планировщик отдать предпочтение процессу с низким приоритетом, запросившим недоиспользованный ресурс? (Да/Нет) </a:t>
            </a:r>
          </a:p>
        </p:txBody>
      </p:sp>
    </p:spTree>
    <p:extLst>
      <p:ext uri="{BB962C8B-B14F-4D97-AF65-F5344CB8AC3E}">
        <p14:creationId xmlns:p14="http://schemas.microsoft.com/office/powerpoint/2010/main" val="1645684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257" y="0"/>
            <a:ext cx="1176207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Ответы на вопросы </a:t>
            </a:r>
            <a:endParaRPr lang="ru-RU" sz="3200" b="1" dirty="0" smtClean="0"/>
          </a:p>
          <a:p>
            <a:endParaRPr lang="ru-RU" sz="2800" dirty="0" smtClean="0"/>
          </a:p>
          <a:p>
            <a:r>
              <a:rPr lang="ru-RU" sz="2800" dirty="0" smtClean="0"/>
              <a:t>. </a:t>
            </a:r>
            <a:r>
              <a:rPr lang="ru-RU" sz="2800" dirty="0"/>
              <a:t>Да. Планирование без приоритетного вытеснения обеспечивает предсказуемое время обработки заданий, что необходимо для систем пакетной обработки данных.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2</a:t>
            </a:r>
            <a:r>
              <a:rPr lang="ru-RU" sz="2800" dirty="0"/>
              <a:t>. Да. Если этот процесс имеет самый высокий приоритет. </a:t>
            </a:r>
            <a:r>
              <a:rPr lang="ru-RU" sz="2800" dirty="0" smtClean="0"/>
              <a:t>Операционная </a:t>
            </a:r>
            <a:r>
              <a:rPr lang="ru-RU" sz="2800" dirty="0"/>
              <a:t>система может справляться с такими ситуациями, </a:t>
            </a:r>
            <a:r>
              <a:rPr lang="ru-RU" sz="2800" dirty="0" smtClean="0"/>
              <a:t>ограничивая </a:t>
            </a:r>
            <a:r>
              <a:rPr lang="ru-RU" sz="2800" dirty="0"/>
              <a:t>максимальное время, в течение которого конкретный процесс может использовать процессор.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3</a:t>
            </a:r>
            <a:r>
              <a:rPr lang="ru-RU" sz="2800" dirty="0"/>
              <a:t>. Да. Высока вероятность того, что этот ресурс окажется </a:t>
            </a:r>
            <a:r>
              <a:rPr lang="ru-RU" sz="2800" dirty="0" smtClean="0"/>
              <a:t>свободным </a:t>
            </a:r>
            <a:r>
              <a:rPr lang="ru-RU" sz="2800" dirty="0"/>
              <a:t>и процесс, запросивший его сможет его использовать и </a:t>
            </a:r>
            <a:r>
              <a:rPr lang="ru-RU" sz="2800" dirty="0" smtClean="0"/>
              <a:t>завершить </a:t>
            </a:r>
            <a:r>
              <a:rPr lang="ru-RU" sz="2800" dirty="0"/>
              <a:t>свою работу еще до того, как высокоприоритетный процесс дождется </a:t>
            </a:r>
            <a:r>
              <a:rPr lang="ru-RU" sz="2800" dirty="0">
                <a:solidFill>
                  <a:schemeClr val="bg1"/>
                </a:solidFill>
              </a:rPr>
              <a:t>освобождения занятого ресурса</a:t>
            </a:r>
          </a:p>
        </p:txBody>
      </p:sp>
    </p:spTree>
    <p:extLst>
      <p:ext uri="{BB962C8B-B14F-4D97-AF65-F5344CB8AC3E}">
        <p14:creationId xmlns:p14="http://schemas.microsoft.com/office/powerpoint/2010/main" val="2122134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" y="67428"/>
            <a:ext cx="120700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Цели </a:t>
            </a:r>
            <a:r>
              <a:rPr lang="ru-RU" sz="3200" b="1" dirty="0" smtClean="0"/>
              <a:t>планирования</a:t>
            </a:r>
          </a:p>
          <a:p>
            <a:r>
              <a:rPr lang="ru-RU" sz="2800" dirty="0" smtClean="0"/>
              <a:t>• </a:t>
            </a:r>
            <a:r>
              <a:rPr lang="ru-RU" sz="2800" dirty="0"/>
              <a:t>Обеспечить максимальную пропускную способность системы (число процессов в единицу времени)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Гарантировать максимальному числу пользователей, </a:t>
            </a:r>
            <a:r>
              <a:rPr lang="ru-RU" sz="2800" dirty="0" smtClean="0"/>
              <a:t>работающих </a:t>
            </a:r>
            <a:r>
              <a:rPr lang="ru-RU" sz="2800" dirty="0"/>
              <a:t>в интерактивном режиме приемлемые времена ответа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Обеспечить максимальное использование ресурсов системы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Исключить бесконечное откладывание (когда процесс ожидает появления события, которое может никогда не произойти)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Учитывать приоритеты (оказывать предпочтение процессам с более высокими приоритетами) 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492457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882" y="418773"/>
            <a:ext cx="1142518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• Минимизировать накладные расходы (потеря ресурсов системы на цели планирования)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/>
              <a:t>• Обеспечить предсказуемость (гарантировать, что выполнение процесса займет конкретное время независимо от загрузки системы)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/>
              <a:t>• </a:t>
            </a:r>
            <a:r>
              <a:rPr lang="ru-RU" sz="2800" dirty="0" smtClean="0"/>
              <a:t>Обеспечить </a:t>
            </a:r>
            <a:r>
              <a:rPr lang="ru-RU" sz="2800" dirty="0"/>
              <a:t>равноправие (одинаково справедливое отношение ко всем процессам в системе)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• </a:t>
            </a:r>
            <a:r>
              <a:rPr lang="ru-RU" sz="2800" dirty="0"/>
              <a:t>Обеспечить масштабируемость (плавное снижение </a:t>
            </a:r>
            <a:r>
              <a:rPr lang="ru-RU" sz="2800" dirty="0" smtClean="0"/>
              <a:t>производительности </a:t>
            </a:r>
            <a:r>
              <a:rPr lang="ru-RU" sz="2800" dirty="0"/>
              <a:t>при увеличении загрузки системы)</a:t>
            </a:r>
          </a:p>
        </p:txBody>
      </p:sp>
    </p:spTree>
    <p:extLst>
      <p:ext uri="{BB962C8B-B14F-4D97-AF65-F5344CB8AC3E}">
        <p14:creationId xmlns:p14="http://schemas.microsoft.com/office/powerpoint/2010/main" val="666522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754" y="161026"/>
            <a:ext cx="1191607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Вопросы для самопроверки </a:t>
            </a:r>
            <a:endParaRPr lang="ru-RU" sz="3200" b="1" dirty="0" smtClean="0"/>
          </a:p>
          <a:p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 smtClean="0"/>
              <a:t>Противоречит </a:t>
            </a:r>
            <a:r>
              <a:rPr lang="ru-RU" sz="2800" dirty="0"/>
              <a:t>ли цель обеспечить равноправие процессов </a:t>
            </a:r>
            <a:r>
              <a:rPr lang="ru-RU" sz="2800" dirty="0" smtClean="0"/>
              <a:t>необходимости </a:t>
            </a:r>
            <a:r>
              <a:rPr lang="ru-RU" sz="2800" dirty="0"/>
              <a:t>учитывать приоритеты? (Да/Нет) </a:t>
            </a:r>
            <a:endParaRPr lang="ru-RU" sz="2800" dirty="0" smtClean="0"/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 smtClean="0"/>
              <a:t>Противоречит </a:t>
            </a:r>
            <a:r>
              <a:rPr lang="ru-RU" sz="2800" dirty="0"/>
              <a:t>ли цель обеспечить предсказуемость </a:t>
            </a:r>
            <a:r>
              <a:rPr lang="ru-RU" sz="2800" dirty="0" smtClean="0"/>
              <a:t>необходимости </a:t>
            </a:r>
            <a:r>
              <a:rPr lang="ru-RU" sz="2800" dirty="0"/>
              <a:t>учитывать приоритеты? (Да/Нет) </a:t>
            </a:r>
            <a:endParaRPr lang="ru-RU" sz="2800" dirty="0" smtClean="0"/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 smtClean="0"/>
              <a:t>Всегда </a:t>
            </a:r>
            <a:r>
              <a:rPr lang="ru-RU" sz="2800" dirty="0"/>
              <a:t>ли издержки планирования представляют собой </a:t>
            </a:r>
            <a:r>
              <a:rPr lang="ru-RU" sz="2800" dirty="0" smtClean="0"/>
              <a:t>бесполезную </a:t>
            </a:r>
            <a:r>
              <a:rPr lang="ru-RU" sz="2800" dirty="0"/>
              <a:t>трату ресурсов? (Да/Нет) </a:t>
            </a:r>
          </a:p>
        </p:txBody>
      </p:sp>
    </p:spTree>
    <p:extLst>
      <p:ext uri="{BB962C8B-B14F-4D97-AF65-F5344CB8AC3E}">
        <p14:creationId xmlns:p14="http://schemas.microsoft.com/office/powerpoint/2010/main" val="1027515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004" y="174919"/>
            <a:ext cx="1196420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Ответы на вопросы </a:t>
            </a:r>
            <a:endParaRPr lang="ru-RU" sz="3200" b="1" dirty="0" smtClean="0"/>
          </a:p>
          <a:p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 smtClean="0"/>
              <a:t>Да</a:t>
            </a:r>
            <a:r>
              <a:rPr lang="ru-RU" sz="2800" dirty="0"/>
              <a:t>. Трудно обеспечить одинаково справедливое отношение ко всем процессам в системе и одновременно оказывать предпочтение процессам с более высокими приоритетами. </a:t>
            </a:r>
            <a:endParaRPr lang="ru-RU" sz="2800" dirty="0" smtClean="0"/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 smtClean="0"/>
              <a:t>Да</a:t>
            </a:r>
            <a:r>
              <a:rPr lang="ru-RU" sz="2800" dirty="0"/>
              <a:t>. Трудно гарантировать, что выполнение процесса займет конкретное время независимо от загрузки системы, если в систему все время будут поступать новые более высокоприоритетные процессы. </a:t>
            </a:r>
            <a:endParaRPr lang="ru-RU" sz="2800" dirty="0" smtClean="0"/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 smtClean="0"/>
              <a:t>Нет</a:t>
            </a:r>
            <a:r>
              <a:rPr lang="ru-RU" sz="2800" dirty="0"/>
              <a:t>. Потеря ресурсов системы на цели планирования при </a:t>
            </a:r>
            <a:r>
              <a:rPr lang="ru-RU" sz="2800" dirty="0" smtClean="0"/>
              <a:t>эффективном </a:t>
            </a:r>
            <a:r>
              <a:rPr lang="ru-RU" sz="2800" dirty="0"/>
              <a:t>планировании может с лихвой компенсироваться </a:t>
            </a:r>
            <a:r>
              <a:rPr lang="ru-RU" sz="2800" dirty="0" smtClean="0"/>
              <a:t>обеспечением </a:t>
            </a:r>
            <a:r>
              <a:rPr lang="ru-RU" sz="2800" dirty="0"/>
              <a:t>максимального использования процессами этих ресурсов. </a:t>
            </a:r>
          </a:p>
        </p:txBody>
      </p:sp>
    </p:spTree>
    <p:extLst>
      <p:ext uri="{BB962C8B-B14F-4D97-AF65-F5344CB8AC3E}">
        <p14:creationId xmlns:p14="http://schemas.microsoft.com/office/powerpoint/2010/main" val="183517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003" y="-73206"/>
            <a:ext cx="1192570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Уровни планирования </a:t>
            </a:r>
            <a:endParaRPr lang="ru-RU" sz="3600" b="1" dirty="0" smtClean="0"/>
          </a:p>
          <a:p>
            <a:r>
              <a:rPr lang="ru-RU" sz="2800" b="1" dirty="0" smtClean="0"/>
              <a:t>Планирование </a:t>
            </a:r>
            <a:r>
              <a:rPr lang="ru-RU" sz="2800" b="1" dirty="0"/>
              <a:t>на верхнем уровне (</a:t>
            </a:r>
            <a:r>
              <a:rPr lang="ru-RU" sz="2800" b="1" dirty="0" err="1"/>
              <a:t>high-level</a:t>
            </a:r>
            <a:r>
              <a:rPr lang="ru-RU" sz="2800" b="1" dirty="0"/>
              <a:t> </a:t>
            </a:r>
            <a:r>
              <a:rPr lang="ru-RU" sz="2800" b="1" dirty="0" err="1"/>
              <a:t>scheduling</a:t>
            </a:r>
            <a:r>
              <a:rPr lang="ru-RU" sz="2800" b="1" dirty="0"/>
              <a:t>) </a:t>
            </a:r>
            <a:r>
              <a:rPr lang="ru-RU" sz="2800" dirty="0"/>
              <a:t>— определение заданий, которые могут быть допущены в систему </a:t>
            </a:r>
            <a:r>
              <a:rPr lang="ru-RU" sz="2800" dirty="0" smtClean="0"/>
              <a:t>активного </a:t>
            </a:r>
            <a:r>
              <a:rPr lang="ru-RU" sz="2800" dirty="0"/>
              <a:t>участия в соревновании за системные </a:t>
            </a:r>
            <a:r>
              <a:rPr lang="ru-RU" sz="2800" dirty="0" smtClean="0"/>
              <a:t>ресурсы </a:t>
            </a:r>
          </a:p>
          <a:p>
            <a:endParaRPr lang="ru-RU" sz="2800" dirty="0" smtClean="0"/>
          </a:p>
          <a:p>
            <a:r>
              <a:rPr lang="ru-RU" sz="2800" b="1" dirty="0" smtClean="0"/>
              <a:t>Планирование </a:t>
            </a:r>
            <a:r>
              <a:rPr lang="ru-RU" sz="2800" b="1" dirty="0"/>
              <a:t>на верхнем уровне </a:t>
            </a:r>
            <a:endParaRPr lang="ru-RU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Используется </a:t>
            </a:r>
            <a:r>
              <a:rPr lang="ru-RU" sz="2800" dirty="0"/>
              <a:t>в крупных </a:t>
            </a:r>
            <a:r>
              <a:rPr lang="ru-RU" sz="2800" dirty="0" err="1"/>
              <a:t>мэйнфреймах</a:t>
            </a:r>
            <a:r>
              <a:rPr lang="ru-RU" sz="2800" dirty="0"/>
              <a:t>, предназначенных для </a:t>
            </a:r>
            <a:r>
              <a:rPr lang="ru-RU" sz="2800" dirty="0" smtClean="0"/>
              <a:t>пакетной </a:t>
            </a:r>
            <a:r>
              <a:rPr lang="ru-RU" sz="2800" dirty="0"/>
              <a:t>обработки </a:t>
            </a:r>
            <a:r>
              <a:rPr lang="ru-RU" sz="2800" dirty="0" smtClean="0"/>
              <a:t>данных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Определяет </a:t>
            </a:r>
            <a:r>
              <a:rPr lang="ru-RU" sz="2800" dirty="0"/>
              <a:t>степень многозадачности </a:t>
            </a:r>
            <a:endParaRPr lang="ru-RU" sz="2800" dirty="0" smtClean="0"/>
          </a:p>
          <a:p>
            <a:r>
              <a:rPr lang="ru-RU" sz="2800" b="1" dirty="0" smtClean="0"/>
              <a:t>Степень </a:t>
            </a:r>
            <a:r>
              <a:rPr lang="ru-RU" sz="2800" b="1" dirty="0"/>
              <a:t>многозадачности (</a:t>
            </a:r>
            <a:r>
              <a:rPr lang="ru-RU" sz="2800" b="1" dirty="0" err="1"/>
              <a:t>degree</a:t>
            </a:r>
            <a:r>
              <a:rPr lang="ru-RU" sz="2800" b="1" dirty="0"/>
              <a:t> </a:t>
            </a:r>
            <a:r>
              <a:rPr lang="ru-RU" sz="2800" b="1" dirty="0" err="1"/>
              <a:t>of</a:t>
            </a:r>
            <a:r>
              <a:rPr lang="ru-RU" sz="2800" b="1" dirty="0"/>
              <a:t> </a:t>
            </a:r>
            <a:r>
              <a:rPr lang="ru-RU" sz="2800" b="1" dirty="0" err="1"/>
              <a:t>multiprogramming</a:t>
            </a:r>
            <a:r>
              <a:rPr lang="ru-RU" sz="2800" b="1" dirty="0"/>
              <a:t>) </a:t>
            </a:r>
            <a:r>
              <a:rPr lang="ru-RU" sz="2800" dirty="0"/>
              <a:t>— </a:t>
            </a:r>
            <a:r>
              <a:rPr lang="ru-RU" sz="2800" dirty="0" smtClean="0"/>
              <a:t>общее </a:t>
            </a:r>
            <a:r>
              <a:rPr lang="ru-RU" sz="2800" dirty="0"/>
              <a:t>количество процессов в системе в конкретный момент времени. </a:t>
            </a:r>
            <a:r>
              <a:rPr lang="ru-RU" sz="2800" b="1" dirty="0"/>
              <a:t>Планирование на промежуточном уровне (</a:t>
            </a:r>
            <a:r>
              <a:rPr lang="ru-RU" sz="2800" b="1" dirty="0" err="1"/>
              <a:t>intermediate-level</a:t>
            </a:r>
            <a:r>
              <a:rPr lang="ru-RU" sz="2800" b="1" dirty="0"/>
              <a:t> </a:t>
            </a:r>
            <a:r>
              <a:rPr lang="ru-RU" sz="2800" b="1" dirty="0" err="1"/>
              <a:t>scheduling</a:t>
            </a:r>
            <a:r>
              <a:rPr lang="ru-RU" sz="2800" b="1" dirty="0"/>
              <a:t>) </a:t>
            </a:r>
            <a:r>
              <a:rPr lang="ru-RU" sz="2800" dirty="0"/>
              <a:t>— на этом уровне планирования определяется, какие процессы будут допущены к планировщику на нижнем уровне</a:t>
            </a:r>
          </a:p>
        </p:txBody>
      </p:sp>
    </p:spTree>
    <p:extLst>
      <p:ext uri="{BB962C8B-B14F-4D97-AF65-F5344CB8AC3E}">
        <p14:creationId xmlns:p14="http://schemas.microsoft.com/office/powerpoint/2010/main" val="181356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878" y="194169"/>
            <a:ext cx="1195457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Типы </a:t>
            </a:r>
            <a:r>
              <a:rPr lang="ru-RU" sz="3200" b="1" dirty="0"/>
              <a:t>процессов </a:t>
            </a:r>
            <a:endParaRPr lang="ru-RU" sz="3200" b="1" dirty="0" smtClean="0"/>
          </a:p>
          <a:p>
            <a:endParaRPr lang="ru-RU" sz="2800" dirty="0"/>
          </a:p>
          <a:p>
            <a:r>
              <a:rPr lang="ru-RU" sz="2800" b="1" dirty="0" smtClean="0"/>
              <a:t>Процесс</a:t>
            </a:r>
            <a:r>
              <a:rPr lang="ru-RU" sz="2800" b="1" dirty="0"/>
              <a:t>, интенсивно использующий ввод/вывод </a:t>
            </a:r>
            <a:r>
              <a:rPr lang="ru-RU" sz="2800" dirty="0"/>
              <a:t>(</a:t>
            </a:r>
            <a:r>
              <a:rPr lang="ru-RU" sz="2800" dirty="0" smtClean="0"/>
              <a:t>I/O-</a:t>
            </a:r>
            <a:r>
              <a:rPr lang="ru-RU" sz="2800" dirty="0" err="1" smtClean="0"/>
              <a:t>bound</a:t>
            </a:r>
            <a:r>
              <a:rPr lang="ru-RU" sz="2800" dirty="0"/>
              <a:t>) — процесс, который обычно кратковременно использует </a:t>
            </a:r>
            <a:r>
              <a:rPr lang="ru-RU" sz="2800" dirty="0" smtClean="0"/>
              <a:t>процессор </a:t>
            </a:r>
            <a:r>
              <a:rPr lang="ru-RU" sz="2800" dirty="0"/>
              <a:t>перед генерацией запроса ввода/вывода.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b="1" dirty="0" smtClean="0"/>
              <a:t>Процесс</a:t>
            </a:r>
            <a:r>
              <a:rPr lang="ru-RU" sz="2800" b="1" dirty="0"/>
              <a:t>, интенсивно использующий процессор (</a:t>
            </a:r>
            <a:r>
              <a:rPr lang="ru-RU" sz="2800" b="1" dirty="0" err="1" smtClean="0"/>
              <a:t>processor-bound</a:t>
            </a:r>
            <a:r>
              <a:rPr lang="ru-RU" sz="2800" b="1" dirty="0"/>
              <a:t>) </a:t>
            </a:r>
            <a:r>
              <a:rPr lang="ru-RU" sz="2800" dirty="0"/>
              <a:t>— процесс, расходующий в ходе выполнения весь отведенный ему квант времени. </a:t>
            </a:r>
            <a:r>
              <a:rPr lang="ru-RU" sz="2800" dirty="0" smtClean="0"/>
              <a:t>Подобные </a:t>
            </a:r>
            <a:r>
              <a:rPr lang="ru-RU" sz="2800" dirty="0"/>
              <a:t>процессы обычно интенсивно проводят вычисления и генерируют мало запросов ввода/вывода.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b="1" dirty="0" smtClean="0"/>
              <a:t>Пакетный </a:t>
            </a:r>
            <a:r>
              <a:rPr lang="ru-RU" sz="2800" b="1" dirty="0"/>
              <a:t>процесс (</a:t>
            </a:r>
            <a:r>
              <a:rPr lang="ru-RU" sz="2800" b="1" dirty="0" err="1"/>
              <a:t>batch</a:t>
            </a:r>
            <a:r>
              <a:rPr lang="ru-RU" sz="2800" b="1" dirty="0"/>
              <a:t> </a:t>
            </a:r>
            <a:r>
              <a:rPr lang="ru-RU" sz="2800" b="1" dirty="0" err="1"/>
              <a:t>process</a:t>
            </a:r>
            <a:r>
              <a:rPr lang="ru-RU" sz="2800" b="1" dirty="0"/>
              <a:t>) </a:t>
            </a:r>
            <a:r>
              <a:rPr lang="ru-RU" sz="2800" dirty="0"/>
              <a:t>— процесс, который может работать без вмешательства пользователя</a:t>
            </a:r>
          </a:p>
        </p:txBody>
      </p:sp>
    </p:spTree>
    <p:extLst>
      <p:ext uri="{BB962C8B-B14F-4D97-AF65-F5344CB8AC3E}">
        <p14:creationId xmlns:p14="http://schemas.microsoft.com/office/powerpoint/2010/main" val="9525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9764" y="1416056"/>
            <a:ext cx="110786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Интерактивный </a:t>
            </a:r>
            <a:r>
              <a:rPr lang="ru-RU" sz="2800" b="1" dirty="0"/>
              <a:t>процесс (</a:t>
            </a:r>
            <a:r>
              <a:rPr lang="ru-RU" sz="2800" b="1" dirty="0" err="1"/>
              <a:t>interactive</a:t>
            </a:r>
            <a:r>
              <a:rPr lang="ru-RU" sz="2800" b="1" dirty="0"/>
              <a:t> </a:t>
            </a:r>
            <a:r>
              <a:rPr lang="ru-RU" sz="2800" b="1" dirty="0" err="1"/>
              <a:t>process</a:t>
            </a:r>
            <a:r>
              <a:rPr lang="ru-RU" sz="2800" b="1" dirty="0"/>
              <a:t>) </a:t>
            </a:r>
            <a:r>
              <a:rPr lang="ru-RU" sz="2800" dirty="0"/>
              <a:t>— процесс, </a:t>
            </a:r>
            <a:r>
              <a:rPr lang="ru-RU" sz="2800" dirty="0" smtClean="0"/>
              <a:t>которому </a:t>
            </a:r>
            <a:r>
              <a:rPr lang="ru-RU" sz="2800" dirty="0"/>
              <a:t>во время работы необходимо вести диалог с пользователем.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b="1" dirty="0" smtClean="0"/>
              <a:t>Процесс</a:t>
            </a:r>
            <a:r>
              <a:rPr lang="ru-RU" sz="2800" b="1" dirty="0"/>
              <a:t>, выполняемый в режиме реального времени (</a:t>
            </a:r>
            <a:r>
              <a:rPr lang="ru-RU" sz="2800" b="1" dirty="0" err="1" smtClean="0"/>
              <a:t>realtime</a:t>
            </a:r>
            <a:r>
              <a:rPr lang="ru-RU" sz="2800" b="1" dirty="0" smtClean="0"/>
              <a:t> </a:t>
            </a:r>
            <a:r>
              <a:rPr lang="ru-RU" sz="2800" b="1" dirty="0" err="1"/>
              <a:t>process</a:t>
            </a:r>
            <a:r>
              <a:rPr lang="ru-RU" sz="2800" b="1" dirty="0"/>
              <a:t>) </a:t>
            </a:r>
            <a:r>
              <a:rPr lang="ru-RU" sz="2800" dirty="0"/>
              <a:t>— процесс, для которого не приемлемо замедление </a:t>
            </a:r>
            <a:r>
              <a:rPr lang="ru-RU" sz="2800" dirty="0" smtClean="0"/>
              <a:t>обслуживания </a:t>
            </a:r>
            <a:r>
              <a:rPr lang="ru-RU" sz="2800" dirty="0"/>
              <a:t>во времени. </a:t>
            </a:r>
          </a:p>
        </p:txBody>
      </p:sp>
    </p:spTree>
    <p:extLst>
      <p:ext uri="{BB962C8B-B14F-4D97-AF65-F5344CB8AC3E}">
        <p14:creationId xmlns:p14="http://schemas.microsoft.com/office/powerpoint/2010/main" val="1778142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510" y="574913"/>
            <a:ext cx="1164656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Вопросы для самопроверки </a:t>
            </a:r>
            <a:endParaRPr lang="ru-RU" sz="3200" b="1" dirty="0" smtClean="0"/>
          </a:p>
          <a:p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 smtClean="0"/>
              <a:t>Пакетные </a:t>
            </a:r>
            <a:r>
              <a:rPr lang="ru-RU" sz="2800" dirty="0"/>
              <a:t>процессы всегда относятся к разновидности </a:t>
            </a:r>
            <a:r>
              <a:rPr lang="ru-RU" sz="2800" dirty="0" err="1"/>
              <a:t>процессов</a:t>
            </a:r>
            <a:r>
              <a:rPr lang="ru-RU" sz="2800" dirty="0"/>
              <a:t>, интенсивно использующих процессор? (Да/Нет) </a:t>
            </a:r>
            <a:endParaRPr lang="ru-RU" sz="2800" dirty="0" smtClean="0"/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 smtClean="0"/>
              <a:t>Интерактивные </a:t>
            </a:r>
            <a:r>
              <a:rPr lang="ru-RU" sz="2800" dirty="0"/>
              <a:t>процессы обычно относятся к разновидности процессов, интенсивно использующих ввод/вывод? (Да/Нет) </a:t>
            </a:r>
            <a:endParaRPr lang="ru-RU" sz="2800" dirty="0" smtClean="0"/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 smtClean="0"/>
              <a:t>Известно </a:t>
            </a:r>
            <a:r>
              <a:rPr lang="ru-RU" sz="2800" dirty="0"/>
              <a:t>ли обычно планировщику, сколько времени процессу осталось до завершения? (Да/Нет) </a:t>
            </a:r>
          </a:p>
        </p:txBody>
      </p:sp>
    </p:spTree>
    <p:extLst>
      <p:ext uri="{BB962C8B-B14F-4D97-AF65-F5344CB8AC3E}">
        <p14:creationId xmlns:p14="http://schemas.microsoft.com/office/powerpoint/2010/main" val="4255485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669" y="0"/>
            <a:ext cx="1208933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Ответы на вопросы </a:t>
            </a:r>
            <a:endParaRPr lang="ru-RU" sz="3200" b="1" dirty="0" smtClean="0"/>
          </a:p>
          <a:p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 smtClean="0"/>
              <a:t>Нет</a:t>
            </a:r>
            <a:r>
              <a:rPr lang="ru-RU" sz="2800" dirty="0"/>
              <a:t>. Пакетные процессы не взаимодействуют с пользователем, и поэтому их обычно относят к процессам, интенсивно использующим процессор. Если же подобный процесс часто обращается к диску, то его относят к интенсивно использующим ввод/вывод. </a:t>
            </a:r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sz="2800" dirty="0" smtClean="0"/>
              <a:t>Да</a:t>
            </a:r>
            <a:r>
              <a:rPr lang="ru-RU" sz="2800" dirty="0"/>
              <a:t>. Интерактивные процессы часто вынуждены ожидать ввода данных от пользователя, поэтому в первую очередь их можно отнести к процессам, интенсивно использующим ввод/вывод. 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Нет</a:t>
            </a:r>
            <a:r>
              <a:rPr lang="ru-RU" sz="2800" dirty="0"/>
              <a:t>. Планировщику редко бывает точно известно, сколько </a:t>
            </a:r>
            <a:r>
              <a:rPr lang="ru-RU" sz="2800" dirty="0" smtClean="0"/>
              <a:t>времени </a:t>
            </a:r>
            <a:r>
              <a:rPr lang="ru-RU" sz="2800" dirty="0"/>
              <a:t>необходимо каждому процессу до завершения. Процессы, если им разрешить это, могут неправильно указывать ожидаемое время завершения, чтобы получить лучшие условия обслуживания </a:t>
            </a:r>
            <a:r>
              <a:rPr lang="ru-RU" sz="2800" dirty="0" smtClean="0"/>
              <a:t>планировщиком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8016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879" y="78144"/>
            <a:ext cx="1189682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Базовые алгоритмы планирования </a:t>
            </a:r>
            <a:endParaRPr lang="ru-RU" sz="3200" b="1" dirty="0" smtClean="0"/>
          </a:p>
          <a:p>
            <a:endParaRPr lang="ru-RU" sz="2800" dirty="0"/>
          </a:p>
          <a:p>
            <a:r>
              <a:rPr lang="ru-RU" sz="2800" b="1" dirty="0" smtClean="0"/>
              <a:t>Планирование </a:t>
            </a:r>
            <a:r>
              <a:rPr lang="ru-RU" sz="2800" b="1" dirty="0"/>
              <a:t>по принципу FIFO (</a:t>
            </a:r>
            <a:r>
              <a:rPr lang="ru-RU" sz="2800" b="1" dirty="0" err="1"/>
              <a:t>first</a:t>
            </a:r>
            <a:r>
              <a:rPr lang="ru-RU" sz="2800" b="1" dirty="0"/>
              <a:t> </a:t>
            </a:r>
            <a:r>
              <a:rPr lang="ru-RU" sz="2800" b="1" dirty="0" err="1"/>
              <a:t>in</a:t>
            </a:r>
            <a:r>
              <a:rPr lang="ru-RU" sz="2800" b="1" dirty="0"/>
              <a:t> — </a:t>
            </a:r>
            <a:r>
              <a:rPr lang="ru-RU" sz="2800" b="1" dirty="0" err="1"/>
              <a:t>first</a:t>
            </a:r>
            <a:r>
              <a:rPr lang="ru-RU" sz="2800" b="1" dirty="0"/>
              <a:t> </a:t>
            </a:r>
            <a:r>
              <a:rPr lang="ru-RU" sz="2800" b="1" dirty="0" err="1"/>
              <a:t>out</a:t>
            </a:r>
            <a:r>
              <a:rPr lang="ru-RU" sz="2800" b="1" dirty="0"/>
              <a:t>, первым пришел — первым ушел) </a:t>
            </a:r>
            <a:r>
              <a:rPr lang="ru-RU" sz="2800" dirty="0"/>
              <a:t>— механизм планирования, согласно </a:t>
            </a:r>
            <a:r>
              <a:rPr lang="ru-RU" sz="2800" dirty="0" smtClean="0"/>
              <a:t>которому </a:t>
            </a:r>
            <a:r>
              <a:rPr lang="ru-RU" sz="2800" dirty="0"/>
              <a:t>процессор поступает в распоряжение процессов в порядке их </a:t>
            </a:r>
            <a:r>
              <a:rPr lang="ru-RU" sz="2800" dirty="0" smtClean="0"/>
              <a:t>попадания </a:t>
            </a:r>
            <a:r>
              <a:rPr lang="ru-RU" sz="2800" dirty="0"/>
              <a:t>в очередь готовых </a:t>
            </a:r>
            <a:r>
              <a:rPr lang="ru-RU" sz="2800" dirty="0" smtClean="0"/>
              <a:t>процессов. Принцип FI</a:t>
            </a:r>
            <a:r>
              <a:rPr lang="en-US" sz="2800" dirty="0" smtClean="0"/>
              <a:t>FO </a:t>
            </a:r>
            <a:r>
              <a:rPr lang="ru-RU" sz="2800" dirty="0"/>
              <a:t>не поддерживает приоритетное вытеснение — процесс продолжает свое выполнение до полного завершения.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71" y="3760225"/>
            <a:ext cx="10665588" cy="211527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5471" y="6150114"/>
            <a:ext cx="117716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Схема планирования по принципу FIFO. Здесь </a:t>
            </a:r>
            <a:r>
              <a:rPr lang="ru-RU" sz="2000" dirty="0" err="1">
                <a:solidFill>
                  <a:schemeClr val="bg1"/>
                </a:solidFill>
              </a:rPr>
              <a:t>ready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queue</a:t>
            </a:r>
            <a:r>
              <a:rPr lang="ru-RU" sz="2000" dirty="0">
                <a:solidFill>
                  <a:schemeClr val="bg1"/>
                </a:solidFill>
              </a:rPr>
              <a:t> — очередь </a:t>
            </a:r>
            <a:r>
              <a:rPr lang="ru-RU" sz="2000" dirty="0" err="1">
                <a:solidFill>
                  <a:schemeClr val="bg1"/>
                </a:solidFill>
              </a:rPr>
              <a:t>готовности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completion</a:t>
            </a:r>
            <a:r>
              <a:rPr lang="ru-RU" sz="2000" dirty="0">
                <a:solidFill>
                  <a:schemeClr val="bg1"/>
                </a:solidFill>
              </a:rPr>
              <a:t> — </a:t>
            </a:r>
            <a:r>
              <a:rPr lang="ru-RU" sz="2000" dirty="0" smtClean="0">
                <a:solidFill>
                  <a:schemeClr val="bg1"/>
                </a:solidFill>
              </a:rPr>
              <a:t>завершение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81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050" y="0"/>
            <a:ext cx="1186795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Планирование по принципу </a:t>
            </a:r>
            <a:r>
              <a:rPr lang="ru-RU" sz="3200" b="1" dirty="0" smtClean="0"/>
              <a:t>FIFO</a:t>
            </a:r>
          </a:p>
          <a:p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Задает </a:t>
            </a:r>
            <a:r>
              <a:rPr lang="ru-RU" sz="2800" dirty="0"/>
              <a:t>простейший план выполнения процессов 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Менее </a:t>
            </a:r>
            <a:r>
              <a:rPr lang="ru-RU" sz="2800" dirty="0"/>
              <a:t>важные процессы могут заставить ждать своей очереди более важные для системы процессы 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В </a:t>
            </a:r>
            <a:r>
              <a:rPr lang="ru-RU" sz="2800" dirty="0"/>
              <a:t>современных системах редко используется самостоятельно в качестве основной дисциплины обслуживания 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Можно </a:t>
            </a:r>
            <a:r>
              <a:rPr lang="ru-RU" sz="2800" dirty="0"/>
              <a:t>встретить в качестве составляющей во многих </a:t>
            </a:r>
            <a:r>
              <a:rPr lang="ru-RU" sz="2800" dirty="0" smtClean="0"/>
              <a:t>современных </a:t>
            </a:r>
            <a:r>
              <a:rPr lang="ru-RU" sz="2800" dirty="0"/>
              <a:t>алгоритмах планирования (например, в алгоритме </a:t>
            </a:r>
            <a:r>
              <a:rPr lang="ru-RU" sz="2800" dirty="0" smtClean="0"/>
              <a:t>планирования </a:t>
            </a:r>
            <a:r>
              <a:rPr lang="ru-RU" sz="2800" dirty="0"/>
              <a:t>на основе приоритетов, где процессы с одинаковым </a:t>
            </a:r>
            <a:r>
              <a:rPr lang="ru-RU" sz="2800" dirty="0" smtClean="0"/>
              <a:t>приоритетом </a:t>
            </a:r>
            <a:r>
              <a:rPr lang="ru-RU" sz="2800" dirty="0"/>
              <a:t>обслуживаются по принципу FIFO) </a:t>
            </a:r>
          </a:p>
        </p:txBody>
      </p:sp>
    </p:spTree>
    <p:extLst>
      <p:ext uri="{BB962C8B-B14F-4D97-AF65-F5344CB8AC3E}">
        <p14:creationId xmlns:p14="http://schemas.microsoft.com/office/powerpoint/2010/main" val="2199167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753" y="0"/>
            <a:ext cx="1176207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Циклическое планирование </a:t>
            </a:r>
            <a:endParaRPr lang="ru-RU" sz="3200" b="1" dirty="0" smtClean="0"/>
          </a:p>
          <a:p>
            <a:endParaRPr lang="ru-RU" sz="2800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Эффективно для работы в интерактивной среде В современных системах редко используется самостоятельно в качестве основной дисциплины обслуживания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• </a:t>
            </a:r>
            <a:r>
              <a:rPr lang="ru-RU" sz="2800" dirty="0"/>
              <a:t>Можно встретить как компонент во многих современных </a:t>
            </a:r>
            <a:r>
              <a:rPr lang="ru-RU" sz="2800" dirty="0" smtClean="0"/>
              <a:t>алгоритмах </a:t>
            </a:r>
            <a:r>
              <a:rPr lang="ru-RU" sz="2800" dirty="0"/>
              <a:t>планирования (например, в системах реального времени)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895" y="3600986"/>
            <a:ext cx="9029700" cy="24669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4753" y="6275671"/>
            <a:ext cx="119160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Схема циклического планирования. Здесь </a:t>
            </a:r>
            <a:r>
              <a:rPr lang="ru-RU" sz="2000" dirty="0" err="1">
                <a:solidFill>
                  <a:schemeClr val="bg1"/>
                </a:solidFill>
              </a:rPr>
              <a:t>preemption</a:t>
            </a:r>
            <a:r>
              <a:rPr lang="ru-RU" sz="2000" dirty="0">
                <a:solidFill>
                  <a:schemeClr val="bg1"/>
                </a:solidFill>
              </a:rPr>
              <a:t> — приоритетное </a:t>
            </a:r>
            <a:r>
              <a:rPr lang="ru-RU" sz="2000" dirty="0" err="1" smtClean="0">
                <a:solidFill>
                  <a:schemeClr val="bg1"/>
                </a:solidFill>
              </a:rPr>
              <a:t>вытеснени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48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25128"/>
            <a:ext cx="1219199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Вопросы для самопроверки </a:t>
            </a:r>
            <a:endParaRPr lang="ru-RU" sz="3200" b="1" dirty="0" smtClean="0"/>
          </a:p>
          <a:p>
            <a:pPr algn="ctr"/>
            <a:endParaRPr lang="ru-RU" sz="3200" b="1" dirty="0" smtClean="0"/>
          </a:p>
          <a:p>
            <a:pPr marL="342900" indent="-342900">
              <a:buAutoNum type="arabicPeriod"/>
            </a:pPr>
            <a:r>
              <a:rPr lang="ru-RU" sz="2800" dirty="0" smtClean="0"/>
              <a:t>Может </a:t>
            </a:r>
            <a:r>
              <a:rPr lang="ru-RU" sz="2800" dirty="0"/>
              <a:t>ли в системе, использующей принцип FIFO, возникнуть ситуация бесконечного откладывания, если все процессы должны </a:t>
            </a:r>
            <a:r>
              <a:rPr lang="ru-RU" sz="2800" dirty="0" smtClean="0"/>
              <a:t>обязательно </a:t>
            </a:r>
            <a:r>
              <a:rPr lang="ru-RU" sz="2800" dirty="0"/>
              <a:t>завершить свою работу? (Да/Нет) </a:t>
            </a:r>
            <a:endParaRPr lang="ru-RU" sz="2800" dirty="0" smtClean="0"/>
          </a:p>
          <a:p>
            <a:pPr marL="342900" indent="-342900">
              <a:buAutoNum type="arabicPeriod"/>
            </a:pPr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sz="2800" dirty="0" smtClean="0"/>
              <a:t>Правда </a:t>
            </a:r>
            <a:r>
              <a:rPr lang="ru-RU" sz="2800" dirty="0"/>
              <a:t>ли, что в современных системах принцип планирования FIFO используется редко? (Да/Нет) </a:t>
            </a:r>
            <a:endParaRPr lang="ru-RU" sz="2800" dirty="0" smtClean="0"/>
          </a:p>
          <a:p>
            <a:pPr marL="342900" indent="-342900">
              <a:buAutoNum type="arabicPeriod"/>
            </a:pPr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sz="2800" dirty="0" smtClean="0"/>
              <a:t>Может </a:t>
            </a:r>
            <a:r>
              <a:rPr lang="ru-RU" sz="2800" dirty="0"/>
              <a:t>ли дисциплина планирования RR учитывать </a:t>
            </a:r>
            <a:r>
              <a:rPr lang="ru-RU" sz="2800" dirty="0" smtClean="0"/>
              <a:t>приоритеты </a:t>
            </a:r>
            <a:r>
              <a:rPr lang="ru-RU" sz="2800" dirty="0"/>
              <a:t>процессов? (Да/Нет) </a:t>
            </a:r>
            <a:endParaRPr lang="ru-RU" sz="2800" dirty="0" smtClean="0"/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 smtClean="0"/>
              <a:t>Верно </a:t>
            </a:r>
            <a:r>
              <a:rPr lang="ru-RU" sz="2800" dirty="0"/>
              <a:t>ли, что алгоритм RR является менее приемлемым для обслуживания интерактивных пользователей, чем принцип FIFO? (Да/Нет) </a:t>
            </a:r>
          </a:p>
        </p:txBody>
      </p:sp>
    </p:spTree>
    <p:extLst>
      <p:ext uri="{BB962C8B-B14F-4D97-AF65-F5344CB8AC3E}">
        <p14:creationId xmlns:p14="http://schemas.microsoft.com/office/powerpoint/2010/main" val="2428151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796" y="0"/>
            <a:ext cx="1204120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Ответы на вопросы </a:t>
            </a:r>
            <a:endParaRPr lang="ru-RU" sz="3200" b="1" dirty="0" smtClean="0"/>
          </a:p>
          <a:p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 smtClean="0"/>
              <a:t>Нет</a:t>
            </a:r>
            <a:r>
              <a:rPr lang="ru-RU" sz="2800" dirty="0"/>
              <a:t>. Бесконечное откладывание не должно возникнуть, </a:t>
            </a:r>
            <a:r>
              <a:rPr lang="ru-RU" sz="2800" dirty="0" smtClean="0"/>
              <a:t>поскольку </a:t>
            </a:r>
            <a:r>
              <a:rPr lang="ru-RU" sz="2800" dirty="0"/>
              <a:t>все пребывающие процессы будут помещены в конец очереди, не мешая выполняться ждущим процессам. </a:t>
            </a:r>
            <a:endParaRPr lang="ru-RU" sz="2800" dirty="0" smtClean="0"/>
          </a:p>
          <a:p>
            <a:pPr marL="342900" indent="-342900">
              <a:buAutoNum type="arabicPeriod"/>
            </a:pPr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sz="2800" dirty="0" smtClean="0"/>
              <a:t>Нет</a:t>
            </a:r>
            <a:r>
              <a:rPr lang="ru-RU" sz="2800" dirty="0"/>
              <a:t>. Его можно встретить во многих современных алгоритмах планирования в качестве составной части более сложных алгоритмов. </a:t>
            </a:r>
            <a:endParaRPr lang="ru-RU" sz="2800" dirty="0" smtClean="0"/>
          </a:p>
          <a:p>
            <a:pPr marL="342900" indent="-342900">
              <a:buAutoNum type="arabicPeriod"/>
            </a:pPr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sz="2800" dirty="0" smtClean="0"/>
              <a:t>Да</a:t>
            </a:r>
            <a:r>
              <a:rPr lang="ru-RU" sz="2800" dirty="0"/>
              <a:t>. Для этого надо изменять величину кванта времени и </a:t>
            </a:r>
            <a:r>
              <a:rPr lang="ru-RU" sz="2800" dirty="0" smtClean="0"/>
              <a:t>процессам </a:t>
            </a:r>
            <a:r>
              <a:rPr lang="ru-RU" sz="2800" dirty="0"/>
              <a:t>разных приоритетов выделять кванты разных размеров </a:t>
            </a:r>
            <a:endParaRPr lang="ru-RU" sz="2800" dirty="0" smtClean="0"/>
          </a:p>
          <a:p>
            <a:pPr marL="342900" indent="-342900">
              <a:buAutoNum type="arabicPeriod"/>
            </a:pPr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sz="2800" dirty="0" smtClean="0"/>
              <a:t>Нет</a:t>
            </a:r>
            <a:r>
              <a:rPr lang="ru-RU" sz="2800" dirty="0"/>
              <a:t>. Планирование по принципу FIFO заставляет ждать </a:t>
            </a:r>
            <a:r>
              <a:rPr lang="ru-RU" sz="2800" dirty="0" smtClean="0"/>
              <a:t>завершения </a:t>
            </a:r>
            <a:r>
              <a:rPr lang="ru-RU" sz="2800" dirty="0"/>
              <a:t>работы выполняющегося процесса, что может оказаться </a:t>
            </a:r>
            <a:r>
              <a:rPr lang="ru-RU" sz="2800" dirty="0" smtClean="0"/>
              <a:t>неприемлемым </a:t>
            </a:r>
            <a:r>
              <a:rPr lang="ru-RU" sz="2800" dirty="0">
                <a:solidFill>
                  <a:schemeClr val="bg1"/>
                </a:solidFill>
              </a:rPr>
              <a:t>для интерактивных процессов. </a:t>
            </a:r>
          </a:p>
        </p:txBody>
      </p:sp>
    </p:spTree>
    <p:extLst>
      <p:ext uri="{BB962C8B-B14F-4D97-AF65-F5344CB8AC3E}">
        <p14:creationId xmlns:p14="http://schemas.microsoft.com/office/powerpoint/2010/main" val="986857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3992" y="1828800"/>
            <a:ext cx="15620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ЛЕКЦИЯ 2</a:t>
            </a:r>
          </a:p>
          <a:p>
            <a:r>
              <a:rPr lang="ru-RU" smtClean="0"/>
              <a:t>Продолжение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63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255" y="115034"/>
            <a:ext cx="1175244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Планирование на промежуточном уровне </a:t>
            </a:r>
            <a:endParaRPr lang="ru-RU" sz="3600" b="1" dirty="0" smtClean="0"/>
          </a:p>
          <a:p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В </a:t>
            </a:r>
            <a:r>
              <a:rPr lang="ru-RU" sz="2800" dirty="0"/>
              <a:t>большинстве современных систем планировщик верхнего </a:t>
            </a:r>
            <a:r>
              <a:rPr lang="ru-RU" sz="2800" dirty="0" smtClean="0"/>
              <a:t>уровня </a:t>
            </a:r>
            <a:r>
              <a:rPr lang="ru-RU" sz="2800" dirty="0"/>
              <a:t>отсутствует, и запуск заданий осуществляется </a:t>
            </a:r>
            <a:r>
              <a:rPr lang="ru-RU" sz="2800" dirty="0" smtClean="0"/>
              <a:t>планировщиком </a:t>
            </a:r>
            <a:r>
              <a:rPr lang="ru-RU" sz="2800" dirty="0"/>
              <a:t>промежуточного уровня 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В </a:t>
            </a:r>
            <a:r>
              <a:rPr lang="ru-RU" sz="2800" dirty="0"/>
              <a:t>роли планировщика промежуточного уровня выступает </a:t>
            </a:r>
            <a:r>
              <a:rPr lang="ru-RU" sz="2800" dirty="0" smtClean="0"/>
              <a:t>менеджер </a:t>
            </a:r>
            <a:r>
              <a:rPr lang="ru-RU" sz="2800" dirty="0"/>
              <a:t>памяти 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r>
              <a:rPr lang="ru-RU" sz="2800" b="1" dirty="0" smtClean="0"/>
              <a:t>Планирование </a:t>
            </a:r>
            <a:r>
              <a:rPr lang="ru-RU" sz="2800" b="1" dirty="0"/>
              <a:t>на нижнем уровне (</a:t>
            </a:r>
            <a:r>
              <a:rPr lang="ru-RU" sz="2800" b="1" dirty="0" err="1"/>
              <a:t>low-level</a:t>
            </a:r>
            <a:r>
              <a:rPr lang="ru-RU" sz="2800" b="1" dirty="0"/>
              <a:t> </a:t>
            </a:r>
            <a:r>
              <a:rPr lang="ru-RU" sz="2800" b="1" dirty="0" err="1"/>
              <a:t>scheduling</a:t>
            </a:r>
            <a:r>
              <a:rPr lang="ru-RU" sz="2800" b="1" dirty="0"/>
              <a:t>) </a:t>
            </a:r>
            <a:r>
              <a:rPr lang="ru-RU" sz="2800" dirty="0"/>
              <a:t>— определение процесса, который должен получить управление </a:t>
            </a:r>
            <a:r>
              <a:rPr lang="ru-RU" sz="2800" dirty="0" smtClean="0"/>
              <a:t>процессором. Осуществляется </a:t>
            </a:r>
            <a:r>
              <a:rPr lang="ru-RU" sz="2800" dirty="0"/>
              <a:t>планировщиком </a:t>
            </a:r>
            <a:r>
              <a:rPr lang="ru-RU" sz="2800" dirty="0" smtClean="0"/>
              <a:t>процессов.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53346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004" y="67377"/>
            <a:ext cx="1190645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Величина кванта времени </a:t>
            </a:r>
            <a:endParaRPr lang="ru-RU" sz="3200" b="1" dirty="0" smtClean="0"/>
          </a:p>
          <a:p>
            <a:r>
              <a:rPr lang="ru-RU" sz="2800" b="1" dirty="0" smtClean="0"/>
              <a:t>Квант </a:t>
            </a:r>
            <a:r>
              <a:rPr lang="ru-RU" sz="2800" b="1" dirty="0"/>
              <a:t>(</a:t>
            </a:r>
            <a:r>
              <a:rPr lang="ru-RU" sz="2800" b="1" dirty="0" err="1"/>
              <a:t>quantum</a:t>
            </a:r>
            <a:r>
              <a:rPr lang="ru-RU" sz="2800" b="1" dirty="0"/>
              <a:t>) </a:t>
            </a:r>
            <a:r>
              <a:rPr lang="ru-RU" sz="2800" dirty="0"/>
              <a:t>— временной интервал, в течение которого </a:t>
            </a:r>
            <a:r>
              <a:rPr lang="ru-RU" sz="2800" dirty="0" smtClean="0"/>
              <a:t>процесс </a:t>
            </a:r>
            <a:r>
              <a:rPr lang="ru-RU" sz="2800" dirty="0"/>
              <a:t>может использовать процессор до момента приоритетного </a:t>
            </a:r>
            <a:r>
              <a:rPr lang="ru-RU" sz="2800" dirty="0" smtClean="0"/>
              <a:t>вытеснения </a:t>
            </a:r>
            <a:r>
              <a:rPr lang="ru-RU" sz="2800" dirty="0"/>
              <a:t>(</a:t>
            </a:r>
            <a:r>
              <a:rPr lang="ru-RU" sz="2800" dirty="0" err="1"/>
              <a:t>preemption</a:t>
            </a:r>
            <a:r>
              <a:rPr lang="ru-RU" sz="2800" dirty="0"/>
              <a:t>). </a:t>
            </a:r>
            <a:endParaRPr lang="ru-RU" sz="2800" dirty="0" smtClean="0"/>
          </a:p>
          <a:p>
            <a:pPr algn="ctr"/>
            <a:r>
              <a:rPr lang="ru-RU" sz="2800" b="1" dirty="0" smtClean="0"/>
              <a:t>Оптимальная </a:t>
            </a:r>
            <a:r>
              <a:rPr lang="ru-RU" sz="2800" b="1" dirty="0"/>
              <a:t>величина кванта </a:t>
            </a:r>
            <a:endParaRPr lang="ru-RU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Меняется </a:t>
            </a:r>
            <a:r>
              <a:rPr lang="ru-RU" sz="2800" dirty="0"/>
              <a:t>от системы к системе, от процесса к процессу 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Зависит </a:t>
            </a:r>
            <a:r>
              <a:rPr lang="ru-RU" sz="2800" dirty="0"/>
              <a:t>от нагрузок 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Для </a:t>
            </a:r>
            <a:r>
              <a:rPr lang="ru-RU" sz="2800" dirty="0"/>
              <a:t>процессов интенсивно использующих ввод/вывод равна </a:t>
            </a:r>
            <a:r>
              <a:rPr lang="ru-RU" sz="2800" dirty="0" smtClean="0"/>
              <a:t>времени</a:t>
            </a:r>
            <a:r>
              <a:rPr lang="ru-RU" sz="2800" dirty="0"/>
              <a:t>, необходимому каждому процессу, чтобы сгенерировать </a:t>
            </a:r>
            <a:r>
              <a:rPr lang="ru-RU" sz="2800" dirty="0" smtClean="0"/>
              <a:t>запрос </a:t>
            </a:r>
            <a:r>
              <a:rPr lang="ru-RU" sz="2800" dirty="0"/>
              <a:t>ввода/вывода, а затем отдать процессор следующему </a:t>
            </a:r>
            <a:r>
              <a:rPr lang="ru-RU" sz="2800" dirty="0" smtClean="0"/>
              <a:t>процессу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Для </a:t>
            </a:r>
            <a:r>
              <a:rPr lang="ru-RU" sz="2800" dirty="0"/>
              <a:t>интерактивных процессов слишком малый квант приведет к частому переключению процессов и небольшой эффективности, слишком большой квант может привести к медленному </a:t>
            </a:r>
            <a:r>
              <a:rPr lang="ru-RU" sz="2800" dirty="0" smtClean="0"/>
              <a:t>реагированию </a:t>
            </a:r>
            <a:r>
              <a:rPr lang="ru-RU" sz="2800" dirty="0"/>
              <a:t>на короткие интерактивные нагрузки </a:t>
            </a:r>
          </a:p>
        </p:txBody>
      </p:sp>
    </p:spTree>
    <p:extLst>
      <p:ext uri="{BB962C8B-B14F-4D97-AF65-F5344CB8AC3E}">
        <p14:creationId xmlns:p14="http://schemas.microsoft.com/office/powerpoint/2010/main" val="1338123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255" y="103274"/>
            <a:ext cx="1181019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Величина квантов в </a:t>
            </a:r>
            <a:r>
              <a:rPr lang="ru-RU" sz="2800" b="1" dirty="0" err="1"/>
              <a:t>Linux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endParaRPr lang="ru-RU" sz="2800" dirty="0"/>
          </a:p>
          <a:p>
            <a:r>
              <a:rPr lang="ru-RU" sz="2800" dirty="0" smtClean="0"/>
              <a:t>• </a:t>
            </a:r>
            <a:r>
              <a:rPr lang="ru-RU" sz="2800" dirty="0"/>
              <a:t>По умолчанию для каждого процесса равна 100 </a:t>
            </a:r>
            <a:r>
              <a:rPr lang="ru-RU" sz="2800" dirty="0" err="1"/>
              <a:t>мс</a:t>
            </a:r>
            <a:r>
              <a:rPr lang="ru-RU" sz="2800" dirty="0"/>
              <a:t> (1 </a:t>
            </a:r>
            <a:r>
              <a:rPr lang="ru-RU" sz="2800" dirty="0" err="1"/>
              <a:t>мс</a:t>
            </a:r>
            <a:r>
              <a:rPr lang="ru-RU" sz="2800" dirty="0"/>
              <a:t> = 10−3 с)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Может меняться от 10 до 200 </a:t>
            </a:r>
            <a:r>
              <a:rPr lang="ru-RU" sz="2800" dirty="0" err="1"/>
              <a:t>мс</a:t>
            </a:r>
            <a:r>
              <a:rPr lang="ru-RU" sz="2800" dirty="0"/>
              <a:t> в зависимости от поведения и приоритета процесса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b="1" dirty="0" smtClean="0"/>
              <a:t>Величина </a:t>
            </a:r>
            <a:r>
              <a:rPr lang="ru-RU" sz="2800" b="1" dirty="0"/>
              <a:t>квантов в </a:t>
            </a:r>
            <a:r>
              <a:rPr lang="ru-RU" sz="2800" b="1" dirty="0" err="1"/>
              <a:t>Windows</a:t>
            </a:r>
            <a:r>
              <a:rPr lang="ru-RU" sz="2800" b="1" dirty="0"/>
              <a:t> XP </a:t>
            </a:r>
            <a:endParaRPr lang="ru-RU" sz="2800" b="1" dirty="0" smtClean="0"/>
          </a:p>
          <a:p>
            <a:endParaRPr lang="ru-RU" sz="2800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По умолчанию для каждого процесса равна в большинстве </a:t>
            </a:r>
            <a:r>
              <a:rPr lang="ru-RU" sz="2800" dirty="0" smtClean="0"/>
              <a:t>случаев </a:t>
            </a:r>
            <a:r>
              <a:rPr lang="ru-RU" sz="2800" dirty="0"/>
              <a:t>20 </a:t>
            </a:r>
            <a:r>
              <a:rPr lang="ru-RU" sz="2800" dirty="0" err="1"/>
              <a:t>мс</a:t>
            </a:r>
            <a:r>
              <a:rPr lang="ru-RU" sz="2800" dirty="0"/>
              <a:t>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Зависит от архитектуры системы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Может быть разной для разных процессов </a:t>
            </a:r>
          </a:p>
        </p:txBody>
      </p:sp>
    </p:spTree>
    <p:extLst>
      <p:ext uri="{BB962C8B-B14F-4D97-AF65-F5344CB8AC3E}">
        <p14:creationId xmlns:p14="http://schemas.microsoft.com/office/powerpoint/2010/main" val="2808841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630" y="1096289"/>
            <a:ext cx="117235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Вопросы для самопроверки </a:t>
            </a:r>
            <a:endParaRPr lang="ru-RU" sz="3200" b="1" dirty="0" smtClean="0"/>
          </a:p>
          <a:p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 smtClean="0"/>
              <a:t>Верно </a:t>
            </a:r>
            <a:r>
              <a:rPr lang="ru-RU" sz="2800" dirty="0"/>
              <a:t>ли, что оптимальная величина кванта времени равна 20 </a:t>
            </a:r>
            <a:r>
              <a:rPr lang="ru-RU" sz="2800" dirty="0" err="1"/>
              <a:t>мс</a:t>
            </a:r>
            <a:r>
              <a:rPr lang="ru-RU" sz="2800" dirty="0"/>
              <a:t>? (Да/Нет) </a:t>
            </a:r>
            <a:endParaRPr lang="ru-RU" sz="2800" dirty="0" smtClean="0"/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 smtClean="0"/>
              <a:t>Можно </a:t>
            </a:r>
            <a:r>
              <a:rPr lang="ru-RU" sz="2800" dirty="0"/>
              <a:t>ли заранее определить оптимальную величину кванта для процессов, интенсивно использующих ввод/вывод? (Да/Нет)</a:t>
            </a:r>
          </a:p>
        </p:txBody>
      </p:sp>
    </p:spTree>
    <p:extLst>
      <p:ext uri="{BB962C8B-B14F-4D97-AF65-F5344CB8AC3E}">
        <p14:creationId xmlns:p14="http://schemas.microsoft.com/office/powerpoint/2010/main" val="28983508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18774"/>
            <a:ext cx="120123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Ответы на вопросы </a:t>
            </a:r>
            <a:endParaRPr lang="ru-RU" sz="3200" b="1" dirty="0" smtClean="0"/>
          </a:p>
          <a:p>
            <a:endParaRPr lang="ru-RU" sz="2800" dirty="0" smtClean="0"/>
          </a:p>
          <a:p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 smtClean="0"/>
              <a:t>Нет</a:t>
            </a:r>
            <a:r>
              <a:rPr lang="ru-RU" sz="2800" dirty="0"/>
              <a:t>. Она может меняться в зависимости от поведения и </a:t>
            </a:r>
            <a:r>
              <a:rPr lang="ru-RU" sz="2800" dirty="0" smtClean="0"/>
              <a:t>приоритета </a:t>
            </a:r>
            <a:r>
              <a:rPr lang="ru-RU" sz="2800" dirty="0"/>
              <a:t>процесса. </a:t>
            </a:r>
            <a:endParaRPr lang="ru-RU" sz="2800" dirty="0" smtClean="0"/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 smtClean="0"/>
              <a:t>Нет</a:t>
            </a:r>
            <a:r>
              <a:rPr lang="ru-RU" sz="2800" dirty="0"/>
              <a:t>. В общем случае невозможно спрогнозировать ход </a:t>
            </a:r>
            <a:r>
              <a:rPr lang="ru-RU" sz="2800" dirty="0" smtClean="0"/>
              <a:t>выполнения </a:t>
            </a:r>
            <a:r>
              <a:rPr lang="ru-RU" sz="2800" dirty="0"/>
              <a:t>программы, то есть система не может точно сказать, когда процесс сгенерирует запрос ввода/вывода.</a:t>
            </a:r>
          </a:p>
        </p:txBody>
      </p:sp>
    </p:spTree>
    <p:extLst>
      <p:ext uri="{BB962C8B-B14F-4D97-AF65-F5344CB8AC3E}">
        <p14:creationId xmlns:p14="http://schemas.microsoft.com/office/powerpoint/2010/main" val="33853463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5497" y="3244334"/>
            <a:ext cx="5081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§ 8. Многоуровневые очереди с обратной связью</a:t>
            </a:r>
          </a:p>
        </p:txBody>
      </p:sp>
    </p:spTree>
    <p:extLst>
      <p:ext uri="{BB962C8B-B14F-4D97-AF65-F5344CB8AC3E}">
        <p14:creationId xmlns:p14="http://schemas.microsoft.com/office/powerpoint/2010/main" val="3081249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03" y="-66870"/>
            <a:ext cx="5138763" cy="62584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42021" y="0"/>
            <a:ext cx="68499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Уровни планирования работы процессора. </a:t>
            </a:r>
            <a:endParaRPr lang="ru-RU" sz="2800" dirty="0" smtClean="0"/>
          </a:p>
          <a:p>
            <a:r>
              <a:rPr lang="ru-RU" sz="2800" dirty="0" smtClean="0"/>
              <a:t>Здесь:</a:t>
            </a:r>
          </a:p>
          <a:p>
            <a:r>
              <a:rPr lang="en-US" sz="2800" b="1" dirty="0" smtClean="0"/>
              <a:t>jobs </a:t>
            </a:r>
            <a:r>
              <a:rPr lang="en-US" sz="2800" b="1" dirty="0"/>
              <a:t>waiting for entry </a:t>
            </a:r>
            <a:r>
              <a:rPr lang="en-US" sz="2800" dirty="0"/>
              <a:t>— </a:t>
            </a:r>
            <a:r>
              <a:rPr lang="ru-RU" sz="2800" dirty="0"/>
              <a:t>задания, ожидающие вода; </a:t>
            </a:r>
            <a:endParaRPr lang="ru-RU" sz="2800" dirty="0" smtClean="0"/>
          </a:p>
          <a:p>
            <a:r>
              <a:rPr lang="en-US" sz="2800" b="1" dirty="0" smtClean="0"/>
              <a:t>jobs </a:t>
            </a:r>
            <a:r>
              <a:rPr lang="en-US" sz="2800" b="1" dirty="0"/>
              <a:t>waiting for invitation </a:t>
            </a:r>
            <a:r>
              <a:rPr lang="en-US" sz="2800" dirty="0"/>
              <a:t>— </a:t>
            </a:r>
            <a:r>
              <a:rPr lang="ru-RU" sz="2800" dirty="0"/>
              <a:t>задания, ожидающие запуска; </a:t>
            </a:r>
            <a:endParaRPr lang="ru-RU" sz="2800" dirty="0" smtClean="0"/>
          </a:p>
          <a:p>
            <a:r>
              <a:rPr lang="en-US" sz="2800" b="1" dirty="0" smtClean="0"/>
              <a:t>suspended </a:t>
            </a:r>
            <a:r>
              <a:rPr lang="en-US" sz="2800" b="1" dirty="0"/>
              <a:t>processes waiting for activation </a:t>
            </a:r>
            <a:r>
              <a:rPr lang="en-US" sz="2800" dirty="0"/>
              <a:t>— </a:t>
            </a:r>
            <a:r>
              <a:rPr lang="ru-RU" sz="2800" dirty="0"/>
              <a:t>приостановленные процессы, ожидающие активации; </a:t>
            </a:r>
            <a:endParaRPr lang="ru-RU" sz="2800" dirty="0" smtClean="0"/>
          </a:p>
          <a:p>
            <a:r>
              <a:rPr lang="en-US" sz="2800" b="1" dirty="0" smtClean="0"/>
              <a:t>active </a:t>
            </a:r>
            <a:r>
              <a:rPr lang="en-US" sz="2800" b="1" dirty="0"/>
              <a:t>processes </a:t>
            </a:r>
            <a:r>
              <a:rPr lang="en-US" sz="2800" dirty="0"/>
              <a:t>— </a:t>
            </a:r>
            <a:r>
              <a:rPr lang="ru-RU" sz="2800" dirty="0"/>
              <a:t>активные процессы; </a:t>
            </a:r>
            <a:endParaRPr lang="ru-RU" sz="2800" dirty="0" smtClean="0"/>
          </a:p>
          <a:p>
            <a:r>
              <a:rPr lang="en-US" sz="2800" b="1" dirty="0" smtClean="0"/>
              <a:t>running </a:t>
            </a:r>
            <a:r>
              <a:rPr lang="en-US" sz="2800" b="1" dirty="0"/>
              <a:t>processes </a:t>
            </a:r>
            <a:r>
              <a:rPr lang="en-US" sz="2800" dirty="0"/>
              <a:t>— </a:t>
            </a:r>
            <a:r>
              <a:rPr lang="ru-RU" sz="2800" dirty="0"/>
              <a:t>выполняющиеся процессы; </a:t>
            </a:r>
            <a:endParaRPr lang="ru-RU" sz="2800" dirty="0" smtClean="0"/>
          </a:p>
          <a:p>
            <a:r>
              <a:rPr lang="en-US" sz="2800" b="1" dirty="0" smtClean="0"/>
              <a:t>completed</a:t>
            </a:r>
            <a:r>
              <a:rPr lang="en-US" sz="2800" dirty="0" smtClean="0"/>
              <a:t> </a:t>
            </a:r>
            <a:r>
              <a:rPr lang="en-US" sz="2800" dirty="0"/>
              <a:t>— </a:t>
            </a:r>
            <a:r>
              <a:rPr lang="ru-RU" sz="2800" dirty="0"/>
              <a:t>завершенные процессы. </a:t>
            </a:r>
          </a:p>
        </p:txBody>
      </p:sp>
    </p:spTree>
    <p:extLst>
      <p:ext uri="{BB962C8B-B14F-4D97-AF65-F5344CB8AC3E}">
        <p14:creationId xmlns:p14="http://schemas.microsoft.com/office/powerpoint/2010/main" val="3263423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7002" y="567890"/>
            <a:ext cx="1195457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Вопросы для самопроверки </a:t>
            </a:r>
            <a:endParaRPr lang="ru-RU" sz="3600" b="1" dirty="0" smtClean="0"/>
          </a:p>
          <a:p>
            <a:endParaRPr lang="ru-RU" sz="3200" dirty="0"/>
          </a:p>
          <a:p>
            <a:pPr marL="514350" indent="-514350">
              <a:buAutoNum type="arabicPeriod"/>
            </a:pPr>
            <a:r>
              <a:rPr lang="ru-RU" sz="3200" dirty="0" smtClean="0"/>
              <a:t>Может </a:t>
            </a:r>
            <a:r>
              <a:rPr lang="ru-RU" sz="3200" dirty="0"/>
              <a:t>ли менеджер памяти запрещать процессам доступ к планировщику процессов? (Да/Нет) </a:t>
            </a:r>
            <a:endParaRPr lang="ru-RU" sz="3200" dirty="0" smtClean="0"/>
          </a:p>
          <a:p>
            <a:pPr marL="514350" indent="-514350">
              <a:buAutoNum type="arabicPeriod"/>
            </a:pPr>
            <a:endParaRPr lang="ru-RU" sz="3200" dirty="0"/>
          </a:p>
          <a:p>
            <a:pPr marL="514350" indent="-514350">
              <a:buAutoNum type="arabicPeriod"/>
            </a:pPr>
            <a:r>
              <a:rPr lang="ru-RU" sz="3200" dirty="0" smtClean="0"/>
              <a:t>Должен </a:t>
            </a:r>
            <a:r>
              <a:rPr lang="ru-RU" sz="3200" dirty="0"/>
              <a:t>ли планировщик процессов оставаться резидентным в основной памяти? (Да/Нет)</a:t>
            </a:r>
          </a:p>
        </p:txBody>
      </p:sp>
    </p:spTree>
    <p:extLst>
      <p:ext uri="{BB962C8B-B14F-4D97-AF65-F5344CB8AC3E}">
        <p14:creationId xmlns:p14="http://schemas.microsoft.com/office/powerpoint/2010/main" val="3387210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050" y="442293"/>
            <a:ext cx="1186795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Ответы на </a:t>
            </a:r>
            <a:r>
              <a:rPr lang="ru-RU" sz="3600" b="1" dirty="0" smtClean="0"/>
              <a:t>вопросы</a:t>
            </a:r>
          </a:p>
          <a:p>
            <a:endParaRPr lang="ru-RU" sz="2800" dirty="0"/>
          </a:p>
          <a:p>
            <a:r>
              <a:rPr lang="ru-RU" sz="2800" dirty="0" smtClean="0"/>
              <a:t> </a:t>
            </a:r>
            <a:r>
              <a:rPr lang="ru-RU" sz="2800" dirty="0"/>
              <a:t>1. Да. Планировщик промежуточного уровня может запрещать процессам доступ к планировщику нижнего уровня, если система </a:t>
            </a:r>
            <a:r>
              <a:rPr lang="ru-RU" sz="2800" dirty="0" smtClean="0"/>
              <a:t>перегружена</a:t>
            </a:r>
            <a:r>
              <a:rPr lang="ru-RU" sz="2800" dirty="0"/>
              <a:t>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2</a:t>
            </a:r>
            <a:r>
              <a:rPr lang="ru-RU" sz="2800" dirty="0"/>
              <a:t>. Да. Планировщик нижнего уровня должен оставаться </a:t>
            </a:r>
            <a:r>
              <a:rPr lang="ru-RU" sz="2800" dirty="0" smtClean="0"/>
              <a:t>резидентным </a:t>
            </a:r>
            <a:r>
              <a:rPr lang="ru-RU" sz="2800" dirty="0"/>
              <a:t>в основной памяти, поскольку код планировщика нужно </a:t>
            </a:r>
            <a:r>
              <a:rPr lang="ru-RU" sz="2800" dirty="0" smtClean="0"/>
              <a:t>выполнять </a:t>
            </a:r>
            <a:r>
              <a:rPr lang="ru-RU" sz="2800" dirty="0"/>
              <a:t>достаточно часто, чтобы оперативно реагировать для </a:t>
            </a:r>
            <a:r>
              <a:rPr lang="ru-RU" sz="2800" dirty="0" smtClean="0"/>
              <a:t>уменьшения </a:t>
            </a:r>
            <a:r>
              <a:rPr lang="ru-RU" sz="2800" dirty="0"/>
              <a:t>накладных расходов, связанных с планированием выполнения процессов</a:t>
            </a:r>
          </a:p>
        </p:txBody>
      </p:sp>
    </p:spTree>
    <p:extLst>
      <p:ext uri="{BB962C8B-B14F-4D97-AF65-F5344CB8AC3E}">
        <p14:creationId xmlns:p14="http://schemas.microsoft.com/office/powerpoint/2010/main" val="57373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7144" y="0"/>
            <a:ext cx="88713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Планирование с приостановкой процессов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8757" y="646331"/>
            <a:ext cx="117620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Активный </a:t>
            </a:r>
            <a:r>
              <a:rPr lang="ru-RU" sz="2400" b="1" dirty="0"/>
              <a:t>процесс (</a:t>
            </a:r>
            <a:r>
              <a:rPr lang="ru-RU" sz="2400" b="1" dirty="0" err="1"/>
              <a:t>active</a:t>
            </a:r>
            <a:r>
              <a:rPr lang="ru-RU" sz="2400" b="1" dirty="0"/>
              <a:t> </a:t>
            </a:r>
            <a:r>
              <a:rPr lang="ru-RU" sz="2400" b="1" dirty="0" err="1"/>
              <a:t>process</a:t>
            </a:r>
            <a:r>
              <a:rPr lang="ru-RU" sz="2400" b="1" dirty="0"/>
              <a:t>) </a:t>
            </a:r>
            <a:r>
              <a:rPr lang="ru-RU" sz="2400" dirty="0"/>
              <a:t>— это процесс, </a:t>
            </a:r>
            <a:r>
              <a:rPr lang="ru-RU" sz="2400" dirty="0" smtClean="0"/>
              <a:t>находящийся </a:t>
            </a:r>
            <a:r>
              <a:rPr lang="ru-RU" sz="2400" dirty="0"/>
              <a:t>в оперативной памяти и имеющий возможность вести борьбу за процессорное время. Он может находиться в одном из активных </a:t>
            </a:r>
            <a:r>
              <a:rPr lang="ru-RU" sz="2400" dirty="0" smtClean="0"/>
              <a:t>состояний </a:t>
            </a:r>
            <a:r>
              <a:rPr lang="ru-RU" sz="2400" dirty="0"/>
              <a:t>(выполняется, готов, блокирован).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b="1" dirty="0" smtClean="0"/>
              <a:t>Приостановленный </a:t>
            </a:r>
            <a:r>
              <a:rPr lang="ru-RU" sz="2400" b="1" dirty="0"/>
              <a:t>процесс (</a:t>
            </a:r>
            <a:r>
              <a:rPr lang="ru-RU" sz="2400" b="1" dirty="0" err="1"/>
              <a:t>suspended</a:t>
            </a:r>
            <a:r>
              <a:rPr lang="ru-RU" sz="2400" b="1" dirty="0"/>
              <a:t> </a:t>
            </a:r>
            <a:r>
              <a:rPr lang="ru-RU" sz="2400" b="1" dirty="0" err="1"/>
              <a:t>process</a:t>
            </a:r>
            <a:r>
              <a:rPr lang="ru-RU" sz="2400" b="1" dirty="0"/>
              <a:t>) </a:t>
            </a:r>
            <a:r>
              <a:rPr lang="ru-RU" sz="2400" dirty="0"/>
              <a:t>— это процесс, находящийся на диске, на некоторое время выбывший из борьбы за процессорное время, но не прекративший своего существования.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b="1" dirty="0" smtClean="0"/>
              <a:t>Приостановка </a:t>
            </a:r>
            <a:r>
              <a:rPr lang="ru-RU" sz="2400" b="1" dirty="0"/>
              <a:t>процессов (</a:t>
            </a:r>
            <a:r>
              <a:rPr lang="ru-RU" sz="2400" b="1" dirty="0" err="1"/>
              <a:t>suspend</a:t>
            </a:r>
            <a:r>
              <a:rPr lang="ru-RU" sz="2400" b="1" dirty="0"/>
              <a:t>) </a:t>
            </a:r>
            <a:r>
              <a:rPr lang="ru-RU" sz="2400" dirty="0"/>
              <a:t>— операция, </a:t>
            </a:r>
            <a:r>
              <a:rPr lang="ru-RU" sz="2400" dirty="0" smtClean="0"/>
              <a:t>осуществляемая </a:t>
            </a:r>
            <a:r>
              <a:rPr lang="ru-RU" sz="2400" dirty="0"/>
              <a:t>менеджером памяти. Он выгружает процессы на диск, если </a:t>
            </a:r>
            <a:r>
              <a:rPr lang="ru-RU" sz="2400" dirty="0" smtClean="0"/>
              <a:t>система </a:t>
            </a:r>
            <a:r>
              <a:rPr lang="ru-RU" sz="2400" dirty="0"/>
              <a:t>перегружена либо их в памяти слишком много и все они в ней не </a:t>
            </a:r>
            <a:r>
              <a:rPr lang="ru-RU" sz="2400" dirty="0" smtClean="0"/>
              <a:t>помещаются. </a:t>
            </a:r>
          </a:p>
          <a:p>
            <a:endParaRPr lang="ru-RU" sz="2400" dirty="0" smtClean="0"/>
          </a:p>
          <a:p>
            <a:r>
              <a:rPr lang="ru-RU" sz="2400" b="1" dirty="0" smtClean="0"/>
              <a:t>Активация </a:t>
            </a:r>
            <a:r>
              <a:rPr lang="ru-RU" sz="2400" b="1" dirty="0"/>
              <a:t>процессов (</a:t>
            </a:r>
            <a:r>
              <a:rPr lang="ru-RU" sz="2400" b="1" dirty="0" err="1"/>
              <a:t>activate</a:t>
            </a:r>
            <a:r>
              <a:rPr lang="ru-RU" sz="2400" dirty="0"/>
              <a:t>) — операция, осуществляемая менеджером памяти. Он периодически просматривает процессы, </a:t>
            </a:r>
            <a:r>
              <a:rPr lang="ru-RU" sz="2400" dirty="0" smtClean="0"/>
              <a:t>находящиеся </a:t>
            </a:r>
            <a:r>
              <a:rPr lang="ru-RU" sz="2400" dirty="0"/>
              <a:t>на диске, чтобы решить, какой из них переместить в </a:t>
            </a:r>
            <a:r>
              <a:rPr lang="ru-RU" sz="2400" dirty="0" smtClean="0"/>
              <a:t>память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37143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009650"/>
            <a:ext cx="9753600" cy="48387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564" y="134753"/>
            <a:ext cx="12066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Схема планирования работы процессора с приостановкой процессов</a:t>
            </a:r>
          </a:p>
        </p:txBody>
      </p:sp>
    </p:spTree>
    <p:extLst>
      <p:ext uri="{BB962C8B-B14F-4D97-AF65-F5344CB8AC3E}">
        <p14:creationId xmlns:p14="http://schemas.microsoft.com/office/powerpoint/2010/main" val="2364588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634" y="133762"/>
            <a:ext cx="1157919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Критерии активации процессов: </a:t>
            </a:r>
            <a:endParaRPr lang="ru-RU" sz="3200" b="1" dirty="0" smtClean="0"/>
          </a:p>
          <a:p>
            <a:pPr algn="ctr"/>
            <a:endParaRPr lang="ru-RU" sz="3200" dirty="0" smtClean="0"/>
          </a:p>
          <a:p>
            <a:r>
              <a:rPr lang="ru-RU" sz="3200" dirty="0" smtClean="0"/>
              <a:t>• </a:t>
            </a:r>
            <a:r>
              <a:rPr lang="ru-RU" sz="3200" dirty="0"/>
              <a:t>сколько времени прошло с тех пор, как процесс был выгружен на диск; </a:t>
            </a:r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• </a:t>
            </a:r>
            <a:r>
              <a:rPr lang="ru-RU" sz="3200" dirty="0"/>
              <a:t>сколько времени процесс уже использовал процессор; </a:t>
            </a:r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• </a:t>
            </a:r>
            <a:r>
              <a:rPr lang="ru-RU" sz="3200" dirty="0"/>
              <a:t>какова важность процесса. </a:t>
            </a:r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• </a:t>
            </a:r>
            <a:r>
              <a:rPr lang="ru-RU" sz="3200" dirty="0"/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200219468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292</TotalTime>
  <Words>1949</Words>
  <Application>Microsoft Office PowerPoint</Application>
  <PresentationFormat>Широкоэкранный</PresentationFormat>
  <Paragraphs>210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Arial</vt:lpstr>
      <vt:lpstr>Gill Sans MT</vt:lpstr>
      <vt:lpstr>Gallery</vt:lpstr>
      <vt:lpstr>ОПЕРАЦИОННЫЕ 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ОПЕРАЦИОННЫЕ СИСТЕМЫ</dc:title>
  <dc:creator>kis</dc:creator>
  <cp:lastModifiedBy>kis</cp:lastModifiedBy>
  <cp:revision>49</cp:revision>
  <dcterms:created xsi:type="dcterms:W3CDTF">2022-03-10T08:43:23Z</dcterms:created>
  <dcterms:modified xsi:type="dcterms:W3CDTF">2022-03-17T08:13:26Z</dcterms:modified>
</cp:coreProperties>
</file>