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93" r:id="rId1"/>
  </p:sldMasterIdLst>
  <p:notesMasterIdLst>
    <p:notesMasterId r:id="rId16"/>
  </p:notesMasterIdLst>
  <p:handoutMasterIdLst>
    <p:handoutMasterId r:id="rId17"/>
  </p:handoutMasterIdLst>
  <p:sldIdLst>
    <p:sldId id="256" r:id="rId2"/>
    <p:sldId id="344" r:id="rId3"/>
    <p:sldId id="373" r:id="rId4"/>
    <p:sldId id="374" r:id="rId5"/>
    <p:sldId id="388" r:id="rId6"/>
    <p:sldId id="349" r:id="rId7"/>
    <p:sldId id="345" r:id="rId8"/>
    <p:sldId id="387" r:id="rId9"/>
    <p:sldId id="346" r:id="rId10"/>
    <p:sldId id="347" r:id="rId11"/>
    <p:sldId id="348" r:id="rId12"/>
    <p:sldId id="385" r:id="rId13"/>
    <p:sldId id="386" r:id="rId14"/>
    <p:sldId id="38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EBEFA1"/>
    <a:srgbClr val="FFC1B5"/>
    <a:srgbClr val="FFB7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0"/>
    <p:restoredTop sz="97483" autoAdjust="0"/>
  </p:normalViewPr>
  <p:slideViewPr>
    <p:cSldViewPr snapToGrid="0" snapToObjects="1">
      <p:cViewPr>
        <p:scale>
          <a:sx n="80" d="100"/>
          <a:sy n="80" d="100"/>
        </p:scale>
        <p:origin x="-1710" y="-7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8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A37BDA20-0915-4900-880A-D0AC57717EE9}"/>
    <pc:docChg chg="modSld">
      <pc:chgData name="" userId="" providerId="" clId="Web-{A37BDA20-0915-4900-880A-D0AC57717EE9}" dt="2019-02-26T12:43:06.812" v="26" actId="14100"/>
      <pc:docMkLst>
        <pc:docMk/>
      </pc:docMkLst>
      <pc:sldChg chg="modSp">
        <pc:chgData name="" userId="" providerId="" clId="Web-{A37BDA20-0915-4900-880A-D0AC57717EE9}" dt="2019-02-26T12:43:06.812" v="26" actId="14100"/>
        <pc:sldMkLst>
          <pc:docMk/>
          <pc:sldMk cId="1912680238" sldId="293"/>
        </pc:sldMkLst>
        <pc:spChg chg="mod">
          <ac:chgData name="" userId="" providerId="" clId="Web-{A37BDA20-0915-4900-880A-D0AC57717EE9}" dt="2019-02-26T12:43:06.812" v="26" actId="14100"/>
          <ac:spMkLst>
            <pc:docMk/>
            <pc:sldMk cId="1912680238" sldId="293"/>
            <ac:spMk id="23" creationId="{00000000-0000-0000-0000-000000000000}"/>
          </ac:spMkLst>
        </pc:spChg>
      </pc:sldChg>
      <pc:sldChg chg="modSp">
        <pc:chgData name="" userId="" providerId="" clId="Web-{A37BDA20-0915-4900-880A-D0AC57717EE9}" dt="2019-02-26T12:41:41.294" v="2" actId="20577"/>
        <pc:sldMkLst>
          <pc:docMk/>
          <pc:sldMk cId="1725395473" sldId="296"/>
        </pc:sldMkLst>
        <pc:spChg chg="mod">
          <ac:chgData name="" userId="" providerId="" clId="Web-{A37BDA20-0915-4900-880A-D0AC57717EE9}" dt="2019-02-26T12:41:41.294" v="2" actId="20577"/>
          <ac:spMkLst>
            <pc:docMk/>
            <pc:sldMk cId="1725395473" sldId="296"/>
            <ac:spMk id="9" creationId="{00000000-0000-0000-0000-000000000000}"/>
          </ac:spMkLst>
        </pc:spChg>
      </pc:sldChg>
    </pc:docChg>
  </pc:docChgLst>
  <pc:docChgLst>
    <pc:chgData clId="Web-{E888C0AF-F9E3-4350-BCE2-EF5EEEBB9718}"/>
    <pc:docChg chg="modSld">
      <pc:chgData name="" userId="" providerId="" clId="Web-{E888C0AF-F9E3-4350-BCE2-EF5EEEBB9718}" dt="2019-08-16T12:25:56.174" v="38" actId="20577"/>
      <pc:docMkLst>
        <pc:docMk/>
      </pc:docMkLst>
      <pc:sldChg chg="addSp delSp modSp">
        <pc:chgData name="" userId="" providerId="" clId="Web-{E888C0AF-F9E3-4350-BCE2-EF5EEEBB9718}" dt="2019-08-16T12:25:56.174" v="37" actId="20577"/>
        <pc:sldMkLst>
          <pc:docMk/>
          <pc:sldMk cId="471288344" sldId="276"/>
        </pc:sldMkLst>
        <pc:spChg chg="add mod">
          <ac:chgData name="" userId="" providerId="" clId="Web-{E888C0AF-F9E3-4350-BCE2-EF5EEEBB9718}" dt="2019-08-16T12:25:56.174" v="37" actId="20577"/>
          <ac:spMkLst>
            <pc:docMk/>
            <pc:sldMk cId="471288344" sldId="276"/>
            <ac:spMk id="2" creationId="{D76D20AA-A980-4EFA-8A9B-4A05B6312AC0}"/>
          </ac:spMkLst>
        </pc:spChg>
        <pc:spChg chg="del mod">
          <ac:chgData name="" userId="" providerId="" clId="Web-{E888C0AF-F9E3-4350-BCE2-EF5EEEBB9718}" dt="2019-08-16T12:24:28.627" v="10"/>
          <ac:spMkLst>
            <pc:docMk/>
            <pc:sldMk cId="471288344" sldId="276"/>
            <ac:spMk id="6" creationId="{00000000-0000-0000-0000-000000000000}"/>
          </ac:spMkLst>
        </pc:spChg>
        <pc:picChg chg="mod">
          <ac:chgData name="" userId="" providerId="" clId="Web-{E888C0AF-F9E3-4350-BCE2-EF5EEEBB9718}" dt="2019-08-16T12:24:03.330" v="0" actId="1076"/>
          <ac:picMkLst>
            <pc:docMk/>
            <pc:sldMk cId="471288344" sldId="276"/>
            <ac:picMk id="8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530D0-29E5-D249-A0C6-69F4EBD384F4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EC64A-B205-E041-970A-7CDBFA106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5680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02172-E247-9441-B2C8-2FB2D52CFEA5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EFE31-727B-424F-A299-54A6E4830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3701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4DDF-1E6E-344F-B853-F3D969FEC4FF}" type="datetime1">
              <a:rPr lang="ru-RU" smtClean="0"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Economics for SES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959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403F6-4779-2747-88DB-F4B7576FB608}" type="datetime1">
              <a:rPr lang="ru-RU" smtClean="0"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Economics for SES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56752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403F6-4779-2747-88DB-F4B7576FB608}" type="datetime1">
              <a:rPr lang="ru-RU" smtClean="0"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Economics for SES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72205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28B4F-FFDE-AC41-B8CF-37BD32587E2B}" type="datetime1">
              <a:rPr lang="ru-RU" smtClean="0"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Economics for SES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025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20C6-42FB-6F41-BBEE-3BC85D15744F}" type="datetime1">
              <a:rPr lang="ru-RU" smtClean="0"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Economics for SES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320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D70E-DC6E-824D-8FBD-41B4638D6B74}" type="datetime1">
              <a:rPr lang="ru-RU" smtClean="0"/>
              <a:t>08.05.2024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Economics for SES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674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368C-BB0F-924F-97BD-5455DC3BB498}" type="datetime1">
              <a:rPr lang="ru-RU" smtClean="0"/>
              <a:t>08.05.2024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Economics for SES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748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6EDF4-60BA-0541-8D2F-7B9A24E5D50E}" type="datetime1">
              <a:rPr lang="ru-RU" smtClean="0"/>
              <a:t>08.05.2024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Economics for SES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7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403F6-4779-2747-88DB-F4B7576FB608}" type="datetime1">
              <a:rPr lang="ru-RU" smtClean="0"/>
              <a:t>08.05.2024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Economics for SES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11466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58407-4F2C-9A44-8F1C-083821FFA74F}" type="datetime1">
              <a:rPr lang="ru-RU" smtClean="0"/>
              <a:t>08.05.2024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Economics for SES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483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E2F5E-4BEE-194C-BE71-CAE0E327518E}" type="datetime1">
              <a:rPr lang="ru-RU" smtClean="0"/>
              <a:t>08.05.2024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Economics for SES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448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403F6-4779-2747-88DB-F4B7576FB608}" type="datetime1">
              <a:rPr lang="ru-RU" smtClean="0"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Economics for SES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30A80-E4DB-064F-9C5F-077D5922D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917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6" descr="Фотозона_большая_Корст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14524"/>
            <a:ext cx="12192000" cy="6858000"/>
          </a:xfrm>
          <a:prstGeom prst="rect">
            <a:avLst/>
          </a:prstGeom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888010" y="410306"/>
            <a:ext cx="8643966" cy="1678508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3500" b="1" dirty="0">
                <a:solidFill>
                  <a:srgbClr val="7030A0"/>
                </a:solidFill>
                <a:latin typeface="HelveticaNeueCyr" pitchFamily="50" charset="-52"/>
              </a:rPr>
              <a:t>	</a:t>
            </a:r>
            <a:r>
              <a:rPr lang="ru-RU" sz="3500" b="1" dirty="0" smtClean="0">
                <a:solidFill>
                  <a:srgbClr val="7030A0"/>
                </a:solidFill>
                <a:latin typeface="Helvetica" charset="0"/>
                <a:ea typeface="Helvetica" charset="0"/>
                <a:cs typeface="Helvetica" charset="0"/>
              </a:rPr>
              <a:t>Возобновляемые источники энергии</a:t>
            </a:r>
            <a:endParaRPr lang="en-US" sz="3500" b="1" dirty="0">
              <a:solidFill>
                <a:srgbClr val="7030A0"/>
              </a:solidFill>
              <a:latin typeface="Helvetica" charset="0"/>
              <a:ea typeface="Helvetica" charset="0"/>
              <a:cs typeface="Helvetica" charset="0"/>
            </a:endParaRPr>
          </a:p>
          <a:p>
            <a:r>
              <a:rPr lang="ru-RU" sz="2800" b="1" spc="-5" dirty="0">
                <a:latin typeface="Helvetica" charset="0"/>
                <a:ea typeface="Helvetica" charset="0"/>
                <a:cs typeface="Helvetica" charset="0"/>
              </a:rPr>
              <a:t>    </a:t>
            </a:r>
            <a:r>
              <a:rPr lang="ru-RU" sz="2800" b="1" spc="-5" dirty="0" smtClean="0">
                <a:latin typeface="Helvetica" charset="0"/>
                <a:ea typeface="Helvetica" charset="0"/>
                <a:cs typeface="Helvetica" charset="0"/>
              </a:rPr>
              <a:t>Лекция</a:t>
            </a:r>
            <a:r>
              <a:rPr lang="en-US" sz="2800" b="1" spc="-30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ru-RU" sz="2800" b="1" spc="-30" dirty="0" smtClean="0">
                <a:latin typeface="Helvetica" charset="0"/>
                <a:ea typeface="Helvetica" charset="0"/>
                <a:cs typeface="Helvetica" charset="0"/>
              </a:rPr>
              <a:t>5.4</a:t>
            </a:r>
            <a:r>
              <a:rPr lang="en-US" sz="2800" b="1" dirty="0" smtClean="0">
                <a:latin typeface="+mj-lt"/>
              </a:rPr>
              <a:t>:</a:t>
            </a:r>
            <a:r>
              <a:rPr lang="en-US" sz="2800" b="1" spc="-5" dirty="0" smtClean="0">
                <a:latin typeface="Lucida Sans Unicode"/>
                <a:cs typeface="Lucida Sans Unicode"/>
              </a:rPr>
              <a:t> </a:t>
            </a:r>
            <a:r>
              <a:rPr lang="ru-RU" sz="2800" b="1" dirty="0" smtClean="0"/>
              <a:t>Солнечные электростанции</a:t>
            </a:r>
            <a:r>
              <a:rPr lang="en-US" sz="2800" b="1" dirty="0">
                <a:latin typeface="HelveticaNeueCyr" pitchFamily="50" charset="-52"/>
              </a:rPr>
              <a:t/>
            </a:r>
            <a:br>
              <a:rPr lang="en-US" sz="2800" b="1" dirty="0">
                <a:latin typeface="HelveticaNeueCyr" pitchFamily="50" charset="-52"/>
              </a:rPr>
            </a:br>
            <a:endParaRPr lang="ru-RU" sz="2800" b="1" dirty="0">
              <a:effectLst>
                <a:glow rad="1016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690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ru-RU" dirty="0"/>
              <a:t>Солнечные электростанции тарельчатого типа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1" y="1600201"/>
            <a:ext cx="5894230" cy="4525963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ru-RU" sz="3400" dirty="0" smtClean="0"/>
              <a:t>          Принципиально </a:t>
            </a:r>
            <a:r>
              <a:rPr lang="ru-RU" sz="3400" dirty="0"/>
              <a:t>солнечные электростанции тарельчатого типа похожи на башенные, однако есть отличия в конструкции самой </a:t>
            </a:r>
            <a:r>
              <a:rPr lang="ru-RU" sz="3400" dirty="0" smtClean="0"/>
              <a:t>станции. </a:t>
            </a:r>
          </a:p>
          <a:p>
            <a:pPr marL="0" indent="0" algn="just">
              <a:buNone/>
            </a:pPr>
            <a:r>
              <a:rPr lang="ru-RU" sz="3400" dirty="0" smtClean="0"/>
              <a:t>          Солнечные </a:t>
            </a:r>
            <a:r>
              <a:rPr lang="ru-RU" sz="3400" dirty="0"/>
              <a:t>электростанции тарельчатого типа в своей работе используют двигатель Стирлинга.</a:t>
            </a:r>
          </a:p>
          <a:p>
            <a:pPr marL="0" indent="0" algn="just">
              <a:buNone/>
            </a:pPr>
            <a:r>
              <a:rPr lang="ru-RU" sz="3400" dirty="0" smtClean="0"/>
              <a:t>          Станция </a:t>
            </a:r>
            <a:r>
              <a:rPr lang="ru-RU" sz="3400" dirty="0"/>
              <a:t>состоит из отдельных модулей, каждый из которых генерирует электричество. Модуль состоит из опоры, на которую крепится ферменная конструкция приемника и отражателя - параболической сборки из зеркал. Параболоидные концентраторы напоминают по форме тарелку, и такие электростанции называются электростанциями тарельчатого типа</a:t>
            </a:r>
            <a:r>
              <a:rPr lang="ru-RU" sz="3400" dirty="0" smtClean="0"/>
              <a:t>.</a:t>
            </a:r>
          </a:p>
          <a:p>
            <a:pPr marL="0" indent="0" algn="just">
              <a:buNone/>
            </a:pPr>
            <a:r>
              <a:rPr lang="ru-RU" sz="3400" dirty="0" smtClean="0"/>
              <a:t>          Для </a:t>
            </a:r>
            <a:r>
              <a:rPr lang="ru-RU" sz="3400" dirty="0"/>
              <a:t>дальнейшего использования двигателей Стирлинга в качестве одного из основных компонентов электростанции потребовалось их усовершенствование. После соответствующих модернизаций стало возможным преобразовывать возвратно-поступательное движение поршня в электричество без промежуточных кривошипно-шатунных механизмов. Тем самым была достигнута очень высокая эффективность тепловой солнечной электростанции. Такие системы могут достигать КПД более 30 </a:t>
            </a:r>
            <a:r>
              <a:rPr lang="ru-RU" sz="3400" i="1" dirty="0"/>
              <a:t>%.</a:t>
            </a:r>
            <a:endParaRPr lang="ru-RU" sz="3400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10</a:t>
            </a:fld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6503830" y="1777282"/>
            <a:ext cx="5078569" cy="409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429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ru-RU" dirty="0"/>
              <a:t>Солнечные электростанции с параболическими концентраторами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17611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dirty="0" smtClean="0"/>
              <a:t>          Если башенные и тарельчатые солнечные тепловые электростанции относятся к одноконтурным установкам (пар из приемников поступает непосредственно на турбогенераторы), то электростанции на параболоцилиндрических концентраторах относятся к разряду двухконтурных. В электростанциях этого типа рабочим является теплоноситель, который отдает свое тепло парообразующей среде.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11</a:t>
            </a:fld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6323527" y="2807594"/>
            <a:ext cx="5246704" cy="354875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09600" y="2545290"/>
            <a:ext cx="5623775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   </a:t>
            </a:r>
            <a:r>
              <a:rPr lang="ru-RU" sz="1600" dirty="0" smtClean="0"/>
              <a:t>Конструктивно </a:t>
            </a:r>
            <a:r>
              <a:rPr lang="ru-RU" sz="1600" dirty="0"/>
              <a:t>эти электростанции выполнены следующим образом. На бетонных или металлических опорах установлены сотни, тысячи параболоцилиндрических зеркал. Зеркало в форме параболического цилиндра, до 50 метров в длину, располагается в направлении север юг, и вслед за движением солнца вращается. В фокусе этих парабол устанавливается трубка со </a:t>
            </a:r>
            <a:r>
              <a:rPr lang="ru-RU" sz="1600" dirty="0" err="1"/>
              <a:t>светопоглощающим</a:t>
            </a:r>
            <a:r>
              <a:rPr lang="ru-RU" sz="1600" dirty="0"/>
              <a:t> покрытием, по которой циркулирует </a:t>
            </a:r>
            <a:r>
              <a:rPr lang="ru-RU" sz="1600" dirty="0" smtClean="0"/>
              <a:t>теплоноситель.</a:t>
            </a:r>
          </a:p>
          <a:p>
            <a:pPr algn="just"/>
            <a:r>
              <a:rPr lang="ru-RU" sz="1600" dirty="0" smtClean="0"/>
              <a:t>          Чаще </a:t>
            </a:r>
            <a:r>
              <a:rPr lang="ru-RU" sz="1600" dirty="0"/>
              <a:t>всего в качестве теплоносителя используется масло, разогретое до 400 °</a:t>
            </a:r>
            <a:r>
              <a:rPr lang="en-US" sz="1600" dirty="0"/>
              <a:t>C</a:t>
            </a:r>
            <a:r>
              <a:rPr lang="ru-RU" sz="1600" dirty="0"/>
              <a:t>. Теплоноситель, проходя весь длинный путь по зоне нагрева в параболоидах, поступает в теплообменник. Температура теплоносителя настолько высока, что вода в теплообменнике очень быстро превращается в пар, который затем поступает на парогенератор, где происходит процесс преобразования электроэнергии так же, как на обычных </a:t>
            </a:r>
            <a:r>
              <a:rPr lang="ru-RU" sz="1600" dirty="0" smtClean="0"/>
              <a:t>электростанциях.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58191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dirty="0">
                <a:latin typeface="Arial"/>
                <a:cs typeface="Arial"/>
              </a:rPr>
              <a:t>Параболический вогнутый</a:t>
            </a:r>
            <a:r>
              <a:rPr lang="ru-RU" spc="4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концентратор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78483" y="1718954"/>
            <a:ext cx="5957455" cy="452596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pc="5" dirty="0" smtClean="0">
                <a:cs typeface="Arial"/>
              </a:rPr>
              <a:t>     Концентратор </a:t>
            </a:r>
            <a:r>
              <a:rPr lang="ru-RU" spc="5" dirty="0">
                <a:cs typeface="Arial"/>
              </a:rPr>
              <a:t>представляет собой  параболическое </a:t>
            </a:r>
            <a:r>
              <a:rPr lang="ru-RU" dirty="0">
                <a:cs typeface="Arial"/>
              </a:rPr>
              <a:t>зеркало длиной </a:t>
            </a:r>
            <a:r>
              <a:rPr lang="ru-RU" i="1" dirty="0">
                <a:cs typeface="Times New Roman"/>
              </a:rPr>
              <a:t>l </a:t>
            </a:r>
            <a:r>
              <a:rPr lang="ru-RU" spc="5" dirty="0">
                <a:cs typeface="Arial"/>
              </a:rPr>
              <a:t>с приемником,  расположенным </a:t>
            </a:r>
            <a:r>
              <a:rPr lang="ru-RU" dirty="0">
                <a:cs typeface="Arial"/>
              </a:rPr>
              <a:t>вдоль </a:t>
            </a:r>
            <a:r>
              <a:rPr lang="ru-RU" spc="5" dirty="0">
                <a:cs typeface="Arial"/>
              </a:rPr>
              <a:t>его</a:t>
            </a:r>
            <a:r>
              <a:rPr lang="ru-RU" dirty="0">
                <a:cs typeface="Arial"/>
              </a:rPr>
              <a:t> </a:t>
            </a:r>
            <a:r>
              <a:rPr lang="ru-RU" spc="5" dirty="0">
                <a:cs typeface="Arial"/>
              </a:rPr>
              <a:t>оси</a:t>
            </a:r>
            <a:r>
              <a:rPr lang="ru-RU" spc="5" dirty="0" smtClean="0">
                <a:cs typeface="Arial"/>
              </a:rPr>
              <a:t>.</a:t>
            </a:r>
          </a:p>
          <a:p>
            <a:pPr marL="0" indent="0" algn="just">
              <a:buNone/>
            </a:pPr>
            <a:r>
              <a:rPr lang="ru-RU" spc="5" dirty="0" smtClean="0">
                <a:cs typeface="Arial"/>
              </a:rPr>
              <a:t>     Это </a:t>
            </a:r>
            <a:r>
              <a:rPr lang="ru-RU" spc="5" dirty="0">
                <a:cs typeface="Arial"/>
              </a:rPr>
              <a:t>дает концентрацию энергии только в одном  </a:t>
            </a:r>
            <a:r>
              <a:rPr lang="ru-RU" dirty="0">
                <a:cs typeface="Arial"/>
              </a:rPr>
              <a:t>направлении, поэтому коэффициент  </a:t>
            </a:r>
            <a:r>
              <a:rPr lang="ru-RU" spc="5" dirty="0">
                <a:cs typeface="Arial"/>
              </a:rPr>
              <a:t>концентрации меньше, </a:t>
            </a:r>
            <a:r>
              <a:rPr lang="ru-RU" dirty="0">
                <a:cs typeface="Arial"/>
              </a:rPr>
              <a:t>чем для </a:t>
            </a:r>
            <a:r>
              <a:rPr lang="ru-RU" spc="5" dirty="0">
                <a:cs typeface="Arial"/>
              </a:rPr>
              <a:t>параболоида,  </a:t>
            </a:r>
            <a:r>
              <a:rPr lang="ru-RU" dirty="0">
                <a:cs typeface="Arial"/>
              </a:rPr>
              <a:t>однако одномерное расположение осуществить  проще</a:t>
            </a:r>
            <a:r>
              <a:rPr lang="ru-RU" dirty="0" smtClean="0">
                <a:cs typeface="Arial"/>
              </a:rPr>
              <a:t>.</a:t>
            </a:r>
          </a:p>
          <a:p>
            <a:pPr marL="0" indent="0" algn="just">
              <a:buNone/>
            </a:pPr>
            <a:r>
              <a:rPr lang="ru-RU" spc="5" dirty="0" smtClean="0">
                <a:cs typeface="Arial"/>
              </a:rPr>
              <a:t>     Ось </a:t>
            </a:r>
            <a:r>
              <a:rPr lang="ru-RU" dirty="0">
                <a:cs typeface="Arial"/>
              </a:rPr>
              <a:t>располагают </a:t>
            </a:r>
            <a:r>
              <a:rPr lang="ru-RU" spc="5" dirty="0">
                <a:cs typeface="Arial"/>
              </a:rPr>
              <a:t>с </a:t>
            </a:r>
            <a:r>
              <a:rPr lang="ru-RU" dirty="0">
                <a:cs typeface="Arial"/>
              </a:rPr>
              <a:t>запада </a:t>
            </a:r>
            <a:r>
              <a:rPr lang="ru-RU" spc="5" dirty="0">
                <a:cs typeface="Arial"/>
              </a:rPr>
              <a:t>на </a:t>
            </a:r>
            <a:r>
              <a:rPr lang="ru-RU" dirty="0">
                <a:cs typeface="Arial"/>
              </a:rPr>
              <a:t>восток, </a:t>
            </a:r>
            <a:r>
              <a:rPr lang="ru-RU" spc="5" dirty="0">
                <a:cs typeface="Arial"/>
              </a:rPr>
              <a:t>и зеркало  автоматически поворачивается </a:t>
            </a:r>
            <a:r>
              <a:rPr lang="ru-RU" dirty="0">
                <a:cs typeface="Arial"/>
              </a:rPr>
              <a:t>вокруг </a:t>
            </a:r>
            <a:r>
              <a:rPr lang="ru-RU" spc="5" dirty="0">
                <a:cs typeface="Arial"/>
              </a:rPr>
              <a:t>оси,  отслеживая наклон в сторону</a:t>
            </a:r>
            <a:r>
              <a:rPr lang="ru-RU" spc="-20" dirty="0">
                <a:cs typeface="Arial"/>
              </a:rPr>
              <a:t> </a:t>
            </a:r>
            <a:r>
              <a:rPr lang="ru-RU" spc="5" dirty="0">
                <a:cs typeface="Arial"/>
              </a:rPr>
              <a:t>Солнца.</a:t>
            </a:r>
            <a:endParaRPr lang="ru-RU" dirty="0">
              <a:cs typeface="Arial"/>
            </a:endParaRPr>
          </a:p>
          <a:p>
            <a:pPr marL="0" indent="0">
              <a:buNone/>
            </a:pPr>
            <a:endParaRPr lang="ru-RU" dirty="0">
              <a:latin typeface="Arial"/>
              <a:cs typeface="Arial"/>
            </a:endParaRPr>
          </a:p>
          <a:p>
            <a:pPr marL="0" indent="0">
              <a:buNone/>
            </a:pPr>
            <a:endParaRPr lang="ru-RU" dirty="0">
              <a:latin typeface="Arial"/>
              <a:cs typeface="Arial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12</a:t>
            </a:fld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1322770" y="1785763"/>
            <a:ext cx="3225486" cy="4009385"/>
            <a:chOff x="1462163" y="2265286"/>
            <a:chExt cx="2376678" cy="3511809"/>
          </a:xfrm>
        </p:grpSpPr>
        <p:sp>
          <p:nvSpPr>
            <p:cNvPr id="6" name="object 8"/>
            <p:cNvSpPr/>
            <p:nvPr/>
          </p:nvSpPr>
          <p:spPr>
            <a:xfrm>
              <a:off x="2959354" y="2265286"/>
              <a:ext cx="213639" cy="21135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9"/>
            <p:cNvSpPr/>
            <p:nvPr/>
          </p:nvSpPr>
          <p:spPr>
            <a:xfrm>
              <a:off x="1462163" y="4254246"/>
              <a:ext cx="196215" cy="953769"/>
            </a:xfrm>
            <a:custGeom>
              <a:avLst/>
              <a:gdLst/>
              <a:ahLst/>
              <a:cxnLst/>
              <a:rect l="l" t="t" r="r" b="b"/>
              <a:pathLst>
                <a:path w="196214" h="953770">
                  <a:moveTo>
                    <a:pt x="195833" y="0"/>
                  </a:moveTo>
                  <a:lnTo>
                    <a:pt x="0" y="953262"/>
                  </a:lnTo>
                </a:path>
              </a:pathLst>
            </a:custGeom>
            <a:ln w="104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10"/>
            <p:cNvSpPr/>
            <p:nvPr/>
          </p:nvSpPr>
          <p:spPr>
            <a:xfrm>
              <a:off x="3602621" y="4453128"/>
              <a:ext cx="236220" cy="1189990"/>
            </a:xfrm>
            <a:custGeom>
              <a:avLst/>
              <a:gdLst/>
              <a:ahLst/>
              <a:cxnLst/>
              <a:rect l="l" t="t" r="r" b="b"/>
              <a:pathLst>
                <a:path w="236220" h="1189989">
                  <a:moveTo>
                    <a:pt x="236219" y="0"/>
                  </a:moveTo>
                  <a:lnTo>
                    <a:pt x="0" y="1189482"/>
                  </a:lnTo>
                </a:path>
              </a:pathLst>
            </a:custGeom>
            <a:ln w="104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1"/>
            <p:cNvSpPr/>
            <p:nvPr/>
          </p:nvSpPr>
          <p:spPr>
            <a:xfrm>
              <a:off x="1498739" y="5064252"/>
              <a:ext cx="2102485" cy="520700"/>
            </a:xfrm>
            <a:custGeom>
              <a:avLst/>
              <a:gdLst/>
              <a:ahLst/>
              <a:cxnLst/>
              <a:rect l="l" t="t" r="r" b="b"/>
              <a:pathLst>
                <a:path w="2102485" h="520700">
                  <a:moveTo>
                    <a:pt x="91439" y="0"/>
                  </a:moveTo>
                  <a:lnTo>
                    <a:pt x="0" y="22097"/>
                  </a:lnTo>
                  <a:lnTo>
                    <a:pt x="62483" y="73400"/>
                  </a:lnTo>
                  <a:lnTo>
                    <a:pt x="62483" y="39623"/>
                  </a:lnTo>
                  <a:lnTo>
                    <a:pt x="64007" y="33527"/>
                  </a:lnTo>
                  <a:lnTo>
                    <a:pt x="66293" y="32003"/>
                  </a:lnTo>
                  <a:lnTo>
                    <a:pt x="69341" y="32765"/>
                  </a:lnTo>
                  <a:lnTo>
                    <a:pt x="83058" y="35870"/>
                  </a:lnTo>
                  <a:lnTo>
                    <a:pt x="91439" y="0"/>
                  </a:lnTo>
                  <a:close/>
                </a:path>
                <a:path w="2102485" h="520700">
                  <a:moveTo>
                    <a:pt x="83058" y="35870"/>
                  </a:moveTo>
                  <a:lnTo>
                    <a:pt x="69341" y="32765"/>
                  </a:lnTo>
                  <a:lnTo>
                    <a:pt x="66293" y="32003"/>
                  </a:lnTo>
                  <a:lnTo>
                    <a:pt x="64007" y="33527"/>
                  </a:lnTo>
                  <a:lnTo>
                    <a:pt x="62483" y="39623"/>
                  </a:lnTo>
                  <a:lnTo>
                    <a:pt x="64007" y="41909"/>
                  </a:lnTo>
                  <a:lnTo>
                    <a:pt x="67055" y="42671"/>
                  </a:lnTo>
                  <a:lnTo>
                    <a:pt x="80745" y="45770"/>
                  </a:lnTo>
                  <a:lnTo>
                    <a:pt x="83058" y="35870"/>
                  </a:lnTo>
                  <a:close/>
                </a:path>
                <a:path w="2102485" h="520700">
                  <a:moveTo>
                    <a:pt x="80745" y="45770"/>
                  </a:moveTo>
                  <a:lnTo>
                    <a:pt x="67055" y="42671"/>
                  </a:lnTo>
                  <a:lnTo>
                    <a:pt x="64007" y="41909"/>
                  </a:lnTo>
                  <a:lnTo>
                    <a:pt x="62483" y="39623"/>
                  </a:lnTo>
                  <a:lnTo>
                    <a:pt x="62483" y="73400"/>
                  </a:lnTo>
                  <a:lnTo>
                    <a:pt x="72389" y="81533"/>
                  </a:lnTo>
                  <a:lnTo>
                    <a:pt x="80745" y="45770"/>
                  </a:lnTo>
                  <a:close/>
                </a:path>
                <a:path w="2102485" h="520700">
                  <a:moveTo>
                    <a:pt x="2021930" y="474747"/>
                  </a:moveTo>
                  <a:lnTo>
                    <a:pt x="83058" y="35870"/>
                  </a:lnTo>
                  <a:lnTo>
                    <a:pt x="80745" y="45770"/>
                  </a:lnTo>
                  <a:lnTo>
                    <a:pt x="2019705" y="484667"/>
                  </a:lnTo>
                  <a:lnTo>
                    <a:pt x="2021930" y="474747"/>
                  </a:lnTo>
                  <a:close/>
                </a:path>
                <a:path w="2102485" h="520700">
                  <a:moveTo>
                    <a:pt x="2039874" y="513575"/>
                  </a:moveTo>
                  <a:lnTo>
                    <a:pt x="2039874" y="480821"/>
                  </a:lnTo>
                  <a:lnTo>
                    <a:pt x="2038350" y="486917"/>
                  </a:lnTo>
                  <a:lnTo>
                    <a:pt x="2036064" y="488441"/>
                  </a:lnTo>
                  <a:lnTo>
                    <a:pt x="2033015" y="487679"/>
                  </a:lnTo>
                  <a:lnTo>
                    <a:pt x="2019705" y="484667"/>
                  </a:lnTo>
                  <a:lnTo>
                    <a:pt x="2011679" y="520445"/>
                  </a:lnTo>
                  <a:lnTo>
                    <a:pt x="2039874" y="513575"/>
                  </a:lnTo>
                  <a:close/>
                </a:path>
                <a:path w="2102485" h="520700">
                  <a:moveTo>
                    <a:pt x="2039874" y="480821"/>
                  </a:moveTo>
                  <a:lnTo>
                    <a:pt x="2038350" y="478535"/>
                  </a:lnTo>
                  <a:lnTo>
                    <a:pt x="2035302" y="477773"/>
                  </a:lnTo>
                  <a:lnTo>
                    <a:pt x="2021930" y="474747"/>
                  </a:lnTo>
                  <a:lnTo>
                    <a:pt x="2019705" y="484667"/>
                  </a:lnTo>
                  <a:lnTo>
                    <a:pt x="2033015" y="487679"/>
                  </a:lnTo>
                  <a:lnTo>
                    <a:pt x="2036064" y="488441"/>
                  </a:lnTo>
                  <a:lnTo>
                    <a:pt x="2038350" y="486917"/>
                  </a:lnTo>
                  <a:lnTo>
                    <a:pt x="2039874" y="480821"/>
                  </a:lnTo>
                  <a:close/>
                </a:path>
                <a:path w="2102485" h="520700">
                  <a:moveTo>
                    <a:pt x="2102358" y="498347"/>
                  </a:moveTo>
                  <a:lnTo>
                    <a:pt x="2029967" y="438911"/>
                  </a:lnTo>
                  <a:lnTo>
                    <a:pt x="2021930" y="474747"/>
                  </a:lnTo>
                  <a:lnTo>
                    <a:pt x="2035302" y="477773"/>
                  </a:lnTo>
                  <a:lnTo>
                    <a:pt x="2038350" y="478535"/>
                  </a:lnTo>
                  <a:lnTo>
                    <a:pt x="2039874" y="480821"/>
                  </a:lnTo>
                  <a:lnTo>
                    <a:pt x="2039874" y="513575"/>
                  </a:lnTo>
                  <a:lnTo>
                    <a:pt x="2102358" y="49834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2"/>
            <p:cNvSpPr/>
            <p:nvPr/>
          </p:nvSpPr>
          <p:spPr>
            <a:xfrm>
              <a:off x="1616087" y="4493514"/>
              <a:ext cx="2217420" cy="582930"/>
            </a:xfrm>
            <a:custGeom>
              <a:avLst/>
              <a:gdLst/>
              <a:ahLst/>
              <a:cxnLst/>
              <a:rect l="l" t="t" r="r" b="b"/>
              <a:pathLst>
                <a:path w="2217420" h="582929">
                  <a:moveTo>
                    <a:pt x="2217420" y="96011"/>
                  </a:moveTo>
                  <a:lnTo>
                    <a:pt x="0" y="0"/>
                  </a:lnTo>
                  <a:lnTo>
                    <a:pt x="21731" y="23043"/>
                  </a:lnTo>
                  <a:lnTo>
                    <a:pt x="82912" y="91310"/>
                  </a:lnTo>
                  <a:lnTo>
                    <a:pt x="120396" y="132302"/>
                  </a:lnTo>
                  <a:lnTo>
                    <a:pt x="161165" y="175044"/>
                  </a:lnTo>
                  <a:lnTo>
                    <a:pt x="204239" y="217420"/>
                  </a:lnTo>
                  <a:lnTo>
                    <a:pt x="248635" y="257313"/>
                  </a:lnTo>
                  <a:lnTo>
                    <a:pt x="293370" y="292608"/>
                  </a:lnTo>
                  <a:lnTo>
                    <a:pt x="329714" y="318322"/>
                  </a:lnTo>
                  <a:lnTo>
                    <a:pt x="367412" y="344064"/>
                  </a:lnTo>
                  <a:lnTo>
                    <a:pt x="406444" y="369541"/>
                  </a:lnTo>
                  <a:lnTo>
                    <a:pt x="446794" y="394459"/>
                  </a:lnTo>
                  <a:lnTo>
                    <a:pt x="488442" y="418528"/>
                  </a:lnTo>
                  <a:lnTo>
                    <a:pt x="531370" y="441454"/>
                  </a:lnTo>
                  <a:lnTo>
                    <a:pt x="575559" y="462943"/>
                  </a:lnTo>
                  <a:lnTo>
                    <a:pt x="620993" y="482705"/>
                  </a:lnTo>
                  <a:lnTo>
                    <a:pt x="667652" y="500446"/>
                  </a:lnTo>
                  <a:lnTo>
                    <a:pt x="715518" y="515873"/>
                  </a:lnTo>
                  <a:lnTo>
                    <a:pt x="760564" y="528304"/>
                  </a:lnTo>
                  <a:lnTo>
                    <a:pt x="807730" y="539749"/>
                  </a:lnTo>
                  <a:lnTo>
                    <a:pt x="856604" y="550091"/>
                  </a:lnTo>
                  <a:lnTo>
                    <a:pt x="906772" y="559214"/>
                  </a:lnTo>
                  <a:lnTo>
                    <a:pt x="957823" y="567001"/>
                  </a:lnTo>
                  <a:lnTo>
                    <a:pt x="1009345" y="573334"/>
                  </a:lnTo>
                  <a:lnTo>
                    <a:pt x="1060925" y="578098"/>
                  </a:lnTo>
                  <a:lnTo>
                    <a:pt x="1112151" y="581175"/>
                  </a:lnTo>
                  <a:lnTo>
                    <a:pt x="1162612" y="582449"/>
                  </a:lnTo>
                  <a:lnTo>
                    <a:pt x="1211894" y="581803"/>
                  </a:lnTo>
                  <a:lnTo>
                    <a:pt x="1259586" y="579119"/>
                  </a:lnTo>
                  <a:lnTo>
                    <a:pt x="1310375" y="573936"/>
                  </a:lnTo>
                  <a:lnTo>
                    <a:pt x="1360401" y="566635"/>
                  </a:lnTo>
                  <a:lnTo>
                    <a:pt x="1409769" y="557249"/>
                  </a:lnTo>
                  <a:lnTo>
                    <a:pt x="1458583" y="545811"/>
                  </a:lnTo>
                  <a:lnTo>
                    <a:pt x="1506950" y="532352"/>
                  </a:lnTo>
                  <a:lnTo>
                    <a:pt x="1554973" y="516904"/>
                  </a:lnTo>
                  <a:lnTo>
                    <a:pt x="1602759" y="499499"/>
                  </a:lnTo>
                  <a:lnTo>
                    <a:pt x="1650412" y="480169"/>
                  </a:lnTo>
                  <a:lnTo>
                    <a:pt x="1698038" y="458947"/>
                  </a:lnTo>
                  <a:lnTo>
                    <a:pt x="1745742" y="435863"/>
                  </a:lnTo>
                  <a:lnTo>
                    <a:pt x="1786615" y="413548"/>
                  </a:lnTo>
                  <a:lnTo>
                    <a:pt x="1829205" y="387512"/>
                  </a:lnTo>
                  <a:lnTo>
                    <a:pt x="1872912" y="358544"/>
                  </a:lnTo>
                  <a:lnTo>
                    <a:pt x="1917135" y="327434"/>
                  </a:lnTo>
                  <a:lnTo>
                    <a:pt x="1961273" y="294968"/>
                  </a:lnTo>
                  <a:lnTo>
                    <a:pt x="2004726" y="261937"/>
                  </a:lnTo>
                  <a:lnTo>
                    <a:pt x="2046893" y="229128"/>
                  </a:lnTo>
                  <a:lnTo>
                    <a:pt x="2159673" y="139918"/>
                  </a:lnTo>
                  <a:lnTo>
                    <a:pt x="2190691" y="115883"/>
                  </a:lnTo>
                  <a:lnTo>
                    <a:pt x="2217420" y="96011"/>
                  </a:lnTo>
                  <a:close/>
                </a:path>
              </a:pathLst>
            </a:custGeom>
            <a:solidFill>
              <a:srgbClr val="00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3"/>
            <p:cNvSpPr/>
            <p:nvPr/>
          </p:nvSpPr>
          <p:spPr>
            <a:xfrm>
              <a:off x="1616087" y="4493514"/>
              <a:ext cx="2217420" cy="582930"/>
            </a:xfrm>
            <a:custGeom>
              <a:avLst/>
              <a:gdLst/>
              <a:ahLst/>
              <a:cxnLst/>
              <a:rect l="l" t="t" r="r" b="b"/>
              <a:pathLst>
                <a:path w="2217420" h="582929">
                  <a:moveTo>
                    <a:pt x="0" y="0"/>
                  </a:moveTo>
                  <a:lnTo>
                    <a:pt x="21731" y="23043"/>
                  </a:lnTo>
                  <a:lnTo>
                    <a:pt x="49696" y="54185"/>
                  </a:lnTo>
                  <a:lnTo>
                    <a:pt x="82912" y="91310"/>
                  </a:lnTo>
                  <a:lnTo>
                    <a:pt x="120396" y="132302"/>
                  </a:lnTo>
                  <a:lnTo>
                    <a:pt x="161165" y="175044"/>
                  </a:lnTo>
                  <a:lnTo>
                    <a:pt x="204239" y="217420"/>
                  </a:lnTo>
                  <a:lnTo>
                    <a:pt x="248635" y="257313"/>
                  </a:lnTo>
                  <a:lnTo>
                    <a:pt x="293370" y="292608"/>
                  </a:lnTo>
                  <a:lnTo>
                    <a:pt x="329714" y="318322"/>
                  </a:lnTo>
                  <a:lnTo>
                    <a:pt x="367412" y="344064"/>
                  </a:lnTo>
                  <a:lnTo>
                    <a:pt x="406444" y="369541"/>
                  </a:lnTo>
                  <a:lnTo>
                    <a:pt x="446794" y="394459"/>
                  </a:lnTo>
                  <a:lnTo>
                    <a:pt x="488442" y="418528"/>
                  </a:lnTo>
                  <a:lnTo>
                    <a:pt x="531370" y="441454"/>
                  </a:lnTo>
                  <a:lnTo>
                    <a:pt x="575559" y="462943"/>
                  </a:lnTo>
                  <a:lnTo>
                    <a:pt x="620993" y="482705"/>
                  </a:lnTo>
                  <a:lnTo>
                    <a:pt x="667652" y="500446"/>
                  </a:lnTo>
                  <a:lnTo>
                    <a:pt x="715518" y="515873"/>
                  </a:lnTo>
                  <a:lnTo>
                    <a:pt x="760564" y="528304"/>
                  </a:lnTo>
                  <a:lnTo>
                    <a:pt x="807730" y="539749"/>
                  </a:lnTo>
                  <a:lnTo>
                    <a:pt x="856604" y="550091"/>
                  </a:lnTo>
                  <a:lnTo>
                    <a:pt x="906772" y="559214"/>
                  </a:lnTo>
                  <a:lnTo>
                    <a:pt x="957823" y="567001"/>
                  </a:lnTo>
                  <a:lnTo>
                    <a:pt x="1009345" y="573334"/>
                  </a:lnTo>
                  <a:lnTo>
                    <a:pt x="1060925" y="578098"/>
                  </a:lnTo>
                  <a:lnTo>
                    <a:pt x="1112151" y="581175"/>
                  </a:lnTo>
                  <a:lnTo>
                    <a:pt x="1162612" y="582449"/>
                  </a:lnTo>
                  <a:lnTo>
                    <a:pt x="1211894" y="581803"/>
                  </a:lnTo>
                  <a:lnTo>
                    <a:pt x="1259586" y="579119"/>
                  </a:lnTo>
                  <a:lnTo>
                    <a:pt x="1310375" y="573936"/>
                  </a:lnTo>
                  <a:lnTo>
                    <a:pt x="1360401" y="566635"/>
                  </a:lnTo>
                  <a:lnTo>
                    <a:pt x="1409769" y="557249"/>
                  </a:lnTo>
                  <a:lnTo>
                    <a:pt x="1458583" y="545811"/>
                  </a:lnTo>
                  <a:lnTo>
                    <a:pt x="1506950" y="532352"/>
                  </a:lnTo>
                  <a:lnTo>
                    <a:pt x="1554973" y="516904"/>
                  </a:lnTo>
                  <a:lnTo>
                    <a:pt x="1602759" y="499499"/>
                  </a:lnTo>
                  <a:lnTo>
                    <a:pt x="1650412" y="480169"/>
                  </a:lnTo>
                  <a:lnTo>
                    <a:pt x="1698038" y="458947"/>
                  </a:lnTo>
                  <a:lnTo>
                    <a:pt x="1745742" y="435863"/>
                  </a:lnTo>
                  <a:lnTo>
                    <a:pt x="1786615" y="413548"/>
                  </a:lnTo>
                  <a:lnTo>
                    <a:pt x="1829205" y="387512"/>
                  </a:lnTo>
                  <a:lnTo>
                    <a:pt x="1872912" y="358544"/>
                  </a:lnTo>
                  <a:lnTo>
                    <a:pt x="1917135" y="327434"/>
                  </a:lnTo>
                  <a:lnTo>
                    <a:pt x="1961273" y="294968"/>
                  </a:lnTo>
                  <a:lnTo>
                    <a:pt x="2004726" y="261937"/>
                  </a:lnTo>
                  <a:lnTo>
                    <a:pt x="2046893" y="229128"/>
                  </a:lnTo>
                  <a:lnTo>
                    <a:pt x="2087174" y="197329"/>
                  </a:lnTo>
                  <a:lnTo>
                    <a:pt x="2124967" y="167330"/>
                  </a:lnTo>
                  <a:lnTo>
                    <a:pt x="2159673" y="139918"/>
                  </a:lnTo>
                  <a:lnTo>
                    <a:pt x="2190691" y="115883"/>
                  </a:lnTo>
                  <a:lnTo>
                    <a:pt x="2217420" y="96011"/>
                  </a:lnTo>
                </a:path>
              </a:pathLst>
            </a:custGeom>
            <a:ln w="314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4"/>
            <p:cNvSpPr/>
            <p:nvPr/>
          </p:nvSpPr>
          <p:spPr>
            <a:xfrm>
              <a:off x="1616087" y="4374641"/>
              <a:ext cx="2217420" cy="582930"/>
            </a:xfrm>
            <a:custGeom>
              <a:avLst/>
              <a:gdLst/>
              <a:ahLst/>
              <a:cxnLst/>
              <a:rect l="l" t="t" r="r" b="b"/>
              <a:pathLst>
                <a:path w="2217420" h="582929">
                  <a:moveTo>
                    <a:pt x="2217420" y="96011"/>
                  </a:moveTo>
                  <a:lnTo>
                    <a:pt x="0" y="0"/>
                  </a:lnTo>
                  <a:lnTo>
                    <a:pt x="21731" y="23041"/>
                  </a:lnTo>
                  <a:lnTo>
                    <a:pt x="82912" y="91270"/>
                  </a:lnTo>
                  <a:lnTo>
                    <a:pt x="120396" y="132207"/>
                  </a:lnTo>
                  <a:lnTo>
                    <a:pt x="161165" y="174858"/>
                  </a:lnTo>
                  <a:lnTo>
                    <a:pt x="204239" y="217098"/>
                  </a:lnTo>
                  <a:lnTo>
                    <a:pt x="248635" y="256802"/>
                  </a:lnTo>
                  <a:lnTo>
                    <a:pt x="293370" y="291846"/>
                  </a:lnTo>
                  <a:lnTo>
                    <a:pt x="329714" y="317766"/>
                  </a:lnTo>
                  <a:lnTo>
                    <a:pt x="367412" y="343674"/>
                  </a:lnTo>
                  <a:lnTo>
                    <a:pt x="406444" y="369279"/>
                  </a:lnTo>
                  <a:lnTo>
                    <a:pt x="446794" y="394295"/>
                  </a:lnTo>
                  <a:lnTo>
                    <a:pt x="488442" y="418433"/>
                  </a:lnTo>
                  <a:lnTo>
                    <a:pt x="531370" y="441405"/>
                  </a:lnTo>
                  <a:lnTo>
                    <a:pt x="575559" y="462923"/>
                  </a:lnTo>
                  <a:lnTo>
                    <a:pt x="620993" y="482699"/>
                  </a:lnTo>
                  <a:lnTo>
                    <a:pt x="667652" y="500445"/>
                  </a:lnTo>
                  <a:lnTo>
                    <a:pt x="715518" y="515873"/>
                  </a:lnTo>
                  <a:lnTo>
                    <a:pt x="760564" y="528304"/>
                  </a:lnTo>
                  <a:lnTo>
                    <a:pt x="807730" y="539749"/>
                  </a:lnTo>
                  <a:lnTo>
                    <a:pt x="856604" y="550091"/>
                  </a:lnTo>
                  <a:lnTo>
                    <a:pt x="906772" y="559214"/>
                  </a:lnTo>
                  <a:lnTo>
                    <a:pt x="957823" y="567001"/>
                  </a:lnTo>
                  <a:lnTo>
                    <a:pt x="1009345" y="573334"/>
                  </a:lnTo>
                  <a:lnTo>
                    <a:pt x="1060925" y="578098"/>
                  </a:lnTo>
                  <a:lnTo>
                    <a:pt x="1112151" y="581175"/>
                  </a:lnTo>
                  <a:lnTo>
                    <a:pt x="1162612" y="582449"/>
                  </a:lnTo>
                  <a:lnTo>
                    <a:pt x="1211894" y="581803"/>
                  </a:lnTo>
                  <a:lnTo>
                    <a:pt x="1259586" y="579119"/>
                  </a:lnTo>
                  <a:lnTo>
                    <a:pt x="1310375" y="573936"/>
                  </a:lnTo>
                  <a:lnTo>
                    <a:pt x="1360401" y="566635"/>
                  </a:lnTo>
                  <a:lnTo>
                    <a:pt x="1409769" y="557249"/>
                  </a:lnTo>
                  <a:lnTo>
                    <a:pt x="1458583" y="545811"/>
                  </a:lnTo>
                  <a:lnTo>
                    <a:pt x="1506950" y="532352"/>
                  </a:lnTo>
                  <a:lnTo>
                    <a:pt x="1554973" y="516904"/>
                  </a:lnTo>
                  <a:lnTo>
                    <a:pt x="1602759" y="499499"/>
                  </a:lnTo>
                  <a:lnTo>
                    <a:pt x="1650412" y="480169"/>
                  </a:lnTo>
                  <a:lnTo>
                    <a:pt x="1698038" y="458947"/>
                  </a:lnTo>
                  <a:lnTo>
                    <a:pt x="1745742" y="435863"/>
                  </a:lnTo>
                  <a:lnTo>
                    <a:pt x="1786615" y="413548"/>
                  </a:lnTo>
                  <a:lnTo>
                    <a:pt x="1829205" y="387512"/>
                  </a:lnTo>
                  <a:lnTo>
                    <a:pt x="1872912" y="358544"/>
                  </a:lnTo>
                  <a:lnTo>
                    <a:pt x="1917135" y="327434"/>
                  </a:lnTo>
                  <a:lnTo>
                    <a:pt x="1961273" y="294968"/>
                  </a:lnTo>
                  <a:lnTo>
                    <a:pt x="2004726" y="261937"/>
                  </a:lnTo>
                  <a:lnTo>
                    <a:pt x="2046893" y="229128"/>
                  </a:lnTo>
                  <a:lnTo>
                    <a:pt x="2159673" y="139918"/>
                  </a:lnTo>
                  <a:lnTo>
                    <a:pt x="2190691" y="115883"/>
                  </a:lnTo>
                  <a:lnTo>
                    <a:pt x="2217420" y="960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5"/>
            <p:cNvSpPr/>
            <p:nvPr/>
          </p:nvSpPr>
          <p:spPr>
            <a:xfrm>
              <a:off x="1616087" y="4374641"/>
              <a:ext cx="2217420" cy="582930"/>
            </a:xfrm>
            <a:custGeom>
              <a:avLst/>
              <a:gdLst/>
              <a:ahLst/>
              <a:cxnLst/>
              <a:rect l="l" t="t" r="r" b="b"/>
              <a:pathLst>
                <a:path w="2217420" h="582929">
                  <a:moveTo>
                    <a:pt x="0" y="0"/>
                  </a:moveTo>
                  <a:lnTo>
                    <a:pt x="21731" y="23041"/>
                  </a:lnTo>
                  <a:lnTo>
                    <a:pt x="49696" y="54173"/>
                  </a:lnTo>
                  <a:lnTo>
                    <a:pt x="82912" y="91270"/>
                  </a:lnTo>
                  <a:lnTo>
                    <a:pt x="120396" y="132207"/>
                  </a:lnTo>
                  <a:lnTo>
                    <a:pt x="161165" y="174858"/>
                  </a:lnTo>
                  <a:lnTo>
                    <a:pt x="204239" y="217098"/>
                  </a:lnTo>
                  <a:lnTo>
                    <a:pt x="248635" y="256802"/>
                  </a:lnTo>
                  <a:lnTo>
                    <a:pt x="293370" y="291846"/>
                  </a:lnTo>
                  <a:lnTo>
                    <a:pt x="329714" y="317766"/>
                  </a:lnTo>
                  <a:lnTo>
                    <a:pt x="367412" y="343674"/>
                  </a:lnTo>
                  <a:lnTo>
                    <a:pt x="406444" y="369279"/>
                  </a:lnTo>
                  <a:lnTo>
                    <a:pt x="446794" y="394295"/>
                  </a:lnTo>
                  <a:lnTo>
                    <a:pt x="488442" y="418433"/>
                  </a:lnTo>
                  <a:lnTo>
                    <a:pt x="531370" y="441405"/>
                  </a:lnTo>
                  <a:lnTo>
                    <a:pt x="575559" y="462923"/>
                  </a:lnTo>
                  <a:lnTo>
                    <a:pt x="620993" y="482699"/>
                  </a:lnTo>
                  <a:lnTo>
                    <a:pt x="667652" y="500445"/>
                  </a:lnTo>
                  <a:lnTo>
                    <a:pt x="715518" y="515873"/>
                  </a:lnTo>
                  <a:lnTo>
                    <a:pt x="760564" y="528304"/>
                  </a:lnTo>
                  <a:lnTo>
                    <a:pt x="807730" y="539749"/>
                  </a:lnTo>
                  <a:lnTo>
                    <a:pt x="856604" y="550091"/>
                  </a:lnTo>
                  <a:lnTo>
                    <a:pt x="906772" y="559214"/>
                  </a:lnTo>
                  <a:lnTo>
                    <a:pt x="957823" y="567001"/>
                  </a:lnTo>
                  <a:lnTo>
                    <a:pt x="1009345" y="573334"/>
                  </a:lnTo>
                  <a:lnTo>
                    <a:pt x="1060925" y="578098"/>
                  </a:lnTo>
                  <a:lnTo>
                    <a:pt x="1112151" y="581175"/>
                  </a:lnTo>
                  <a:lnTo>
                    <a:pt x="1162612" y="582449"/>
                  </a:lnTo>
                  <a:lnTo>
                    <a:pt x="1211894" y="581803"/>
                  </a:lnTo>
                  <a:lnTo>
                    <a:pt x="1259586" y="579119"/>
                  </a:lnTo>
                  <a:lnTo>
                    <a:pt x="1310375" y="573936"/>
                  </a:lnTo>
                  <a:lnTo>
                    <a:pt x="1360401" y="566635"/>
                  </a:lnTo>
                  <a:lnTo>
                    <a:pt x="1409769" y="557249"/>
                  </a:lnTo>
                  <a:lnTo>
                    <a:pt x="1458583" y="545811"/>
                  </a:lnTo>
                  <a:lnTo>
                    <a:pt x="1506950" y="532352"/>
                  </a:lnTo>
                  <a:lnTo>
                    <a:pt x="1554973" y="516904"/>
                  </a:lnTo>
                  <a:lnTo>
                    <a:pt x="1602759" y="499499"/>
                  </a:lnTo>
                  <a:lnTo>
                    <a:pt x="1650412" y="480169"/>
                  </a:lnTo>
                  <a:lnTo>
                    <a:pt x="1698038" y="458947"/>
                  </a:lnTo>
                  <a:lnTo>
                    <a:pt x="1745742" y="435863"/>
                  </a:lnTo>
                  <a:lnTo>
                    <a:pt x="1786615" y="413548"/>
                  </a:lnTo>
                  <a:lnTo>
                    <a:pt x="1829205" y="387512"/>
                  </a:lnTo>
                  <a:lnTo>
                    <a:pt x="1872912" y="358544"/>
                  </a:lnTo>
                  <a:lnTo>
                    <a:pt x="1917135" y="327434"/>
                  </a:lnTo>
                  <a:lnTo>
                    <a:pt x="1961273" y="294968"/>
                  </a:lnTo>
                  <a:lnTo>
                    <a:pt x="2004726" y="261937"/>
                  </a:lnTo>
                  <a:lnTo>
                    <a:pt x="2046893" y="229128"/>
                  </a:lnTo>
                  <a:lnTo>
                    <a:pt x="2087174" y="197329"/>
                  </a:lnTo>
                  <a:lnTo>
                    <a:pt x="2124967" y="167330"/>
                  </a:lnTo>
                  <a:lnTo>
                    <a:pt x="2159673" y="139918"/>
                  </a:lnTo>
                  <a:lnTo>
                    <a:pt x="2190691" y="115883"/>
                  </a:lnTo>
                  <a:lnTo>
                    <a:pt x="2217420" y="96011"/>
                  </a:lnTo>
                </a:path>
              </a:pathLst>
            </a:custGeom>
            <a:ln w="314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6"/>
            <p:cNvSpPr/>
            <p:nvPr/>
          </p:nvSpPr>
          <p:spPr>
            <a:xfrm>
              <a:off x="2569349" y="2469642"/>
              <a:ext cx="475615" cy="2500630"/>
            </a:xfrm>
            <a:custGeom>
              <a:avLst/>
              <a:gdLst/>
              <a:ahLst/>
              <a:cxnLst/>
              <a:rect l="l" t="t" r="r" b="b"/>
              <a:pathLst>
                <a:path w="475614" h="2500629">
                  <a:moveTo>
                    <a:pt x="0" y="2500122"/>
                  </a:moveTo>
                  <a:lnTo>
                    <a:pt x="475487" y="0"/>
                  </a:lnTo>
                </a:path>
              </a:pathLst>
            </a:custGeom>
            <a:ln w="104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7"/>
            <p:cNvSpPr/>
            <p:nvPr/>
          </p:nvSpPr>
          <p:spPr>
            <a:xfrm>
              <a:off x="2632093" y="3921512"/>
              <a:ext cx="228841" cy="2296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8"/>
            <p:cNvSpPr/>
            <p:nvPr/>
          </p:nvSpPr>
          <p:spPr>
            <a:xfrm>
              <a:off x="3155327" y="2349245"/>
              <a:ext cx="447675" cy="2303780"/>
            </a:xfrm>
            <a:custGeom>
              <a:avLst/>
              <a:gdLst/>
              <a:ahLst/>
              <a:cxnLst/>
              <a:rect l="l" t="t" r="r" b="b"/>
              <a:pathLst>
                <a:path w="447675" h="2303779">
                  <a:moveTo>
                    <a:pt x="430226" y="2164113"/>
                  </a:moveTo>
                  <a:lnTo>
                    <a:pt x="20574" y="0"/>
                  </a:lnTo>
                  <a:lnTo>
                    <a:pt x="0" y="3810"/>
                  </a:lnTo>
                  <a:lnTo>
                    <a:pt x="409634" y="2167831"/>
                  </a:lnTo>
                  <a:lnTo>
                    <a:pt x="430226" y="2164113"/>
                  </a:lnTo>
                  <a:close/>
                </a:path>
                <a:path w="447675" h="2303779">
                  <a:moveTo>
                    <a:pt x="432816" y="2271326"/>
                  </a:moveTo>
                  <a:lnTo>
                    <a:pt x="432816" y="2177796"/>
                  </a:lnTo>
                  <a:lnTo>
                    <a:pt x="412242" y="2181606"/>
                  </a:lnTo>
                  <a:lnTo>
                    <a:pt x="409634" y="2167831"/>
                  </a:lnTo>
                  <a:lnTo>
                    <a:pt x="392430" y="2170938"/>
                  </a:lnTo>
                  <a:lnTo>
                    <a:pt x="432816" y="2271326"/>
                  </a:lnTo>
                  <a:close/>
                </a:path>
                <a:path w="447675" h="2303779">
                  <a:moveTo>
                    <a:pt x="432816" y="2177796"/>
                  </a:moveTo>
                  <a:lnTo>
                    <a:pt x="430226" y="2164113"/>
                  </a:lnTo>
                  <a:lnTo>
                    <a:pt x="409634" y="2167831"/>
                  </a:lnTo>
                  <a:lnTo>
                    <a:pt x="412242" y="2181606"/>
                  </a:lnTo>
                  <a:lnTo>
                    <a:pt x="432816" y="2177796"/>
                  </a:lnTo>
                  <a:close/>
                </a:path>
                <a:path w="447675" h="2303779">
                  <a:moveTo>
                    <a:pt x="447294" y="2161032"/>
                  </a:moveTo>
                  <a:lnTo>
                    <a:pt x="430226" y="2164113"/>
                  </a:lnTo>
                  <a:lnTo>
                    <a:pt x="432816" y="2177796"/>
                  </a:lnTo>
                  <a:lnTo>
                    <a:pt x="432816" y="2271326"/>
                  </a:lnTo>
                  <a:lnTo>
                    <a:pt x="445770" y="2303526"/>
                  </a:lnTo>
                  <a:lnTo>
                    <a:pt x="447294" y="2161032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9"/>
            <p:cNvSpPr/>
            <p:nvPr/>
          </p:nvSpPr>
          <p:spPr>
            <a:xfrm>
              <a:off x="2728607" y="4135373"/>
              <a:ext cx="878205" cy="525145"/>
            </a:xfrm>
            <a:custGeom>
              <a:avLst/>
              <a:gdLst/>
              <a:ahLst/>
              <a:cxnLst/>
              <a:rect l="l" t="t" r="r" b="b"/>
              <a:pathLst>
                <a:path w="878204" h="525145">
                  <a:moveTo>
                    <a:pt x="134112" y="46481"/>
                  </a:moveTo>
                  <a:lnTo>
                    <a:pt x="0" y="0"/>
                  </a:lnTo>
                  <a:lnTo>
                    <a:pt x="102870" y="92508"/>
                  </a:lnTo>
                  <a:lnTo>
                    <a:pt x="102870" y="73151"/>
                  </a:lnTo>
                  <a:lnTo>
                    <a:pt x="113537" y="54863"/>
                  </a:lnTo>
                  <a:lnTo>
                    <a:pt x="125259" y="61794"/>
                  </a:lnTo>
                  <a:lnTo>
                    <a:pt x="134112" y="46481"/>
                  </a:lnTo>
                  <a:close/>
                </a:path>
                <a:path w="878204" h="525145">
                  <a:moveTo>
                    <a:pt x="125259" y="61794"/>
                  </a:moveTo>
                  <a:lnTo>
                    <a:pt x="113537" y="54863"/>
                  </a:lnTo>
                  <a:lnTo>
                    <a:pt x="102870" y="73151"/>
                  </a:lnTo>
                  <a:lnTo>
                    <a:pt x="114662" y="80124"/>
                  </a:lnTo>
                  <a:lnTo>
                    <a:pt x="125259" y="61794"/>
                  </a:lnTo>
                  <a:close/>
                </a:path>
                <a:path w="878204" h="525145">
                  <a:moveTo>
                    <a:pt x="114662" y="80124"/>
                  </a:moveTo>
                  <a:lnTo>
                    <a:pt x="102870" y="73151"/>
                  </a:lnTo>
                  <a:lnTo>
                    <a:pt x="102870" y="92508"/>
                  </a:lnTo>
                  <a:lnTo>
                    <a:pt x="105918" y="95249"/>
                  </a:lnTo>
                  <a:lnTo>
                    <a:pt x="114662" y="80124"/>
                  </a:lnTo>
                  <a:close/>
                </a:path>
                <a:path w="878204" h="525145">
                  <a:moveTo>
                    <a:pt x="877824" y="506729"/>
                  </a:moveTo>
                  <a:lnTo>
                    <a:pt x="125259" y="61794"/>
                  </a:lnTo>
                  <a:lnTo>
                    <a:pt x="114662" y="80124"/>
                  </a:lnTo>
                  <a:lnTo>
                    <a:pt x="867156" y="525017"/>
                  </a:lnTo>
                  <a:lnTo>
                    <a:pt x="877824" y="50672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20"/>
            <p:cNvSpPr/>
            <p:nvPr/>
          </p:nvSpPr>
          <p:spPr>
            <a:xfrm>
              <a:off x="2956445" y="2388107"/>
              <a:ext cx="643255" cy="2265045"/>
            </a:xfrm>
            <a:custGeom>
              <a:avLst/>
              <a:gdLst/>
              <a:ahLst/>
              <a:cxnLst/>
              <a:rect l="l" t="t" r="r" b="b"/>
              <a:pathLst>
                <a:path w="643254" h="2265045">
                  <a:moveTo>
                    <a:pt x="615704" y="2126889"/>
                  </a:moveTo>
                  <a:lnTo>
                    <a:pt x="19812" y="0"/>
                  </a:lnTo>
                  <a:lnTo>
                    <a:pt x="0" y="6096"/>
                  </a:lnTo>
                  <a:lnTo>
                    <a:pt x="595057" y="2132706"/>
                  </a:lnTo>
                  <a:lnTo>
                    <a:pt x="615704" y="2126889"/>
                  </a:lnTo>
                  <a:close/>
                </a:path>
                <a:path w="643254" h="2265045">
                  <a:moveTo>
                    <a:pt x="619506" y="2218253"/>
                  </a:moveTo>
                  <a:lnTo>
                    <a:pt x="619506" y="2140458"/>
                  </a:lnTo>
                  <a:lnTo>
                    <a:pt x="598932" y="2146554"/>
                  </a:lnTo>
                  <a:lnTo>
                    <a:pt x="595057" y="2132706"/>
                  </a:lnTo>
                  <a:lnTo>
                    <a:pt x="578358" y="2137410"/>
                  </a:lnTo>
                  <a:lnTo>
                    <a:pt x="619506" y="2218253"/>
                  </a:lnTo>
                  <a:close/>
                </a:path>
                <a:path w="643254" h="2265045">
                  <a:moveTo>
                    <a:pt x="619506" y="2140458"/>
                  </a:moveTo>
                  <a:lnTo>
                    <a:pt x="615704" y="2126889"/>
                  </a:lnTo>
                  <a:lnTo>
                    <a:pt x="595057" y="2132706"/>
                  </a:lnTo>
                  <a:lnTo>
                    <a:pt x="598932" y="2146554"/>
                  </a:lnTo>
                  <a:lnTo>
                    <a:pt x="619506" y="2140458"/>
                  </a:lnTo>
                  <a:close/>
                </a:path>
                <a:path w="643254" h="2265045">
                  <a:moveTo>
                    <a:pt x="643128" y="2264664"/>
                  </a:moveTo>
                  <a:lnTo>
                    <a:pt x="632460" y="2122170"/>
                  </a:lnTo>
                  <a:lnTo>
                    <a:pt x="615704" y="2126889"/>
                  </a:lnTo>
                  <a:lnTo>
                    <a:pt x="619506" y="2140458"/>
                  </a:lnTo>
                  <a:lnTo>
                    <a:pt x="619506" y="2218253"/>
                  </a:lnTo>
                  <a:lnTo>
                    <a:pt x="643128" y="226466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21"/>
            <p:cNvSpPr/>
            <p:nvPr/>
          </p:nvSpPr>
          <p:spPr>
            <a:xfrm>
              <a:off x="2847479" y="3977640"/>
              <a:ext cx="759460" cy="683260"/>
            </a:xfrm>
            <a:custGeom>
              <a:avLst/>
              <a:gdLst/>
              <a:ahLst/>
              <a:cxnLst/>
              <a:rect l="l" t="t" r="r" b="b"/>
              <a:pathLst>
                <a:path w="759460" h="683260">
                  <a:moveTo>
                    <a:pt x="122682" y="72389"/>
                  </a:moveTo>
                  <a:lnTo>
                    <a:pt x="0" y="0"/>
                  </a:lnTo>
                  <a:lnTo>
                    <a:pt x="85344" y="114299"/>
                  </a:lnTo>
                  <a:lnTo>
                    <a:pt x="86868" y="112589"/>
                  </a:lnTo>
                  <a:lnTo>
                    <a:pt x="86868" y="92201"/>
                  </a:lnTo>
                  <a:lnTo>
                    <a:pt x="100584" y="76199"/>
                  </a:lnTo>
                  <a:lnTo>
                    <a:pt x="110973" y="85531"/>
                  </a:lnTo>
                  <a:lnTo>
                    <a:pt x="122682" y="72389"/>
                  </a:lnTo>
                  <a:close/>
                </a:path>
                <a:path w="759460" h="683260">
                  <a:moveTo>
                    <a:pt x="110973" y="85531"/>
                  </a:moveTo>
                  <a:lnTo>
                    <a:pt x="100584" y="76199"/>
                  </a:lnTo>
                  <a:lnTo>
                    <a:pt x="86868" y="92201"/>
                  </a:lnTo>
                  <a:lnTo>
                    <a:pt x="96963" y="101257"/>
                  </a:lnTo>
                  <a:lnTo>
                    <a:pt x="110973" y="85531"/>
                  </a:lnTo>
                  <a:close/>
                </a:path>
                <a:path w="759460" h="683260">
                  <a:moveTo>
                    <a:pt x="96963" y="101257"/>
                  </a:moveTo>
                  <a:lnTo>
                    <a:pt x="86868" y="92201"/>
                  </a:lnTo>
                  <a:lnTo>
                    <a:pt x="86868" y="112589"/>
                  </a:lnTo>
                  <a:lnTo>
                    <a:pt x="96963" y="101257"/>
                  </a:lnTo>
                  <a:close/>
                </a:path>
                <a:path w="759460" h="683260">
                  <a:moveTo>
                    <a:pt x="758952" y="667511"/>
                  </a:moveTo>
                  <a:lnTo>
                    <a:pt x="110973" y="85531"/>
                  </a:lnTo>
                  <a:lnTo>
                    <a:pt x="96963" y="101257"/>
                  </a:lnTo>
                  <a:lnTo>
                    <a:pt x="745236" y="682751"/>
                  </a:lnTo>
                  <a:lnTo>
                    <a:pt x="758952" y="66751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2"/>
            <p:cNvSpPr/>
            <p:nvPr/>
          </p:nvSpPr>
          <p:spPr>
            <a:xfrm>
              <a:off x="2511437" y="3755707"/>
              <a:ext cx="533400" cy="222250"/>
            </a:xfrm>
            <a:custGeom>
              <a:avLst/>
              <a:gdLst/>
              <a:ahLst/>
              <a:cxnLst/>
              <a:rect l="l" t="t" r="r" b="b"/>
              <a:pathLst>
                <a:path w="533400" h="222250">
                  <a:moveTo>
                    <a:pt x="0" y="127444"/>
                  </a:moveTo>
                  <a:lnTo>
                    <a:pt x="40576" y="91821"/>
                  </a:lnTo>
                  <a:lnTo>
                    <a:pt x="98298" y="50482"/>
                  </a:lnTo>
                  <a:lnTo>
                    <a:pt x="161734" y="20097"/>
                  </a:lnTo>
                  <a:lnTo>
                    <a:pt x="230886" y="1714"/>
                  </a:lnTo>
                  <a:lnTo>
                    <a:pt x="265866" y="0"/>
                  </a:lnTo>
                  <a:lnTo>
                    <a:pt x="301561" y="2857"/>
                  </a:lnTo>
                  <a:lnTo>
                    <a:pt x="371094" y="22288"/>
                  </a:lnTo>
                  <a:lnTo>
                    <a:pt x="436245" y="66294"/>
                  </a:lnTo>
                  <a:lnTo>
                    <a:pt x="465605" y="93868"/>
                  </a:lnTo>
                  <a:lnTo>
                    <a:pt x="507468" y="147244"/>
                  </a:lnTo>
                  <a:lnTo>
                    <a:pt x="527042" y="201703"/>
                  </a:lnTo>
                  <a:lnTo>
                    <a:pt x="533400" y="221932"/>
                  </a:lnTo>
                </a:path>
              </a:pathLst>
            </a:custGeom>
            <a:ln w="314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3"/>
            <p:cNvSpPr/>
            <p:nvPr/>
          </p:nvSpPr>
          <p:spPr>
            <a:xfrm>
              <a:off x="2250833" y="3699509"/>
              <a:ext cx="794385" cy="556260"/>
            </a:xfrm>
            <a:custGeom>
              <a:avLst/>
              <a:gdLst/>
              <a:ahLst/>
              <a:cxnLst/>
              <a:rect l="l" t="t" r="r" b="b"/>
              <a:pathLst>
                <a:path w="794385" h="556260">
                  <a:moveTo>
                    <a:pt x="794004" y="556260"/>
                  </a:moveTo>
                  <a:lnTo>
                    <a:pt x="0" y="0"/>
                  </a:lnTo>
                </a:path>
              </a:pathLst>
            </a:custGeom>
            <a:ln w="104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4"/>
            <p:cNvSpPr/>
            <p:nvPr/>
          </p:nvSpPr>
          <p:spPr>
            <a:xfrm>
              <a:off x="1616087" y="4040885"/>
              <a:ext cx="1031875" cy="349250"/>
            </a:xfrm>
            <a:custGeom>
              <a:avLst/>
              <a:gdLst/>
              <a:ahLst/>
              <a:cxnLst/>
              <a:rect l="l" t="t" r="r" b="b"/>
              <a:pathLst>
                <a:path w="1031875" h="349250">
                  <a:moveTo>
                    <a:pt x="78384" y="303656"/>
                  </a:moveTo>
                  <a:lnTo>
                    <a:pt x="67817" y="268986"/>
                  </a:lnTo>
                  <a:lnTo>
                    <a:pt x="0" y="333756"/>
                  </a:lnTo>
                  <a:lnTo>
                    <a:pt x="60959" y="343832"/>
                  </a:lnTo>
                  <a:lnTo>
                    <a:pt x="60959" y="311658"/>
                  </a:lnTo>
                  <a:lnTo>
                    <a:pt x="62483" y="309372"/>
                  </a:lnTo>
                  <a:lnTo>
                    <a:pt x="64769" y="307848"/>
                  </a:lnTo>
                  <a:lnTo>
                    <a:pt x="78384" y="303656"/>
                  </a:lnTo>
                  <a:close/>
                </a:path>
                <a:path w="1031875" h="349250">
                  <a:moveTo>
                    <a:pt x="81614" y="314256"/>
                  </a:moveTo>
                  <a:lnTo>
                    <a:pt x="78384" y="303656"/>
                  </a:lnTo>
                  <a:lnTo>
                    <a:pt x="64769" y="307848"/>
                  </a:lnTo>
                  <a:lnTo>
                    <a:pt x="62483" y="309372"/>
                  </a:lnTo>
                  <a:lnTo>
                    <a:pt x="60959" y="311658"/>
                  </a:lnTo>
                  <a:lnTo>
                    <a:pt x="62483" y="317754"/>
                  </a:lnTo>
                  <a:lnTo>
                    <a:pt x="65531" y="319278"/>
                  </a:lnTo>
                  <a:lnTo>
                    <a:pt x="67817" y="318516"/>
                  </a:lnTo>
                  <a:lnTo>
                    <a:pt x="81614" y="314256"/>
                  </a:lnTo>
                  <a:close/>
                </a:path>
                <a:path w="1031875" h="349250">
                  <a:moveTo>
                    <a:pt x="92201" y="348996"/>
                  </a:moveTo>
                  <a:lnTo>
                    <a:pt x="81614" y="314256"/>
                  </a:lnTo>
                  <a:lnTo>
                    <a:pt x="67817" y="318516"/>
                  </a:lnTo>
                  <a:lnTo>
                    <a:pt x="65531" y="319278"/>
                  </a:lnTo>
                  <a:lnTo>
                    <a:pt x="62483" y="317754"/>
                  </a:lnTo>
                  <a:lnTo>
                    <a:pt x="60959" y="311658"/>
                  </a:lnTo>
                  <a:lnTo>
                    <a:pt x="60959" y="343832"/>
                  </a:lnTo>
                  <a:lnTo>
                    <a:pt x="92201" y="348996"/>
                  </a:lnTo>
                  <a:close/>
                </a:path>
                <a:path w="1031875" h="349250">
                  <a:moveTo>
                    <a:pt x="953301" y="45135"/>
                  </a:moveTo>
                  <a:lnTo>
                    <a:pt x="950276" y="35210"/>
                  </a:lnTo>
                  <a:lnTo>
                    <a:pt x="78384" y="303656"/>
                  </a:lnTo>
                  <a:lnTo>
                    <a:pt x="81614" y="314256"/>
                  </a:lnTo>
                  <a:lnTo>
                    <a:pt x="953301" y="45135"/>
                  </a:lnTo>
                  <a:close/>
                </a:path>
                <a:path w="1031875" h="349250">
                  <a:moveTo>
                    <a:pt x="1031747" y="15240"/>
                  </a:moveTo>
                  <a:lnTo>
                    <a:pt x="939545" y="0"/>
                  </a:lnTo>
                  <a:lnTo>
                    <a:pt x="950276" y="35210"/>
                  </a:lnTo>
                  <a:lnTo>
                    <a:pt x="963167" y="31242"/>
                  </a:lnTo>
                  <a:lnTo>
                    <a:pt x="966216" y="30480"/>
                  </a:lnTo>
                  <a:lnTo>
                    <a:pt x="969263" y="32004"/>
                  </a:lnTo>
                  <a:lnTo>
                    <a:pt x="970026" y="34290"/>
                  </a:lnTo>
                  <a:lnTo>
                    <a:pt x="970788" y="37338"/>
                  </a:lnTo>
                  <a:lnTo>
                    <a:pt x="970788" y="73460"/>
                  </a:lnTo>
                  <a:lnTo>
                    <a:pt x="1031747" y="15240"/>
                  </a:lnTo>
                  <a:close/>
                </a:path>
                <a:path w="1031875" h="349250">
                  <a:moveTo>
                    <a:pt x="970788" y="37338"/>
                  </a:moveTo>
                  <a:lnTo>
                    <a:pt x="970026" y="34290"/>
                  </a:lnTo>
                  <a:lnTo>
                    <a:pt x="969263" y="32004"/>
                  </a:lnTo>
                  <a:lnTo>
                    <a:pt x="966216" y="30480"/>
                  </a:lnTo>
                  <a:lnTo>
                    <a:pt x="963167" y="31242"/>
                  </a:lnTo>
                  <a:lnTo>
                    <a:pt x="950276" y="35210"/>
                  </a:lnTo>
                  <a:lnTo>
                    <a:pt x="953301" y="45135"/>
                  </a:lnTo>
                  <a:lnTo>
                    <a:pt x="966216" y="41148"/>
                  </a:lnTo>
                  <a:lnTo>
                    <a:pt x="969263" y="40386"/>
                  </a:lnTo>
                  <a:lnTo>
                    <a:pt x="970788" y="37338"/>
                  </a:lnTo>
                  <a:close/>
                </a:path>
                <a:path w="1031875" h="349250">
                  <a:moveTo>
                    <a:pt x="970788" y="73460"/>
                  </a:moveTo>
                  <a:lnTo>
                    <a:pt x="970788" y="37338"/>
                  </a:lnTo>
                  <a:lnTo>
                    <a:pt x="969263" y="40386"/>
                  </a:lnTo>
                  <a:lnTo>
                    <a:pt x="966216" y="41148"/>
                  </a:lnTo>
                  <a:lnTo>
                    <a:pt x="953301" y="45135"/>
                  </a:lnTo>
                  <a:lnTo>
                    <a:pt x="963929" y="80010"/>
                  </a:lnTo>
                  <a:lnTo>
                    <a:pt x="970788" y="734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5"/>
            <p:cNvSpPr/>
            <p:nvPr/>
          </p:nvSpPr>
          <p:spPr>
            <a:xfrm>
              <a:off x="2312555" y="3503676"/>
              <a:ext cx="513715" cy="257175"/>
            </a:xfrm>
            <a:custGeom>
              <a:avLst/>
              <a:gdLst/>
              <a:ahLst/>
              <a:cxnLst/>
              <a:rect l="l" t="t" r="r" b="b"/>
              <a:pathLst>
                <a:path w="513714" h="257175">
                  <a:moveTo>
                    <a:pt x="59197" y="197020"/>
                  </a:moveTo>
                  <a:lnTo>
                    <a:pt x="44195" y="179831"/>
                  </a:lnTo>
                  <a:lnTo>
                    <a:pt x="0" y="256793"/>
                  </a:lnTo>
                  <a:lnTo>
                    <a:pt x="46481" y="236622"/>
                  </a:lnTo>
                  <a:lnTo>
                    <a:pt x="46481" y="208025"/>
                  </a:lnTo>
                  <a:lnTo>
                    <a:pt x="48767" y="206501"/>
                  </a:lnTo>
                  <a:lnTo>
                    <a:pt x="59197" y="197020"/>
                  </a:lnTo>
                  <a:close/>
                </a:path>
                <a:path w="513714" h="257175">
                  <a:moveTo>
                    <a:pt x="65939" y="204746"/>
                  </a:moveTo>
                  <a:lnTo>
                    <a:pt x="59197" y="197020"/>
                  </a:lnTo>
                  <a:lnTo>
                    <a:pt x="48767" y="206501"/>
                  </a:lnTo>
                  <a:lnTo>
                    <a:pt x="46481" y="208025"/>
                  </a:lnTo>
                  <a:lnTo>
                    <a:pt x="46481" y="211835"/>
                  </a:lnTo>
                  <a:lnTo>
                    <a:pt x="48005" y="214121"/>
                  </a:lnTo>
                  <a:lnTo>
                    <a:pt x="50291" y="215645"/>
                  </a:lnTo>
                  <a:lnTo>
                    <a:pt x="53339" y="216407"/>
                  </a:lnTo>
                  <a:lnTo>
                    <a:pt x="55625" y="214121"/>
                  </a:lnTo>
                  <a:lnTo>
                    <a:pt x="65939" y="204746"/>
                  </a:lnTo>
                  <a:close/>
                </a:path>
                <a:path w="513714" h="257175">
                  <a:moveTo>
                    <a:pt x="80771" y="221741"/>
                  </a:moveTo>
                  <a:lnTo>
                    <a:pt x="65939" y="204746"/>
                  </a:lnTo>
                  <a:lnTo>
                    <a:pt x="55625" y="214121"/>
                  </a:lnTo>
                  <a:lnTo>
                    <a:pt x="53339" y="216407"/>
                  </a:lnTo>
                  <a:lnTo>
                    <a:pt x="50291" y="215645"/>
                  </a:lnTo>
                  <a:lnTo>
                    <a:pt x="48005" y="214121"/>
                  </a:lnTo>
                  <a:lnTo>
                    <a:pt x="46481" y="211835"/>
                  </a:lnTo>
                  <a:lnTo>
                    <a:pt x="46481" y="236622"/>
                  </a:lnTo>
                  <a:lnTo>
                    <a:pt x="80771" y="221741"/>
                  </a:lnTo>
                  <a:close/>
                </a:path>
                <a:path w="513714" h="257175">
                  <a:moveTo>
                    <a:pt x="431405" y="33140"/>
                  </a:moveTo>
                  <a:lnTo>
                    <a:pt x="429688" y="22696"/>
                  </a:lnTo>
                  <a:lnTo>
                    <a:pt x="423671" y="23621"/>
                  </a:lnTo>
                  <a:lnTo>
                    <a:pt x="362474" y="34460"/>
                  </a:lnTo>
                  <a:lnTo>
                    <a:pt x="311216" y="45361"/>
                  </a:lnTo>
                  <a:lnTo>
                    <a:pt x="267275" y="57740"/>
                  </a:lnTo>
                  <a:lnTo>
                    <a:pt x="228028" y="73009"/>
                  </a:lnTo>
                  <a:lnTo>
                    <a:pt x="190853" y="92582"/>
                  </a:lnTo>
                  <a:lnTo>
                    <a:pt x="153127" y="117873"/>
                  </a:lnTo>
                  <a:lnTo>
                    <a:pt x="112227" y="150295"/>
                  </a:lnTo>
                  <a:lnTo>
                    <a:pt x="65531" y="191261"/>
                  </a:lnTo>
                  <a:lnTo>
                    <a:pt x="59197" y="197020"/>
                  </a:lnTo>
                  <a:lnTo>
                    <a:pt x="65939" y="204746"/>
                  </a:lnTo>
                  <a:lnTo>
                    <a:pt x="72389" y="198881"/>
                  </a:lnTo>
                  <a:lnTo>
                    <a:pt x="118383" y="158504"/>
                  </a:lnTo>
                  <a:lnTo>
                    <a:pt x="158678" y="126555"/>
                  </a:lnTo>
                  <a:lnTo>
                    <a:pt x="195855" y="101648"/>
                  </a:lnTo>
                  <a:lnTo>
                    <a:pt x="232490" y="82400"/>
                  </a:lnTo>
                  <a:lnTo>
                    <a:pt x="271164" y="67425"/>
                  </a:lnTo>
                  <a:lnTo>
                    <a:pt x="314454" y="55339"/>
                  </a:lnTo>
                  <a:lnTo>
                    <a:pt x="364938" y="44755"/>
                  </a:lnTo>
                  <a:lnTo>
                    <a:pt x="425195" y="34289"/>
                  </a:lnTo>
                  <a:lnTo>
                    <a:pt x="431405" y="33140"/>
                  </a:lnTo>
                  <a:close/>
                </a:path>
                <a:path w="513714" h="257175">
                  <a:moveTo>
                    <a:pt x="513588" y="14477"/>
                  </a:moveTo>
                  <a:lnTo>
                    <a:pt x="425957" y="0"/>
                  </a:lnTo>
                  <a:lnTo>
                    <a:pt x="429688" y="22696"/>
                  </a:lnTo>
                  <a:lnTo>
                    <a:pt x="443483" y="20573"/>
                  </a:lnTo>
                  <a:lnTo>
                    <a:pt x="446531" y="19811"/>
                  </a:lnTo>
                  <a:lnTo>
                    <a:pt x="449579" y="22097"/>
                  </a:lnTo>
                  <a:lnTo>
                    <a:pt x="449579" y="25145"/>
                  </a:lnTo>
                  <a:lnTo>
                    <a:pt x="450341" y="27431"/>
                  </a:lnTo>
                  <a:lnTo>
                    <a:pt x="450341" y="47636"/>
                  </a:lnTo>
                  <a:lnTo>
                    <a:pt x="513588" y="14477"/>
                  </a:lnTo>
                  <a:close/>
                </a:path>
                <a:path w="513714" h="257175">
                  <a:moveTo>
                    <a:pt x="450341" y="27431"/>
                  </a:moveTo>
                  <a:lnTo>
                    <a:pt x="449579" y="25145"/>
                  </a:lnTo>
                  <a:lnTo>
                    <a:pt x="449579" y="22097"/>
                  </a:lnTo>
                  <a:lnTo>
                    <a:pt x="446531" y="19811"/>
                  </a:lnTo>
                  <a:lnTo>
                    <a:pt x="443483" y="20573"/>
                  </a:lnTo>
                  <a:lnTo>
                    <a:pt x="429688" y="22696"/>
                  </a:lnTo>
                  <a:lnTo>
                    <a:pt x="431405" y="33140"/>
                  </a:lnTo>
                  <a:lnTo>
                    <a:pt x="445769" y="30479"/>
                  </a:lnTo>
                  <a:lnTo>
                    <a:pt x="448055" y="30479"/>
                  </a:lnTo>
                  <a:lnTo>
                    <a:pt x="450341" y="27431"/>
                  </a:lnTo>
                  <a:close/>
                </a:path>
                <a:path w="513714" h="257175">
                  <a:moveTo>
                    <a:pt x="450341" y="47636"/>
                  </a:moveTo>
                  <a:lnTo>
                    <a:pt x="450341" y="27431"/>
                  </a:lnTo>
                  <a:lnTo>
                    <a:pt x="448055" y="30479"/>
                  </a:lnTo>
                  <a:lnTo>
                    <a:pt x="445769" y="30479"/>
                  </a:lnTo>
                  <a:lnTo>
                    <a:pt x="431405" y="33140"/>
                  </a:lnTo>
                  <a:lnTo>
                    <a:pt x="435101" y="55625"/>
                  </a:lnTo>
                  <a:lnTo>
                    <a:pt x="450341" y="476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6"/>
            <p:cNvSpPr txBox="1"/>
            <p:nvPr/>
          </p:nvSpPr>
          <p:spPr>
            <a:xfrm>
              <a:off x="2308231" y="3085233"/>
              <a:ext cx="184150" cy="433070"/>
            </a:xfrm>
            <a:prstGeom prst="rect">
              <a:avLst/>
            </a:prstGeom>
          </p:spPr>
          <p:txBody>
            <a:bodyPr vert="horz" wrap="square" lIns="0" tIns="1524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0"/>
                </a:spcBef>
              </a:pPr>
              <a:r>
                <a:rPr sz="2650" i="1" spc="-60" dirty="0">
                  <a:latin typeface="Symbol"/>
                  <a:cs typeface="Symbol"/>
                </a:rPr>
                <a:t></a:t>
              </a:r>
              <a:endParaRPr sz="2650">
                <a:latin typeface="Symbol"/>
                <a:cs typeface="Symbol"/>
              </a:endParaRPr>
            </a:p>
          </p:txBody>
        </p:sp>
        <p:sp>
          <p:nvSpPr>
            <p:cNvPr id="25" name="object 27"/>
            <p:cNvSpPr txBox="1"/>
            <p:nvPr/>
          </p:nvSpPr>
          <p:spPr>
            <a:xfrm>
              <a:off x="2298325" y="5365615"/>
              <a:ext cx="257810" cy="411480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0"/>
                </a:spcBef>
              </a:pPr>
              <a:r>
                <a:rPr sz="2500" i="1" spc="20" dirty="0">
                  <a:latin typeface="Times New Roman"/>
                  <a:cs typeface="Times New Roman"/>
                </a:rPr>
                <a:t>D</a:t>
              </a:r>
              <a:endParaRPr sz="2500">
                <a:latin typeface="Times New Roman"/>
                <a:cs typeface="Times New Roman"/>
              </a:endParaRPr>
            </a:p>
          </p:txBody>
        </p:sp>
        <p:sp>
          <p:nvSpPr>
            <p:cNvPr id="26" name="object 28"/>
            <p:cNvSpPr txBox="1"/>
            <p:nvPr/>
          </p:nvSpPr>
          <p:spPr>
            <a:xfrm>
              <a:off x="1822844" y="3839329"/>
              <a:ext cx="340360" cy="411480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0"/>
                </a:spcBef>
              </a:pPr>
              <a:r>
                <a:rPr sz="3750" i="1" spc="67" baseline="-3333" dirty="0">
                  <a:latin typeface="Times New Roman"/>
                  <a:cs typeface="Times New Roman"/>
                </a:rPr>
                <a:t>D</a:t>
              </a:r>
              <a:r>
                <a:rPr sz="2500" spc="5" dirty="0">
                  <a:latin typeface="Symbol"/>
                  <a:cs typeface="Symbol"/>
                </a:rPr>
                <a:t></a:t>
              </a:r>
              <a:endParaRPr sz="2500">
                <a:latin typeface="Symbol"/>
                <a:cs typeface="Symbol"/>
              </a:endParaRPr>
            </a:p>
          </p:txBody>
        </p:sp>
        <p:sp>
          <p:nvSpPr>
            <p:cNvPr id="27" name="object 29"/>
            <p:cNvSpPr/>
            <p:nvPr/>
          </p:nvSpPr>
          <p:spPr>
            <a:xfrm>
              <a:off x="3244481" y="2702051"/>
              <a:ext cx="322580" cy="105410"/>
            </a:xfrm>
            <a:custGeom>
              <a:avLst/>
              <a:gdLst/>
              <a:ahLst/>
              <a:cxnLst/>
              <a:rect l="l" t="t" r="r" b="b"/>
              <a:pathLst>
                <a:path w="322579" h="105410">
                  <a:moveTo>
                    <a:pt x="79826" y="59131"/>
                  </a:moveTo>
                  <a:lnTo>
                    <a:pt x="70866" y="23621"/>
                  </a:lnTo>
                  <a:lnTo>
                    <a:pt x="0" y="84581"/>
                  </a:lnTo>
                  <a:lnTo>
                    <a:pt x="61722" y="98469"/>
                  </a:lnTo>
                  <a:lnTo>
                    <a:pt x="61722" y="66293"/>
                  </a:lnTo>
                  <a:lnTo>
                    <a:pt x="64008" y="63245"/>
                  </a:lnTo>
                  <a:lnTo>
                    <a:pt x="66294" y="62483"/>
                  </a:lnTo>
                  <a:lnTo>
                    <a:pt x="79826" y="59131"/>
                  </a:lnTo>
                  <a:close/>
                </a:path>
                <a:path w="322579" h="105410">
                  <a:moveTo>
                    <a:pt x="82357" y="69160"/>
                  </a:moveTo>
                  <a:lnTo>
                    <a:pt x="79826" y="59131"/>
                  </a:lnTo>
                  <a:lnTo>
                    <a:pt x="66294" y="62483"/>
                  </a:lnTo>
                  <a:lnTo>
                    <a:pt x="64008" y="63245"/>
                  </a:lnTo>
                  <a:lnTo>
                    <a:pt x="61722" y="66293"/>
                  </a:lnTo>
                  <a:lnTo>
                    <a:pt x="62484" y="68579"/>
                  </a:lnTo>
                  <a:lnTo>
                    <a:pt x="63246" y="71627"/>
                  </a:lnTo>
                  <a:lnTo>
                    <a:pt x="66294" y="73151"/>
                  </a:lnTo>
                  <a:lnTo>
                    <a:pt x="82357" y="69160"/>
                  </a:lnTo>
                  <a:close/>
                </a:path>
                <a:path w="322579" h="105410">
                  <a:moveTo>
                    <a:pt x="91440" y="105155"/>
                  </a:moveTo>
                  <a:lnTo>
                    <a:pt x="82357" y="69160"/>
                  </a:lnTo>
                  <a:lnTo>
                    <a:pt x="66294" y="73151"/>
                  </a:lnTo>
                  <a:lnTo>
                    <a:pt x="63246" y="71627"/>
                  </a:lnTo>
                  <a:lnTo>
                    <a:pt x="62484" y="68579"/>
                  </a:lnTo>
                  <a:lnTo>
                    <a:pt x="61722" y="66293"/>
                  </a:lnTo>
                  <a:lnTo>
                    <a:pt x="61722" y="98469"/>
                  </a:lnTo>
                  <a:lnTo>
                    <a:pt x="91440" y="105155"/>
                  </a:lnTo>
                  <a:close/>
                </a:path>
                <a:path w="322579" h="105410">
                  <a:moveTo>
                    <a:pt x="322326" y="6857"/>
                  </a:moveTo>
                  <a:lnTo>
                    <a:pt x="321564" y="4571"/>
                  </a:lnTo>
                  <a:lnTo>
                    <a:pt x="320802" y="1523"/>
                  </a:lnTo>
                  <a:lnTo>
                    <a:pt x="317754" y="0"/>
                  </a:lnTo>
                  <a:lnTo>
                    <a:pt x="315468" y="761"/>
                  </a:lnTo>
                  <a:lnTo>
                    <a:pt x="79826" y="59131"/>
                  </a:lnTo>
                  <a:lnTo>
                    <a:pt x="82357" y="69160"/>
                  </a:lnTo>
                  <a:lnTo>
                    <a:pt x="320802" y="9905"/>
                  </a:lnTo>
                  <a:lnTo>
                    <a:pt x="322326" y="685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30"/>
            <p:cNvSpPr/>
            <p:nvPr/>
          </p:nvSpPr>
          <p:spPr>
            <a:xfrm>
              <a:off x="2803283" y="2809494"/>
              <a:ext cx="281940" cy="104139"/>
            </a:xfrm>
            <a:custGeom>
              <a:avLst/>
              <a:gdLst/>
              <a:ahLst/>
              <a:cxnLst/>
              <a:rect l="l" t="t" r="r" b="b"/>
              <a:pathLst>
                <a:path w="281939" h="104139">
                  <a:moveTo>
                    <a:pt x="203124" y="45774"/>
                  </a:moveTo>
                  <a:lnTo>
                    <a:pt x="200215" y="35827"/>
                  </a:lnTo>
                  <a:lnTo>
                    <a:pt x="3810" y="92963"/>
                  </a:lnTo>
                  <a:lnTo>
                    <a:pt x="1524" y="93725"/>
                  </a:lnTo>
                  <a:lnTo>
                    <a:pt x="0" y="96011"/>
                  </a:lnTo>
                  <a:lnTo>
                    <a:pt x="1524" y="102107"/>
                  </a:lnTo>
                  <a:lnTo>
                    <a:pt x="4572" y="103631"/>
                  </a:lnTo>
                  <a:lnTo>
                    <a:pt x="6858" y="102869"/>
                  </a:lnTo>
                  <a:lnTo>
                    <a:pt x="203124" y="45774"/>
                  </a:lnTo>
                  <a:close/>
                </a:path>
                <a:path w="281939" h="104139">
                  <a:moveTo>
                    <a:pt x="281940" y="17525"/>
                  </a:moveTo>
                  <a:lnTo>
                    <a:pt x="189738" y="0"/>
                  </a:lnTo>
                  <a:lnTo>
                    <a:pt x="200215" y="35827"/>
                  </a:lnTo>
                  <a:lnTo>
                    <a:pt x="213360" y="32003"/>
                  </a:lnTo>
                  <a:lnTo>
                    <a:pt x="216408" y="31241"/>
                  </a:lnTo>
                  <a:lnTo>
                    <a:pt x="218694" y="32765"/>
                  </a:lnTo>
                  <a:lnTo>
                    <a:pt x="219456" y="35051"/>
                  </a:lnTo>
                  <a:lnTo>
                    <a:pt x="220218" y="38099"/>
                  </a:lnTo>
                  <a:lnTo>
                    <a:pt x="220218" y="74447"/>
                  </a:lnTo>
                  <a:lnTo>
                    <a:pt x="281940" y="17525"/>
                  </a:lnTo>
                  <a:close/>
                </a:path>
                <a:path w="281939" h="104139">
                  <a:moveTo>
                    <a:pt x="220218" y="38099"/>
                  </a:moveTo>
                  <a:lnTo>
                    <a:pt x="219456" y="35051"/>
                  </a:lnTo>
                  <a:lnTo>
                    <a:pt x="218694" y="32765"/>
                  </a:lnTo>
                  <a:lnTo>
                    <a:pt x="216408" y="31241"/>
                  </a:lnTo>
                  <a:lnTo>
                    <a:pt x="213360" y="32003"/>
                  </a:lnTo>
                  <a:lnTo>
                    <a:pt x="200215" y="35827"/>
                  </a:lnTo>
                  <a:lnTo>
                    <a:pt x="203124" y="45774"/>
                  </a:lnTo>
                  <a:lnTo>
                    <a:pt x="216408" y="41909"/>
                  </a:lnTo>
                  <a:lnTo>
                    <a:pt x="218694" y="41147"/>
                  </a:lnTo>
                  <a:lnTo>
                    <a:pt x="220218" y="38099"/>
                  </a:lnTo>
                  <a:close/>
                </a:path>
                <a:path w="281939" h="104139">
                  <a:moveTo>
                    <a:pt x="220218" y="74447"/>
                  </a:moveTo>
                  <a:lnTo>
                    <a:pt x="220218" y="38099"/>
                  </a:lnTo>
                  <a:lnTo>
                    <a:pt x="218694" y="41147"/>
                  </a:lnTo>
                  <a:lnTo>
                    <a:pt x="216408" y="41909"/>
                  </a:lnTo>
                  <a:lnTo>
                    <a:pt x="203124" y="45774"/>
                  </a:lnTo>
                  <a:lnTo>
                    <a:pt x="213360" y="80771"/>
                  </a:lnTo>
                  <a:lnTo>
                    <a:pt x="220218" y="7444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31"/>
            <p:cNvSpPr txBox="1"/>
            <p:nvPr/>
          </p:nvSpPr>
          <p:spPr>
            <a:xfrm>
              <a:off x="3701929" y="2499328"/>
              <a:ext cx="94615" cy="190500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0"/>
                </a:spcBef>
              </a:pPr>
              <a:r>
                <a:rPr sz="1050" i="1" spc="15" dirty="0">
                  <a:latin typeface="Times New Roman"/>
                  <a:cs typeface="Times New Roman"/>
                </a:rPr>
                <a:t>S</a:t>
              </a:r>
              <a:endParaRPr sz="1050">
                <a:latin typeface="Times New Roman"/>
                <a:cs typeface="Times New Roman"/>
              </a:endParaRPr>
            </a:p>
          </p:txBody>
        </p:sp>
        <p:sp>
          <p:nvSpPr>
            <p:cNvPr id="30" name="object 32"/>
            <p:cNvSpPr txBox="1"/>
            <p:nvPr/>
          </p:nvSpPr>
          <p:spPr>
            <a:xfrm>
              <a:off x="3464947" y="2324550"/>
              <a:ext cx="250190" cy="327025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</a:pPr>
              <a:r>
                <a:rPr sz="1850" spc="-135" dirty="0">
                  <a:latin typeface="Times New Roman"/>
                  <a:cs typeface="Times New Roman"/>
                </a:rPr>
                <a:t>2</a:t>
              </a:r>
              <a:r>
                <a:rPr sz="1950" i="1" spc="-45" dirty="0">
                  <a:latin typeface="Symbol"/>
                  <a:cs typeface="Symbol"/>
                </a:rPr>
                <a:t></a:t>
              </a:r>
              <a:endParaRPr sz="1950">
                <a:latin typeface="Symbol"/>
                <a:cs typeface="Symbo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7688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ru-RU" dirty="0">
                <a:latin typeface="Arial"/>
                <a:cs typeface="Arial"/>
              </a:rPr>
              <a:t>Параболический вогнутый</a:t>
            </a:r>
            <a:r>
              <a:rPr lang="ru-RU" spc="4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концентратор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ru-RU" sz="2000" spc="15" dirty="0" smtClean="0">
                    <a:cs typeface="Arial"/>
                  </a:rPr>
                  <a:t>Энергия</a:t>
                </a:r>
                <a:r>
                  <a:rPr lang="ru-RU" sz="2000" spc="15" dirty="0">
                    <a:cs typeface="Arial"/>
                  </a:rPr>
                  <a:t>, поглощаемая приемной </a:t>
                </a:r>
                <a:r>
                  <a:rPr lang="ru-RU" sz="2000" spc="10" dirty="0">
                    <a:cs typeface="Arial"/>
                  </a:rPr>
                  <a:t>трубкой,</a:t>
                </a:r>
                <a:r>
                  <a:rPr lang="ru-RU" sz="2000" spc="-50" dirty="0">
                    <a:cs typeface="Arial"/>
                  </a:rPr>
                  <a:t> </a:t>
                </a:r>
                <a:r>
                  <a:rPr lang="ru-RU" sz="2000" spc="15" dirty="0">
                    <a:cs typeface="Arial"/>
                  </a:rPr>
                  <a:t>равна</a:t>
                </a:r>
                <a:endParaRPr lang="ru-RU" sz="2000" dirty="0">
                  <a:cs typeface="Arial"/>
                </a:endParaRPr>
              </a:p>
              <a:p>
                <a:pPr marL="0" indent="0" algn="ctr">
                  <a:buNone/>
                </a:pPr>
                <a:r>
                  <a:rPr lang="en-US" sz="2400" i="1" spc="10" dirty="0">
                    <a:latin typeface="Times New Roman"/>
                    <a:cs typeface="Times New Roman"/>
                  </a:rPr>
                  <a:t>Q</a:t>
                </a:r>
                <a:r>
                  <a:rPr lang="en-US" sz="2400" i="1" spc="-10" dirty="0">
                    <a:latin typeface="Times New Roman"/>
                    <a:cs typeface="Times New Roman"/>
                  </a:rPr>
                  <a:t> </a:t>
                </a:r>
                <a:r>
                  <a:rPr lang="en-US" sz="2400" spc="5" dirty="0" smtClean="0">
                    <a:latin typeface="Symbol"/>
                    <a:cs typeface="Symbol"/>
                  </a:rPr>
                  <a:t></a:t>
                </a:r>
                <a:r>
                  <a:rPr lang="en-US" sz="2400" spc="60" dirty="0" smtClean="0">
                    <a:latin typeface="Times New Roman"/>
                    <a:cs typeface="Times New Roman"/>
                  </a:rPr>
                  <a:t> </a:t>
                </a:r>
                <a:r>
                  <a:rPr lang="en-US" sz="2400" i="1" spc="-40" dirty="0">
                    <a:latin typeface="Times New Roman"/>
                    <a:cs typeface="Times New Roman"/>
                  </a:rPr>
                  <a:t>R</a:t>
                </a:r>
                <a:r>
                  <a:rPr lang="ru-RU" sz="2400" i="1" spc="-60" baseline="-25054" dirty="0" err="1" smtClean="0">
                    <a:latin typeface="Times New Roman"/>
                    <a:cs typeface="Times New Roman"/>
                  </a:rPr>
                  <a:t>отр</a:t>
                </a:r>
                <a:r>
                  <a:rPr lang="ru-RU" sz="2400" dirty="0" smtClean="0">
                    <a:latin typeface="Symbol"/>
                    <a:cs typeface="Symbol"/>
                  </a:rPr>
                  <a:t></a:t>
                </a:r>
                <a:r>
                  <a:rPr lang="ru-RU" sz="2400" spc="-200" dirty="0" smtClean="0">
                    <a:latin typeface="Times New Roman"/>
                    <a:cs typeface="Times New Roman"/>
                  </a:rPr>
                  <a:t> </a:t>
                </a:r>
                <a:r>
                  <a:rPr lang="ru-RU" sz="2400" i="1" spc="-65" dirty="0" err="1" smtClean="0">
                    <a:latin typeface="Times New Roman"/>
                    <a:cs typeface="Times New Roman"/>
                  </a:rPr>
                  <a:t>А</a:t>
                </a:r>
                <a:r>
                  <a:rPr lang="ru-RU" sz="2400" i="1" spc="-97" baseline="-25054" dirty="0" err="1" smtClean="0">
                    <a:latin typeface="Times New Roman"/>
                    <a:cs typeface="Times New Roman"/>
                  </a:rPr>
                  <a:t>погл</a:t>
                </a:r>
                <a:r>
                  <a:rPr lang="ru-RU" sz="2400" dirty="0" smtClean="0">
                    <a:latin typeface="Symbol"/>
                    <a:cs typeface="Symbol"/>
                  </a:rPr>
                  <a:t></a:t>
                </a:r>
                <a:r>
                  <a:rPr lang="ru-RU" sz="2400" spc="-715" dirty="0" smtClean="0">
                    <a:latin typeface="Times New Roman"/>
                    <a:cs typeface="Times New Roman"/>
                  </a:rPr>
                  <a:t> </a:t>
                </a:r>
                <a:r>
                  <a:rPr lang="en-US" sz="2400" i="1" dirty="0">
                    <a:latin typeface="Times New Roman"/>
                    <a:cs typeface="Times New Roman"/>
                  </a:rPr>
                  <a:t>l</a:t>
                </a:r>
                <a:r>
                  <a:rPr lang="en-US" sz="2400" i="1" spc="-340" dirty="0">
                    <a:latin typeface="Times New Roman"/>
                    <a:cs typeface="Times New Roman"/>
                  </a:rPr>
                  <a:t> </a:t>
                </a:r>
                <a:r>
                  <a:rPr lang="en-US" sz="2400" dirty="0">
                    <a:latin typeface="Symbol"/>
                    <a:cs typeface="Symbol"/>
                  </a:rPr>
                  <a:t></a:t>
                </a:r>
                <a:r>
                  <a:rPr lang="en-US" sz="2400" spc="-440" dirty="0">
                    <a:latin typeface="Times New Roman"/>
                    <a:cs typeface="Times New Roman"/>
                  </a:rPr>
                  <a:t> </a:t>
                </a:r>
                <a:r>
                  <a:rPr lang="en-US" sz="2400" i="1" spc="10" dirty="0">
                    <a:latin typeface="Times New Roman"/>
                    <a:cs typeface="Times New Roman"/>
                  </a:rPr>
                  <a:t>D</a:t>
                </a:r>
                <a:r>
                  <a:rPr lang="en-US" sz="2400" i="1" spc="-520" dirty="0">
                    <a:latin typeface="Times New Roman"/>
                    <a:cs typeface="Times New Roman"/>
                  </a:rPr>
                  <a:t> </a:t>
                </a:r>
                <a:r>
                  <a:rPr lang="en-US" sz="2400" dirty="0">
                    <a:latin typeface="Symbol"/>
                    <a:cs typeface="Symbol"/>
                  </a:rPr>
                  <a:t></a:t>
                </a:r>
                <a:r>
                  <a:rPr lang="en-US" sz="2400" spc="-434" dirty="0">
                    <a:latin typeface="Times New Roman"/>
                    <a:cs typeface="Times New Roman"/>
                  </a:rPr>
                  <a:t> </a:t>
                </a:r>
                <a:r>
                  <a:rPr lang="ru-RU" sz="2400" i="1" spc="5" dirty="0" smtClean="0">
                    <a:latin typeface="Times New Roman"/>
                    <a:cs typeface="Times New Roman"/>
                  </a:rPr>
                  <a:t>Е</a:t>
                </a:r>
              </a:p>
              <a:p>
                <a:pPr marL="0" indent="0">
                  <a:buNone/>
                </a:pPr>
                <a:r>
                  <a:rPr lang="en-US" sz="1800" i="1" spc="-4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R</a:t>
                </a:r>
                <a:r>
                  <a:rPr lang="ru-RU" sz="1800" i="1" spc="-60" baseline="-25054" dirty="0" err="1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отр</a:t>
                </a:r>
                <a:r>
                  <a:rPr lang="ru-RU" sz="1800" i="1" spc="-60" baseline="-25054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ru-RU" sz="1800" spc="10" dirty="0">
                    <a:latin typeface="Arial"/>
                    <a:cs typeface="Arial"/>
                  </a:rPr>
                  <a:t>- </a:t>
                </a:r>
                <a:r>
                  <a:rPr lang="ru-RU" sz="1800" spc="15" dirty="0">
                    <a:cs typeface="Arial"/>
                  </a:rPr>
                  <a:t>коэффициент отражения</a:t>
                </a:r>
                <a:r>
                  <a:rPr lang="ru-RU" sz="1800" spc="-40" dirty="0">
                    <a:cs typeface="Arial"/>
                  </a:rPr>
                  <a:t> </a:t>
                </a:r>
                <a:r>
                  <a:rPr lang="ru-RU" sz="1800" spc="10" dirty="0" smtClean="0">
                    <a:cs typeface="Arial"/>
                  </a:rPr>
                  <a:t>концентратора; </a:t>
                </a:r>
                <a:r>
                  <a:rPr lang="ru-RU" sz="1800" i="1" spc="-65" dirty="0" err="1" smtClean="0">
                    <a:latin typeface="Times New Roman"/>
                    <a:cs typeface="Times New Roman"/>
                  </a:rPr>
                  <a:t>А</a:t>
                </a:r>
                <a:r>
                  <a:rPr lang="ru-RU" sz="1800" i="1" spc="-97" baseline="-25054" dirty="0" err="1" smtClean="0">
                    <a:latin typeface="Times New Roman"/>
                    <a:cs typeface="Times New Roman"/>
                  </a:rPr>
                  <a:t>погл</a:t>
                </a:r>
                <a:r>
                  <a:rPr lang="ru-RU" sz="1800" spc="10" dirty="0" smtClean="0">
                    <a:latin typeface="Arial"/>
                    <a:cs typeface="Arial"/>
                  </a:rPr>
                  <a:t> - </a:t>
                </a:r>
                <a:r>
                  <a:rPr lang="ru-RU" sz="1800" spc="15" dirty="0" smtClean="0">
                    <a:cs typeface="Arial"/>
                  </a:rPr>
                  <a:t>коэффициент </a:t>
                </a:r>
                <a:r>
                  <a:rPr lang="ru-RU" sz="1800" spc="15" dirty="0">
                    <a:cs typeface="Arial"/>
                  </a:rPr>
                  <a:t>поглощения</a:t>
                </a:r>
                <a:r>
                  <a:rPr lang="ru-RU" sz="1800" spc="-45" dirty="0">
                    <a:cs typeface="Arial"/>
                  </a:rPr>
                  <a:t> </a:t>
                </a:r>
                <a:r>
                  <a:rPr lang="ru-RU" sz="1800" spc="10" dirty="0" smtClean="0">
                    <a:cs typeface="Arial"/>
                  </a:rPr>
                  <a:t>приемника;</a:t>
                </a:r>
              </a:p>
              <a:p>
                <a:pPr marL="0" indent="0">
                  <a:buNone/>
                </a:pPr>
                <a:r>
                  <a:rPr lang="ru-RU" sz="1800" spc="-715" dirty="0">
                    <a:latin typeface="Times New Roman"/>
                    <a:cs typeface="Times New Roman"/>
                  </a:rPr>
                  <a:t> </a:t>
                </a:r>
                <a:r>
                  <a:rPr lang="en-US" sz="1800" i="1" dirty="0">
                    <a:latin typeface="Times New Roman"/>
                    <a:cs typeface="Times New Roman"/>
                  </a:rPr>
                  <a:t>l</a:t>
                </a:r>
                <a:r>
                  <a:rPr lang="en-US" sz="1800" i="1" spc="-340" dirty="0">
                    <a:latin typeface="Times New Roman"/>
                    <a:cs typeface="Times New Roman"/>
                  </a:rPr>
                  <a:t> </a:t>
                </a:r>
                <a:r>
                  <a:rPr lang="en-US" sz="1800" dirty="0">
                    <a:latin typeface="Symbol"/>
                    <a:cs typeface="Symbol"/>
                  </a:rPr>
                  <a:t></a:t>
                </a:r>
                <a:r>
                  <a:rPr lang="en-US" sz="1800" spc="-440" dirty="0">
                    <a:latin typeface="Times New Roman"/>
                    <a:cs typeface="Times New Roman"/>
                  </a:rPr>
                  <a:t> </a:t>
                </a:r>
                <a:r>
                  <a:rPr lang="en-US" sz="1800" i="1" spc="10" dirty="0" smtClean="0">
                    <a:latin typeface="Times New Roman"/>
                    <a:cs typeface="Times New Roman"/>
                  </a:rPr>
                  <a:t>D</a:t>
                </a:r>
                <a:r>
                  <a:rPr lang="ru-RU" sz="1800" i="1" spc="10" dirty="0" smtClean="0">
                    <a:latin typeface="Times New Roman"/>
                    <a:cs typeface="Times New Roman"/>
                  </a:rPr>
                  <a:t> –</a:t>
                </a:r>
                <a:r>
                  <a:rPr lang="ru-RU" sz="1800" spc="-70" dirty="0" smtClean="0">
                    <a:latin typeface="Arial"/>
                    <a:cs typeface="Arial"/>
                  </a:rPr>
                  <a:t> </a:t>
                </a:r>
                <a:r>
                  <a:rPr lang="ru-RU" sz="1800" spc="15" dirty="0" smtClean="0">
                    <a:cs typeface="Arial"/>
                  </a:rPr>
                  <a:t>площадь; </a:t>
                </a:r>
                <a:r>
                  <a:rPr lang="ru-RU" sz="1800" i="1" spc="5" dirty="0" smtClean="0">
                    <a:latin typeface="Times New Roman"/>
                    <a:cs typeface="Times New Roman"/>
                  </a:rPr>
                  <a:t>Е - </a:t>
                </a:r>
                <a:r>
                  <a:rPr lang="ru-RU" sz="1800" spc="15" dirty="0">
                    <a:cs typeface="Arial"/>
                  </a:rPr>
                  <a:t>средняя </a:t>
                </a:r>
                <a:r>
                  <a:rPr lang="ru-RU" sz="1800" spc="10" dirty="0">
                    <a:cs typeface="Arial"/>
                  </a:rPr>
                  <a:t>облученность</a:t>
                </a:r>
                <a:r>
                  <a:rPr lang="ru-RU" sz="1800" spc="-25" dirty="0">
                    <a:cs typeface="Arial"/>
                  </a:rPr>
                  <a:t> </a:t>
                </a:r>
                <a:r>
                  <a:rPr lang="ru-RU" sz="1800" spc="10" dirty="0" smtClean="0">
                    <a:cs typeface="Arial"/>
                  </a:rPr>
                  <a:t>зеркала</a:t>
                </a:r>
              </a:p>
              <a:p>
                <a:pPr marL="0" indent="0" algn="just">
                  <a:buNone/>
                </a:pPr>
                <a:r>
                  <a:rPr lang="ru-RU" sz="2000" spc="15" dirty="0">
                    <a:cs typeface="Arial"/>
                  </a:rPr>
                  <a:t>Экран уменьшает тепловые потери </a:t>
                </a:r>
                <a:r>
                  <a:rPr lang="ru-RU" sz="2000" spc="10" dirty="0">
                    <a:cs typeface="Arial"/>
                  </a:rPr>
                  <a:t>поглотителя, </a:t>
                </a:r>
                <a:r>
                  <a:rPr lang="ru-RU" sz="2000" spc="20" dirty="0">
                    <a:cs typeface="Arial"/>
                  </a:rPr>
                  <a:t>а </a:t>
                </a:r>
                <a:r>
                  <a:rPr lang="ru-RU" sz="2000" spc="15" dirty="0">
                    <a:cs typeface="Arial"/>
                  </a:rPr>
                  <a:t>также  </a:t>
                </a:r>
                <a:r>
                  <a:rPr lang="ru-RU" sz="2000" spc="10" dirty="0">
                    <a:cs typeface="Arial"/>
                  </a:rPr>
                  <a:t>закрывает его </a:t>
                </a:r>
                <a:r>
                  <a:rPr lang="ru-RU" sz="2000" spc="15" dirty="0">
                    <a:cs typeface="Arial"/>
                  </a:rPr>
                  <a:t>от </a:t>
                </a:r>
                <a:r>
                  <a:rPr lang="ru-RU" sz="2000" spc="10" dirty="0">
                    <a:cs typeface="Arial"/>
                  </a:rPr>
                  <a:t>прямого</a:t>
                </a:r>
                <a:r>
                  <a:rPr lang="ru-RU" sz="2000" spc="-10" dirty="0">
                    <a:cs typeface="Arial"/>
                  </a:rPr>
                  <a:t> </a:t>
                </a:r>
                <a:r>
                  <a:rPr lang="ru-RU" sz="2000" spc="15" dirty="0">
                    <a:cs typeface="Arial"/>
                  </a:rPr>
                  <a:t>излучения</a:t>
                </a:r>
                <a:endParaRPr lang="ru-RU" sz="2000" dirty="0">
                  <a:cs typeface="Arial"/>
                </a:endParaRPr>
              </a:p>
              <a:p>
                <a:pPr marL="0" indent="0" algn="just">
                  <a:buNone/>
                </a:pPr>
                <a:r>
                  <a:rPr lang="ru-RU" sz="2000" spc="15" dirty="0">
                    <a:cs typeface="Arial"/>
                  </a:rPr>
                  <a:t>Приемник </a:t>
                </a:r>
                <a:r>
                  <a:rPr lang="ru-RU" sz="2000" spc="10" dirty="0">
                    <a:cs typeface="Arial"/>
                  </a:rPr>
                  <a:t>теряет энергию только </a:t>
                </a:r>
                <a:r>
                  <a:rPr lang="ru-RU" sz="2000" spc="15" dirty="0">
                    <a:cs typeface="Arial"/>
                  </a:rPr>
                  <a:t>в направлениях, не защищенных  экраном. Следовательно, он</a:t>
                </a:r>
                <a:r>
                  <a:rPr lang="ru-RU" sz="2000" spc="-15" dirty="0">
                    <a:cs typeface="Arial"/>
                  </a:rPr>
                  <a:t> </a:t>
                </a:r>
                <a:r>
                  <a:rPr lang="ru-RU" sz="2000" spc="10" dirty="0">
                    <a:cs typeface="Arial"/>
                  </a:rPr>
                  <a:t>излучает</a:t>
                </a:r>
                <a:r>
                  <a:rPr lang="ru-RU" sz="2000" spc="10" dirty="0" smtClean="0">
                    <a:cs typeface="Arial"/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/>
                            </a:rPr>
                            <m:t>изл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𝜀</m:t>
                      </m:r>
                      <m:d>
                        <m:dPr>
                          <m:ctrlPr>
                            <a:rPr lang="en-US" sz="24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  <m:sSubSup>
                            <m:sSubSupPr>
                              <m:ctrlPr>
                                <a:rPr lang="en-US" sz="240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𝑚𝑝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sup>
                          </m:sSubSup>
                        </m:e>
                      </m:d>
                      <m:d>
                        <m:dPr>
                          <m:ctrlPr>
                            <a:rPr lang="en-US" sz="24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𝑟𝑙</m:t>
                          </m:r>
                        </m:e>
                      </m:d>
                      <m:d>
                        <m:dPr>
                          <m:ctrlPr>
                            <a:rPr lang="en-US" sz="24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𝜁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2400" dirty="0" smtClean="0">
                  <a:latin typeface="Arial"/>
                  <a:cs typeface="Arial"/>
                </a:endParaRPr>
              </a:p>
              <a:p>
                <a:pPr marL="0" indent="0">
                  <a:buNone/>
                </a:pPr>
                <a:r>
                  <a:rPr lang="ru-RU" sz="2400" i="1" spc="70" dirty="0" err="1">
                    <a:latin typeface="Times New Roman"/>
                    <a:cs typeface="Times New Roman"/>
                  </a:rPr>
                  <a:t>Т</a:t>
                </a:r>
                <a:r>
                  <a:rPr lang="ru-RU" sz="2000" i="1" spc="104" baseline="-25396" dirty="0" err="1">
                    <a:latin typeface="Times New Roman"/>
                    <a:cs typeface="Times New Roman"/>
                  </a:rPr>
                  <a:t>тр</a:t>
                </a:r>
                <a:r>
                  <a:rPr lang="ru-RU" sz="2000" i="1" spc="-157" baseline="-25396" dirty="0">
                    <a:latin typeface="Times New Roman"/>
                    <a:cs typeface="Times New Roman"/>
                  </a:rPr>
                  <a:t> </a:t>
                </a:r>
                <a:r>
                  <a:rPr lang="ru-RU" sz="2400" spc="-5" dirty="0">
                    <a:latin typeface="Times New Roman"/>
                    <a:cs typeface="Times New Roman"/>
                  </a:rPr>
                  <a:t>,</a:t>
                </a:r>
                <a:r>
                  <a:rPr lang="ru-RU" sz="2400" spc="-265" dirty="0">
                    <a:latin typeface="Times New Roman"/>
                    <a:cs typeface="Times New Roman"/>
                  </a:rPr>
                  <a:t> </a:t>
                </a:r>
                <a:r>
                  <a:rPr lang="ru-RU" sz="2400" i="1" spc="-70" dirty="0">
                    <a:latin typeface="Symbol"/>
                    <a:cs typeface="Symbol"/>
                  </a:rPr>
                  <a:t></a:t>
                </a:r>
                <a:r>
                  <a:rPr lang="ru-RU" sz="2400" i="1" spc="-434" dirty="0">
                    <a:latin typeface="Times New Roman"/>
                    <a:cs typeface="Times New Roman"/>
                  </a:rPr>
                  <a:t> </a:t>
                </a:r>
                <a:r>
                  <a:rPr lang="ru-RU" sz="2400" spc="-5" dirty="0">
                    <a:latin typeface="Times New Roman"/>
                    <a:cs typeface="Times New Roman"/>
                  </a:rPr>
                  <a:t>,</a:t>
                </a:r>
                <a:r>
                  <a:rPr lang="ru-RU" sz="2400" spc="-120" dirty="0">
                    <a:latin typeface="Times New Roman"/>
                    <a:cs typeface="Times New Roman"/>
                  </a:rPr>
                  <a:t> </a:t>
                </a:r>
                <a:r>
                  <a:rPr lang="en-US" sz="2400" i="1" spc="-5" dirty="0" smtClean="0">
                    <a:latin typeface="Times New Roman"/>
                    <a:cs typeface="Times New Roman"/>
                  </a:rPr>
                  <a:t>r</a:t>
                </a:r>
                <a:r>
                  <a:rPr lang="ru-RU" sz="2400" i="1" spc="-5" dirty="0" smtClean="0">
                    <a:latin typeface="Times New Roman"/>
                    <a:cs typeface="Times New Roman"/>
                  </a:rPr>
                  <a:t> -</a:t>
                </a:r>
                <a:r>
                  <a:rPr lang="ru-RU" sz="1800" i="1" spc="-5" dirty="0" smtClean="0">
                    <a:cs typeface="Times New Roman"/>
                  </a:rPr>
                  <a:t> </a:t>
                </a:r>
                <a:r>
                  <a:rPr lang="ru-RU" sz="1800" spc="10" dirty="0">
                    <a:cs typeface="Arial"/>
                  </a:rPr>
                  <a:t>соответственно температура, </a:t>
                </a:r>
                <a:r>
                  <a:rPr lang="ru-RU" sz="1800" spc="10" dirty="0" err="1">
                    <a:cs typeface="Arial"/>
                  </a:rPr>
                  <a:t>излучательная</a:t>
                </a:r>
                <a:r>
                  <a:rPr lang="ru-RU" sz="1800" spc="10" dirty="0">
                    <a:cs typeface="Arial"/>
                  </a:rPr>
                  <a:t> способность </a:t>
                </a:r>
                <a:r>
                  <a:rPr lang="ru-RU" sz="1800" spc="20" dirty="0">
                    <a:cs typeface="Arial"/>
                  </a:rPr>
                  <a:t>и  </a:t>
                </a:r>
                <a:r>
                  <a:rPr lang="ru-RU" sz="1800" spc="15" dirty="0">
                    <a:cs typeface="Arial"/>
                  </a:rPr>
                  <a:t>радиус поглощающей</a:t>
                </a:r>
                <a:r>
                  <a:rPr lang="ru-RU" sz="1800" spc="-10" dirty="0">
                    <a:cs typeface="Arial"/>
                  </a:rPr>
                  <a:t> </a:t>
                </a:r>
                <a:r>
                  <a:rPr lang="ru-RU" sz="1800" spc="10" dirty="0">
                    <a:cs typeface="Arial"/>
                  </a:rPr>
                  <a:t>трубки</a:t>
                </a:r>
                <a:endParaRPr lang="en-US" sz="1800" dirty="0">
                  <a:cs typeface="Times New Roman"/>
                </a:endParaRPr>
              </a:p>
              <a:p>
                <a:pPr marL="0" indent="0" algn="just">
                  <a:buNone/>
                </a:pPr>
                <a:r>
                  <a:rPr lang="ru-RU" sz="1900" spc="15" dirty="0">
                    <a:cs typeface="Arial"/>
                  </a:rPr>
                  <a:t>Для минимизации потерь необходимо уменьшать радиус </a:t>
                </a:r>
                <a:r>
                  <a:rPr lang="ru-RU" sz="1900" i="1" spc="5" dirty="0">
                    <a:cs typeface="Arial"/>
                  </a:rPr>
                  <a:t>r, </a:t>
                </a:r>
                <a:r>
                  <a:rPr lang="ru-RU" sz="1900" i="1" spc="20" dirty="0">
                    <a:cs typeface="Arial"/>
                  </a:rPr>
                  <a:t>а </a:t>
                </a:r>
                <a:r>
                  <a:rPr lang="ru-RU" sz="1900" spc="15" dirty="0">
                    <a:cs typeface="Arial"/>
                  </a:rPr>
                  <a:t>для  увеличения </a:t>
                </a:r>
                <a:r>
                  <a:rPr lang="ru-RU" sz="1900" spc="20" dirty="0">
                    <a:cs typeface="Arial"/>
                  </a:rPr>
                  <a:t>полной </a:t>
                </a:r>
                <a:r>
                  <a:rPr lang="ru-RU" sz="1900" spc="10" dirty="0">
                    <a:cs typeface="Arial"/>
                  </a:rPr>
                  <a:t>энергии </a:t>
                </a:r>
                <a:r>
                  <a:rPr lang="ru-RU" sz="1900" i="1" spc="25" dirty="0">
                    <a:cs typeface="Arial"/>
                  </a:rPr>
                  <a:t>Q </a:t>
                </a:r>
                <a:r>
                  <a:rPr lang="ru-RU" sz="1900" spc="15" dirty="0">
                    <a:cs typeface="Arial"/>
                  </a:rPr>
                  <a:t>необходимо иметь </a:t>
                </a:r>
                <a:r>
                  <a:rPr lang="ru-RU" sz="1900" spc="10" dirty="0">
                    <a:cs typeface="Arial"/>
                  </a:rPr>
                  <a:t>трубку </a:t>
                </a:r>
                <a:r>
                  <a:rPr lang="ru-RU" sz="1900" spc="15" dirty="0">
                    <a:cs typeface="Arial"/>
                  </a:rPr>
                  <a:t>по крайней мере  </a:t>
                </a:r>
                <a:r>
                  <a:rPr lang="ru-RU" sz="1900" spc="10" dirty="0">
                    <a:cs typeface="Arial"/>
                  </a:rPr>
                  <a:t>такого </a:t>
                </a:r>
                <a:r>
                  <a:rPr lang="ru-RU" sz="1900" spc="15" dirty="0">
                    <a:cs typeface="Arial"/>
                  </a:rPr>
                  <a:t>же </a:t>
                </a:r>
                <a:r>
                  <a:rPr lang="ru-RU" sz="1900" spc="10" dirty="0">
                    <a:cs typeface="Arial"/>
                  </a:rPr>
                  <a:t>размера, как </a:t>
                </a:r>
                <a:r>
                  <a:rPr lang="ru-RU" sz="1900" spc="15" dirty="0">
                    <a:cs typeface="Arial"/>
                  </a:rPr>
                  <a:t>изображение </a:t>
                </a:r>
                <a:r>
                  <a:rPr lang="ru-RU" sz="1900" spc="10" dirty="0">
                    <a:cs typeface="Arial"/>
                  </a:rPr>
                  <a:t>солнечного </a:t>
                </a:r>
                <a:r>
                  <a:rPr lang="ru-RU" sz="1900" spc="15" dirty="0">
                    <a:cs typeface="Arial"/>
                  </a:rPr>
                  <a:t>диска, поэтому</a:t>
                </a:r>
                <a:r>
                  <a:rPr lang="ru-RU" sz="1900" spc="-40" dirty="0">
                    <a:cs typeface="Arial"/>
                  </a:rPr>
                  <a:t> </a:t>
                </a:r>
                <a:r>
                  <a:rPr lang="ru-RU" sz="1900" spc="15" dirty="0" smtClean="0">
                    <a:cs typeface="Arial"/>
                  </a:rPr>
                  <a:t>обычно выбираю</a:t>
                </a:r>
              </a:p>
              <a:p>
                <a:pPr marL="0" indent="0" algn="ctr">
                  <a:buNone/>
                </a:pPr>
                <a:r>
                  <a:rPr lang="en-US" sz="2400" i="1" dirty="0">
                    <a:latin typeface="Times New Roman"/>
                    <a:cs typeface="Times New Roman"/>
                  </a:rPr>
                  <a:t>r </a:t>
                </a:r>
                <a:r>
                  <a:rPr lang="en-US" sz="2400" dirty="0">
                    <a:latin typeface="Symbol"/>
                    <a:cs typeface="Symbol"/>
                  </a:rPr>
                  <a:t></a:t>
                </a:r>
                <a:r>
                  <a:rPr lang="en-US" sz="2400" spc="90" dirty="0">
                    <a:latin typeface="Times New Roman"/>
                    <a:cs typeface="Times New Roman"/>
                  </a:rPr>
                  <a:t> </a:t>
                </a:r>
                <a:r>
                  <a:rPr lang="en-US" sz="2400" i="1" spc="-75" dirty="0">
                    <a:latin typeface="Times New Roman"/>
                    <a:cs typeface="Times New Roman"/>
                  </a:rPr>
                  <a:t>D</a:t>
                </a:r>
                <a:r>
                  <a:rPr lang="en-US" sz="4000" spc="-112" baseline="3367" dirty="0">
                    <a:latin typeface="Symbol"/>
                    <a:cs typeface="Symbol"/>
                  </a:rPr>
                  <a:t></a:t>
                </a:r>
                <a:r>
                  <a:rPr lang="en-US" sz="2400" i="1" spc="-75" dirty="0">
                    <a:latin typeface="Symbol"/>
                    <a:cs typeface="Symbol"/>
                  </a:rPr>
                  <a:t></a:t>
                </a:r>
                <a:r>
                  <a:rPr lang="en-US" sz="2000" i="1" spc="-112" baseline="-24853" dirty="0">
                    <a:latin typeface="Times New Roman"/>
                    <a:cs typeface="Times New Roman"/>
                  </a:rPr>
                  <a:t>S</a:t>
                </a:r>
                <a:endParaRPr lang="en-US" sz="2000" baseline="-24853" dirty="0">
                  <a:latin typeface="Times New Roman"/>
                  <a:cs typeface="Times New Roman"/>
                </a:endParaRPr>
              </a:p>
              <a:p>
                <a:pPr marL="0" indent="0">
                  <a:buNone/>
                </a:pPr>
                <a:endParaRPr lang="ru-RU" sz="2400" dirty="0">
                  <a:latin typeface="Arial"/>
                  <a:cs typeface="Arial"/>
                </a:endParaRPr>
              </a:p>
              <a:p>
                <a:pPr marL="0" indent="0">
                  <a:buNone/>
                </a:pPr>
                <a:endParaRPr lang="ru-RU" sz="2400" dirty="0">
                  <a:latin typeface="Arial"/>
                  <a:cs typeface="Arial"/>
                </a:endParaRP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67" t="-1348" r="-500" b="-25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26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pPr lvl="0"/>
            <a:r>
              <a:rPr lang="ru-RU" b="1" dirty="0"/>
              <a:t>Преимущества и недостатки солнечных </a:t>
            </a:r>
            <a:r>
              <a:rPr lang="ru-RU" b="1" dirty="0" smtClean="0"/>
              <a:t>электростанций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5391955" cy="4525963"/>
          </a:xfrm>
          <a:ln>
            <a:solidFill>
              <a:srgbClr val="92D050"/>
            </a:solidFill>
          </a:ln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b="1" dirty="0" smtClean="0"/>
              <a:t>          Преимущества</a:t>
            </a:r>
            <a:r>
              <a:rPr lang="ru-RU" dirty="0" smtClean="0"/>
              <a:t> </a:t>
            </a:r>
            <a:r>
              <a:rPr lang="ru-RU" dirty="0"/>
              <a:t>солнечных электростанций:</a:t>
            </a:r>
          </a:p>
          <a:p>
            <a:pPr marL="0" lvl="0" indent="0" algn="just">
              <a:buNone/>
            </a:pPr>
            <a:r>
              <a:rPr lang="ru-RU" dirty="0" smtClean="0"/>
              <a:t>- Фотоэлектрические </a:t>
            </a:r>
            <a:r>
              <a:rPr lang="ru-RU" dirty="0"/>
              <a:t>панели улавливают солнечный свет, даже когда на небе тучи. Они могут улавливать лучи, недоступные для нашего глаза. Таким образом, электростанция работает беспрерывно.</a:t>
            </a:r>
          </a:p>
          <a:p>
            <a:pPr marL="0" lvl="0" indent="0" algn="just">
              <a:buNone/>
            </a:pPr>
            <a:r>
              <a:rPr lang="ru-RU" dirty="0" smtClean="0"/>
              <a:t>- Есть </a:t>
            </a:r>
            <a:r>
              <a:rPr lang="ru-RU" dirty="0"/>
              <a:t>возможность комбинировать получение энергии из нескольких источников. Обычно применяют </a:t>
            </a:r>
            <a:r>
              <a:rPr lang="ru-RU" dirty="0" err="1"/>
              <a:t>ветро</a:t>
            </a:r>
            <a:r>
              <a:rPr lang="ru-RU" dirty="0"/>
              <a:t>-солнечные электростанции.</a:t>
            </a:r>
          </a:p>
          <a:p>
            <a:pPr marL="0" lvl="0" indent="0" algn="just">
              <a:buNone/>
            </a:pPr>
            <a:r>
              <a:rPr lang="ru-RU" dirty="0" smtClean="0"/>
              <a:t>- Мобильные </a:t>
            </a:r>
            <a:r>
              <a:rPr lang="ru-RU" dirty="0"/>
              <a:t>электростанции имеют небольшие габариты и могут использоваться для обеспечения электроэнергией жилого дома.</a:t>
            </a:r>
          </a:p>
          <a:p>
            <a:pPr marL="0" lvl="0" indent="0" algn="just">
              <a:buNone/>
            </a:pPr>
            <a:r>
              <a:rPr lang="ru-RU" dirty="0" smtClean="0"/>
              <a:t> -Средний </a:t>
            </a:r>
            <a:r>
              <a:rPr lang="ru-RU" dirty="0"/>
              <a:t>срок службы оборудования СЭС составляет 30-50 лет. При подключении накопительных аккумуляторов энергия может быть запасена днём, а затем использоваться ночью.</a:t>
            </a:r>
          </a:p>
          <a:p>
            <a:pPr marL="0" lvl="0" indent="0" algn="just">
              <a:buNone/>
            </a:pPr>
            <a:r>
              <a:rPr lang="ru-RU" dirty="0" smtClean="0"/>
              <a:t> - Солнечная </a:t>
            </a:r>
            <a:r>
              <a:rPr lang="ru-RU" dirty="0"/>
              <a:t>энергия бесплатна.</a:t>
            </a:r>
          </a:p>
          <a:p>
            <a:pPr marL="0" lvl="0" indent="0" algn="just">
              <a:buNone/>
            </a:pPr>
            <a:r>
              <a:rPr lang="ru-RU" dirty="0" smtClean="0"/>
              <a:t>- Солнечные </a:t>
            </a:r>
            <a:r>
              <a:rPr lang="ru-RU" dirty="0"/>
              <a:t>электростанции надёжны, долговечны и </a:t>
            </a:r>
            <a:r>
              <a:rPr lang="ru-RU" dirty="0" err="1"/>
              <a:t>дешёво</a:t>
            </a:r>
            <a:r>
              <a:rPr lang="ru-RU" dirty="0"/>
              <a:t> обходятся в обслуживании.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14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7466" y="1604777"/>
            <a:ext cx="5580845" cy="4247317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          Недостатки</a:t>
            </a:r>
            <a:r>
              <a:rPr lang="ru-RU" dirty="0" smtClean="0"/>
              <a:t> </a:t>
            </a:r>
            <a:r>
              <a:rPr lang="ru-RU" dirty="0"/>
              <a:t>солнечных электростанций:</a:t>
            </a:r>
          </a:p>
          <a:p>
            <a:pPr lvl="0" algn="just"/>
            <a:r>
              <a:rPr lang="ru-RU" dirty="0" smtClean="0"/>
              <a:t>- Нельзя </a:t>
            </a:r>
            <a:r>
              <a:rPr lang="ru-RU" dirty="0"/>
              <a:t>использовать фотоэлементы ночью. По этой причине необходимо использовать накопительные аккумуляторы.</a:t>
            </a:r>
          </a:p>
          <a:p>
            <a:pPr lvl="0" algn="just"/>
            <a:r>
              <a:rPr lang="ru-RU" dirty="0" smtClean="0"/>
              <a:t>- Не </a:t>
            </a:r>
            <a:r>
              <a:rPr lang="ru-RU" dirty="0"/>
              <a:t>во всех климатических зонах солнечные электростанции имеют одинаковую эффективность.</a:t>
            </a:r>
          </a:p>
          <a:p>
            <a:pPr lvl="0" algn="just"/>
            <a:r>
              <a:rPr lang="ru-RU" dirty="0" smtClean="0"/>
              <a:t>- СЭС </a:t>
            </a:r>
            <a:r>
              <a:rPr lang="ru-RU" dirty="0"/>
              <a:t>имеют низкий КПД. В большинстве случаев он составляет 20 %. Если сравнивать с другими альтернативными электростанциями, то ветряные имеют КПД до 40 %, а приливные - до 70 %.</a:t>
            </a:r>
          </a:p>
          <a:p>
            <a:pPr algn="just"/>
            <a:r>
              <a:rPr lang="ru-RU" dirty="0" smtClean="0"/>
              <a:t>- Следует </a:t>
            </a:r>
            <a:r>
              <a:rPr lang="ru-RU" dirty="0"/>
              <a:t>отметить, что производители солнечных станций для максимальной эффективности своих систем рекомендуют использовать гибридные системы, преобразующие энергию солнца в тепловую и электрическую </a:t>
            </a:r>
          </a:p>
        </p:txBody>
      </p:sp>
    </p:spTree>
    <p:extLst>
      <p:ext uri="{BB962C8B-B14F-4D97-AF65-F5344CB8AC3E}">
        <p14:creationId xmlns:p14="http://schemas.microsoft.com/office/powerpoint/2010/main" val="1881815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pPr lvl="0"/>
            <a:r>
              <a:rPr lang="ru-RU" b="1" dirty="0"/>
              <a:t>Фотоэлектрические солнечные </a:t>
            </a:r>
            <a:r>
              <a:rPr lang="ru-RU" b="1" dirty="0" smtClean="0"/>
              <a:t>электростанции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         Фотоэлектрическая </a:t>
            </a:r>
            <a:r>
              <a:rPr lang="ru-RU" dirty="0"/>
              <a:t>солнечная станция предназначена для прямого преобразования энергии солнечного излучения в электрическую энергию. Главным элементом фотоэлектрических солнечных станций являются солнечные батареи.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          Основные </a:t>
            </a:r>
            <a:r>
              <a:rPr lang="ru-RU" dirty="0"/>
              <a:t>принципы работы солнечной электростанции: </a:t>
            </a:r>
            <a:endParaRPr lang="ru-RU" dirty="0" smtClean="0"/>
          </a:p>
          <a:p>
            <a:pPr marL="514350" indent="-514350" algn="just">
              <a:buAutoNum type="arabicPeriod"/>
            </a:pPr>
            <a:r>
              <a:rPr lang="ru-RU" dirty="0" smtClean="0"/>
              <a:t>Получение </a:t>
            </a:r>
            <a:r>
              <a:rPr lang="ru-RU" dirty="0"/>
              <a:t>солнечной энергии за счет установленных солнечных батарей (солнечных модулей). </a:t>
            </a:r>
            <a:endParaRPr lang="ru-RU" dirty="0" smtClean="0"/>
          </a:p>
          <a:p>
            <a:pPr marL="514350" indent="-514350" algn="just">
              <a:buAutoNum type="arabicPeriod"/>
            </a:pPr>
            <a:r>
              <a:rPr lang="ru-RU" dirty="0" smtClean="0"/>
              <a:t>Подзарядка </a:t>
            </a:r>
            <a:r>
              <a:rPr lang="ru-RU" dirty="0"/>
              <a:t>аккумуляторов, которые обеспечивают бесперебойную подачу электроэнергии к потребителю. </a:t>
            </a:r>
            <a:endParaRPr lang="ru-RU" dirty="0" smtClean="0"/>
          </a:p>
          <a:p>
            <a:pPr marL="514350" indent="-514350" algn="just">
              <a:buAutoNum type="arabicPeriod"/>
            </a:pPr>
            <a:r>
              <a:rPr lang="ru-RU" dirty="0" smtClean="0"/>
              <a:t>Подача </a:t>
            </a:r>
            <a:r>
              <a:rPr lang="ru-RU" dirty="0"/>
              <a:t>электрической энергии в сеть потребителю. </a:t>
            </a:r>
            <a:endParaRPr lang="ru-RU" dirty="0" smtClean="0"/>
          </a:p>
          <a:p>
            <a:pPr marL="514350" indent="-514350" algn="just">
              <a:buAutoNum type="arabicPeriod"/>
            </a:pPr>
            <a:r>
              <a:rPr lang="ru-RU" dirty="0" smtClean="0"/>
              <a:t>Вывод </a:t>
            </a:r>
            <a:r>
              <a:rPr lang="ru-RU" dirty="0"/>
              <a:t>излишков электрической энергии в магистральные сети электроснабжения (при наличии).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67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2339488" y="1429513"/>
            <a:ext cx="7850090" cy="49229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ru-RU" dirty="0"/>
              <a:t>Автономное обеспечение объекта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619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ru-RU" dirty="0"/>
              <a:t>Солнечные батареи и коммутация с сетью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4</a:t>
            </a:fld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1876302" y="1417638"/>
            <a:ext cx="8431502" cy="493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451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ru-RU" dirty="0" smtClean="0"/>
              <a:t>Солнечные батареи и дизель-генератор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5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911" y="1540726"/>
            <a:ext cx="9189398" cy="481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6870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Гибридная автономная система «солнце-ветер»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6</a:t>
            </a:fld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1828820" y="1417638"/>
            <a:ext cx="8253325" cy="425876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91215" y="5802353"/>
            <a:ext cx="5013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Гибридная автономная система «солнце - ветер»</a:t>
            </a:r>
          </a:p>
        </p:txBody>
      </p:sp>
    </p:spTree>
    <p:extLst>
      <p:ext uri="{BB962C8B-B14F-4D97-AF65-F5344CB8AC3E}">
        <p14:creationId xmlns:p14="http://schemas.microsoft.com/office/powerpoint/2010/main" val="1260893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ru-RU" dirty="0"/>
              <a:t>Башенные солнечные электростанции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5686697" cy="4525963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         В </a:t>
            </a:r>
            <a:r>
              <a:rPr lang="ru-RU" dirty="0"/>
              <a:t>основе башенных электростанций изначально лежал принцип испарения воды под действием солнечного излучения. Расположенная в центре такой станции башня, имеет на вершине резервуар с водой, который окрашен в черный цвет для наилучшего поглощения как видимого излучения, так и </a:t>
            </a:r>
            <a:r>
              <a:rPr lang="ru-RU" dirty="0" smtClean="0"/>
              <a:t>тепла. </a:t>
            </a:r>
            <a:r>
              <a:rPr lang="ru-RU" dirty="0"/>
              <a:t>Излучение от оптической концентрирующей системы, образованной полем гелиостатов, направляется на установленный на башне приемник энергии солнечного </a:t>
            </a:r>
            <a:r>
              <a:rPr lang="ru-RU" dirty="0" smtClean="0"/>
              <a:t>излучения. </a:t>
            </a:r>
          </a:p>
          <a:p>
            <a:pPr marL="0" indent="0" algn="just">
              <a:buNone/>
            </a:pPr>
            <a:r>
              <a:rPr lang="ru-RU" dirty="0" smtClean="0"/>
              <a:t>          Все </a:t>
            </a:r>
            <a:r>
              <a:rPr lang="ru-RU" b="1" dirty="0"/>
              <a:t>гелиостаты</a:t>
            </a:r>
            <a:r>
              <a:rPr lang="ru-RU" dirty="0"/>
              <a:t> (по своей сути обычные зеркала, закрепленные на подвижной опоре) соединены между собой компьютерной системой позиционирования, которая и является сердцем солнечной электростанции башенного типа. Она, в зависимости от месторасположения солнца, поворачивает все гелиостаты таким образом, чтобы отраженные лучи направлялись на </a:t>
            </a:r>
            <a:r>
              <a:rPr lang="ru-RU" dirty="0" smtClean="0"/>
              <a:t>резервуар.</a:t>
            </a: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          Кроме </a:t>
            </a:r>
            <a:r>
              <a:rPr lang="ru-RU" dirty="0"/>
              <a:t>этого в башне имеется насосная группа, функция которой - доставлять воду в резервуар. Пар, температура которого превышает 500 °</a:t>
            </a:r>
            <a:r>
              <a:rPr lang="en-US" dirty="0"/>
              <a:t>C</a:t>
            </a:r>
            <a:r>
              <a:rPr lang="ru-RU" dirty="0"/>
              <a:t>, вращает турбогенератор, расположенный на территории станции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          Высокий </a:t>
            </a:r>
            <a:r>
              <a:rPr lang="ru-RU" dirty="0"/>
              <a:t>проектный КПД, достигающий более 20 %, и возможность закладывания больших мощностей делают этот тип солнечных электростанций очень </a:t>
            </a:r>
            <a:r>
              <a:rPr lang="ru-RU" dirty="0" smtClean="0"/>
              <a:t>популярным.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7</a:t>
            </a:fld>
            <a:endParaRPr lang="ru-RU"/>
          </a:p>
        </p:txBody>
      </p:sp>
      <p:pic>
        <p:nvPicPr>
          <p:cNvPr id="6" name="Picture 2" descr="C:\Users\moiseeva.rr\Desktop\ЭС\Моисеева\ЭС\расчеты\баш сэ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400" y="1746060"/>
            <a:ext cx="5278999" cy="395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041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ru-RU" dirty="0"/>
              <a:t>Башенные солнечные электростанции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4710545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spc="15" dirty="0">
                <a:cs typeface="Arial"/>
              </a:rPr>
              <a:t>Энергия, поглощаемая приемником на</a:t>
            </a:r>
            <a:r>
              <a:rPr lang="ru-RU" sz="2200" spc="-55" dirty="0">
                <a:cs typeface="Arial"/>
              </a:rPr>
              <a:t> </a:t>
            </a:r>
            <a:r>
              <a:rPr lang="ru-RU" sz="2200" spc="10" dirty="0">
                <a:cs typeface="Arial"/>
              </a:rPr>
              <a:t>башне:</a:t>
            </a:r>
            <a:endParaRPr lang="ru-RU" sz="2200" dirty="0">
              <a:cs typeface="Arial"/>
            </a:endParaRPr>
          </a:p>
          <a:p>
            <a:pPr marL="0" indent="0" algn="ctr">
              <a:buNone/>
            </a:pPr>
            <a:r>
              <a:rPr lang="en-US" sz="2200" i="1" spc="10" dirty="0" smtClean="0">
                <a:solidFill>
                  <a:srgbClr val="000000"/>
                </a:solidFill>
                <a:latin typeface="Times New Roman"/>
                <a:cs typeface="Times New Roman"/>
              </a:rPr>
              <a:t>Q</a:t>
            </a:r>
            <a:r>
              <a:rPr lang="en-US" sz="2200" i="1" spc="-1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200" spc="5" dirty="0">
                <a:solidFill>
                  <a:srgbClr val="000000"/>
                </a:solidFill>
                <a:latin typeface="Symbol"/>
                <a:cs typeface="Symbol"/>
              </a:rPr>
              <a:t></a:t>
            </a:r>
            <a:r>
              <a:rPr lang="en-US" sz="2200" spc="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200" i="1" spc="-40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lang="ru-RU" sz="2200" i="1" spc="-60" baseline="-25054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отр</a:t>
            </a:r>
            <a:r>
              <a:rPr lang="ru-RU" sz="2200" dirty="0" smtClean="0">
                <a:solidFill>
                  <a:srgbClr val="000000"/>
                </a:solidFill>
                <a:latin typeface="Symbol"/>
                <a:cs typeface="Symbol"/>
              </a:rPr>
              <a:t></a:t>
            </a:r>
            <a:r>
              <a:rPr lang="ru-RU" sz="2200" spc="-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2200" i="1" spc="-65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А</a:t>
            </a:r>
            <a:r>
              <a:rPr lang="ru-RU" sz="2200" i="1" spc="-97" baseline="-25054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погл</a:t>
            </a:r>
            <a:r>
              <a:rPr lang="ru-RU" sz="2200" dirty="0" smtClean="0">
                <a:solidFill>
                  <a:srgbClr val="000000"/>
                </a:solidFill>
                <a:latin typeface="Symbol"/>
                <a:cs typeface="Symbol"/>
              </a:rPr>
              <a:t></a:t>
            </a:r>
            <a:r>
              <a:rPr lang="ru-RU" sz="2200" spc="-555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200" i="1" spc="5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lang="en-US" sz="2200" i="1" spc="-5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Symbol"/>
                <a:cs typeface="Symbol"/>
              </a:rPr>
              <a:t></a:t>
            </a:r>
            <a:r>
              <a:rPr lang="en-US" sz="2200" spc="-4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200" i="1" spc="-150" dirty="0">
                <a:solidFill>
                  <a:srgbClr val="000000"/>
                </a:solidFill>
                <a:latin typeface="Times New Roman"/>
                <a:cs typeface="Times New Roman"/>
              </a:rPr>
              <a:t>F</a:t>
            </a:r>
            <a:r>
              <a:rPr lang="ru-RU" sz="2200" i="1" spc="-225" baseline="-25054" dirty="0" smtClean="0">
                <a:solidFill>
                  <a:srgbClr val="000000"/>
                </a:solidFill>
                <a:latin typeface="Times New Roman"/>
                <a:cs typeface="Times New Roman"/>
              </a:rPr>
              <a:t>г</a:t>
            </a:r>
            <a:r>
              <a:rPr lang="ru-RU" sz="2200" dirty="0" smtClean="0">
                <a:solidFill>
                  <a:srgbClr val="000000"/>
                </a:solidFill>
                <a:latin typeface="Symbol"/>
                <a:cs typeface="Symbol"/>
              </a:rPr>
              <a:t></a:t>
            </a:r>
            <a:r>
              <a:rPr lang="ru-RU" sz="2200" spc="-49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2200" i="1" spc="5" dirty="0" smtClean="0">
                <a:solidFill>
                  <a:srgbClr val="000000"/>
                </a:solidFill>
                <a:latin typeface="Times New Roman"/>
                <a:cs typeface="Times New Roman"/>
              </a:rPr>
              <a:t>Е</a:t>
            </a:r>
          </a:p>
          <a:p>
            <a:pPr marL="0" indent="0">
              <a:lnSpc>
                <a:spcPct val="100000"/>
              </a:lnSpc>
              <a:spcBef>
                <a:spcPts val="1080"/>
              </a:spcBef>
              <a:buNone/>
            </a:pPr>
            <a:r>
              <a:rPr lang="en-US" sz="2200" i="1" spc="-52" baseline="14096" dirty="0">
                <a:latin typeface="Times New Roman"/>
                <a:cs typeface="Times New Roman"/>
              </a:rPr>
              <a:t>R</a:t>
            </a:r>
            <a:r>
              <a:rPr lang="ru-RU" sz="1600" i="1" spc="-35" dirty="0" err="1" smtClean="0">
                <a:latin typeface="Times New Roman"/>
                <a:cs typeface="Times New Roman"/>
              </a:rPr>
              <a:t>отр</a:t>
            </a:r>
            <a:r>
              <a:rPr lang="ru-RU" sz="2200" i="1" spc="-35" dirty="0" smtClean="0">
                <a:latin typeface="Times New Roman"/>
                <a:cs typeface="Times New Roman"/>
              </a:rPr>
              <a:t>  </a:t>
            </a:r>
            <a:r>
              <a:rPr lang="ru-RU" sz="2200" spc="10" dirty="0">
                <a:latin typeface="Arial"/>
                <a:cs typeface="Arial"/>
              </a:rPr>
              <a:t>- </a:t>
            </a:r>
            <a:r>
              <a:rPr lang="ru-RU" sz="2200" spc="15" dirty="0">
                <a:cs typeface="Arial"/>
              </a:rPr>
              <a:t>коэффициент отражения</a:t>
            </a:r>
            <a:r>
              <a:rPr lang="ru-RU" sz="2200" spc="-70" dirty="0">
                <a:cs typeface="Arial"/>
              </a:rPr>
              <a:t> </a:t>
            </a:r>
            <a:r>
              <a:rPr lang="ru-RU" sz="2200" spc="10" dirty="0">
                <a:cs typeface="Arial"/>
              </a:rPr>
              <a:t>гелиостата</a:t>
            </a:r>
            <a:endParaRPr lang="ru-RU" sz="2200" dirty="0">
              <a:cs typeface="Times New Roman"/>
            </a:endParaRPr>
          </a:p>
          <a:p>
            <a:pPr marL="0" indent="0">
              <a:spcBef>
                <a:spcPts val="1030"/>
              </a:spcBef>
              <a:buNone/>
            </a:pPr>
            <a:r>
              <a:rPr lang="ru-RU" sz="2200" i="1" spc="-89" baseline="14084" dirty="0" err="1" smtClean="0">
                <a:latin typeface="Times New Roman"/>
                <a:cs typeface="Times New Roman"/>
              </a:rPr>
              <a:t>А</a:t>
            </a:r>
            <a:r>
              <a:rPr lang="ru-RU" sz="1600" i="1" spc="-60" dirty="0" err="1" smtClean="0">
                <a:latin typeface="Times New Roman"/>
                <a:cs typeface="Times New Roman"/>
              </a:rPr>
              <a:t>погл</a:t>
            </a:r>
            <a:r>
              <a:rPr lang="ru-RU" sz="2200" i="1" spc="-60" dirty="0" smtClean="0">
                <a:latin typeface="Times New Roman"/>
                <a:cs typeface="Times New Roman"/>
              </a:rPr>
              <a:t> </a:t>
            </a:r>
            <a:r>
              <a:rPr lang="ru-RU" sz="2200" spc="10" dirty="0" smtClean="0">
                <a:cs typeface="Arial"/>
              </a:rPr>
              <a:t> </a:t>
            </a:r>
            <a:r>
              <a:rPr lang="ru-RU" sz="2200" spc="15" dirty="0">
                <a:cs typeface="Arial"/>
              </a:rPr>
              <a:t>коэффициент поглощения</a:t>
            </a:r>
            <a:r>
              <a:rPr lang="ru-RU" sz="2200" spc="-45" dirty="0">
                <a:cs typeface="Arial"/>
              </a:rPr>
              <a:t> </a:t>
            </a:r>
            <a:r>
              <a:rPr lang="ru-RU" sz="2200" spc="10" dirty="0">
                <a:cs typeface="Arial"/>
              </a:rPr>
              <a:t>приемника</a:t>
            </a:r>
            <a:r>
              <a:rPr lang="ru-RU" sz="2200" spc="10" dirty="0" smtClean="0">
                <a:cs typeface="Arial"/>
              </a:rPr>
              <a:t>;</a:t>
            </a:r>
            <a:endParaRPr lang="ru-RU" sz="2200" dirty="0">
              <a:cs typeface="Times New Roman"/>
            </a:endParaRPr>
          </a:p>
          <a:p>
            <a:pPr marL="0" indent="0">
              <a:spcBef>
                <a:spcPts val="1370"/>
              </a:spcBef>
              <a:buNone/>
            </a:pPr>
            <a:r>
              <a:rPr lang="en-US" sz="2200" i="1" dirty="0">
                <a:latin typeface="Times New Roman"/>
                <a:cs typeface="Times New Roman"/>
              </a:rPr>
              <a:t>n</a:t>
            </a:r>
            <a:r>
              <a:rPr lang="en-US" sz="2200" i="1" spc="-395" dirty="0">
                <a:latin typeface="Times New Roman"/>
                <a:cs typeface="Times New Roman"/>
              </a:rPr>
              <a:t> </a:t>
            </a:r>
            <a:r>
              <a:rPr lang="en-US" sz="2200" dirty="0">
                <a:latin typeface="Symbol"/>
                <a:cs typeface="Symbol"/>
              </a:rPr>
              <a:t></a:t>
            </a:r>
            <a:r>
              <a:rPr lang="en-US" sz="2200" spc="-320" dirty="0">
                <a:latin typeface="Times New Roman"/>
                <a:cs typeface="Times New Roman"/>
              </a:rPr>
              <a:t> </a:t>
            </a:r>
            <a:r>
              <a:rPr lang="en-US" sz="2200" i="1" spc="-100" dirty="0">
                <a:latin typeface="Times New Roman"/>
                <a:cs typeface="Times New Roman"/>
              </a:rPr>
              <a:t>F</a:t>
            </a:r>
            <a:r>
              <a:rPr lang="ru-RU" sz="2200" i="1" spc="-150" baseline="-24305" dirty="0" smtClean="0">
                <a:latin typeface="Times New Roman"/>
                <a:cs typeface="Times New Roman"/>
              </a:rPr>
              <a:t>г </a:t>
            </a:r>
            <a:r>
              <a:rPr lang="ru-RU" sz="2200" spc="15" dirty="0" smtClean="0">
                <a:latin typeface="Arial"/>
                <a:cs typeface="Arial"/>
              </a:rPr>
              <a:t> </a:t>
            </a:r>
            <a:r>
              <a:rPr lang="ru-RU" sz="2200" spc="15" dirty="0" smtClean="0">
                <a:cs typeface="Arial"/>
              </a:rPr>
              <a:t>- площадь</a:t>
            </a:r>
            <a:endParaRPr lang="ru-RU" sz="2200" baseline="-24305" dirty="0">
              <a:cs typeface="Times New Roman"/>
            </a:endParaRPr>
          </a:p>
          <a:p>
            <a:pPr marL="0" indent="0">
              <a:spcBef>
                <a:spcPts val="1680"/>
              </a:spcBef>
              <a:buNone/>
            </a:pPr>
            <a:r>
              <a:rPr lang="ru-RU" sz="2200" i="1" spc="20" dirty="0" smtClean="0">
                <a:latin typeface="Times New Roman"/>
                <a:cs typeface="Times New Roman"/>
              </a:rPr>
              <a:t>Е - </a:t>
            </a:r>
            <a:r>
              <a:rPr lang="ru-RU" sz="2200" spc="15" dirty="0" smtClean="0">
                <a:cs typeface="Arial"/>
              </a:rPr>
              <a:t>средняя </a:t>
            </a:r>
            <a:r>
              <a:rPr lang="ru-RU" sz="2200" spc="10" dirty="0">
                <a:cs typeface="Arial"/>
              </a:rPr>
              <a:t>облученность </a:t>
            </a:r>
            <a:r>
              <a:rPr lang="ru-RU" sz="2200" spc="15" dirty="0">
                <a:cs typeface="Arial"/>
              </a:rPr>
              <a:t>зеркала</a:t>
            </a:r>
            <a:r>
              <a:rPr lang="ru-RU" sz="2200" spc="-25" dirty="0">
                <a:cs typeface="Arial"/>
              </a:rPr>
              <a:t> </a:t>
            </a:r>
            <a:r>
              <a:rPr lang="ru-RU" sz="2200" spc="10" dirty="0">
                <a:cs typeface="Arial"/>
              </a:rPr>
              <a:t>гелиостата</a:t>
            </a:r>
            <a:endParaRPr lang="ru-RU" sz="2200" dirty="0"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1680"/>
              </a:spcBef>
              <a:buNone/>
            </a:pPr>
            <a:endParaRPr lang="ru-RU" sz="4800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8</a:t>
            </a:fld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5437276" y="1757574"/>
            <a:ext cx="6090526" cy="3082671"/>
            <a:chOff x="931295" y="1658111"/>
            <a:chExt cx="8779632" cy="4144009"/>
          </a:xfrm>
        </p:grpSpPr>
        <p:sp>
          <p:nvSpPr>
            <p:cNvPr id="6" name="object 3"/>
            <p:cNvSpPr/>
            <p:nvPr/>
          </p:nvSpPr>
          <p:spPr>
            <a:xfrm>
              <a:off x="5843663" y="2134361"/>
              <a:ext cx="1906905" cy="814705"/>
            </a:xfrm>
            <a:custGeom>
              <a:avLst/>
              <a:gdLst/>
              <a:ahLst/>
              <a:cxnLst/>
              <a:rect l="l" t="t" r="r" b="b"/>
              <a:pathLst>
                <a:path w="1906904" h="814705">
                  <a:moveTo>
                    <a:pt x="0" y="814577"/>
                  </a:moveTo>
                  <a:lnTo>
                    <a:pt x="0" y="0"/>
                  </a:lnTo>
                  <a:lnTo>
                    <a:pt x="1906524" y="0"/>
                  </a:lnTo>
                </a:path>
              </a:pathLst>
            </a:custGeom>
            <a:ln w="4198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4"/>
            <p:cNvSpPr/>
            <p:nvPr/>
          </p:nvSpPr>
          <p:spPr>
            <a:xfrm>
              <a:off x="7750187" y="2289810"/>
              <a:ext cx="980440" cy="1145540"/>
            </a:xfrm>
            <a:custGeom>
              <a:avLst/>
              <a:gdLst/>
              <a:ahLst/>
              <a:cxnLst/>
              <a:rect l="l" t="t" r="r" b="b"/>
              <a:pathLst>
                <a:path w="980440" h="1145539">
                  <a:moveTo>
                    <a:pt x="979931" y="1145286"/>
                  </a:moveTo>
                  <a:lnTo>
                    <a:pt x="979931" y="0"/>
                  </a:lnTo>
                  <a:lnTo>
                    <a:pt x="0" y="286512"/>
                  </a:lnTo>
                  <a:lnTo>
                    <a:pt x="0" y="858774"/>
                  </a:lnTo>
                  <a:lnTo>
                    <a:pt x="979931" y="1145286"/>
                  </a:lnTo>
                  <a:close/>
                </a:path>
              </a:pathLst>
            </a:custGeom>
            <a:solidFill>
              <a:srgbClr val="FF5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5"/>
            <p:cNvSpPr/>
            <p:nvPr/>
          </p:nvSpPr>
          <p:spPr>
            <a:xfrm>
              <a:off x="7750187" y="2289810"/>
              <a:ext cx="980440" cy="1145540"/>
            </a:xfrm>
            <a:custGeom>
              <a:avLst/>
              <a:gdLst/>
              <a:ahLst/>
              <a:cxnLst/>
              <a:rect l="l" t="t" r="r" b="b"/>
              <a:pathLst>
                <a:path w="980440" h="1145539">
                  <a:moveTo>
                    <a:pt x="979931" y="0"/>
                  </a:moveTo>
                  <a:lnTo>
                    <a:pt x="0" y="286512"/>
                  </a:lnTo>
                  <a:lnTo>
                    <a:pt x="0" y="858774"/>
                  </a:lnTo>
                  <a:lnTo>
                    <a:pt x="979931" y="1145286"/>
                  </a:lnTo>
                  <a:lnTo>
                    <a:pt x="979931" y="0"/>
                  </a:lnTo>
                  <a:close/>
                </a:path>
              </a:pathLst>
            </a:custGeom>
            <a:ln w="314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6"/>
            <p:cNvSpPr/>
            <p:nvPr/>
          </p:nvSpPr>
          <p:spPr>
            <a:xfrm>
              <a:off x="7686941" y="2134361"/>
              <a:ext cx="127000" cy="466725"/>
            </a:xfrm>
            <a:custGeom>
              <a:avLst/>
              <a:gdLst/>
              <a:ahLst/>
              <a:cxnLst/>
              <a:rect l="l" t="t" r="r" b="b"/>
              <a:pathLst>
                <a:path w="127000" h="466725">
                  <a:moveTo>
                    <a:pt x="126479" y="340614"/>
                  </a:moveTo>
                  <a:lnTo>
                    <a:pt x="0" y="340614"/>
                  </a:lnTo>
                  <a:lnTo>
                    <a:pt x="42672" y="425460"/>
                  </a:lnTo>
                  <a:lnTo>
                    <a:pt x="42672" y="361950"/>
                  </a:lnTo>
                  <a:lnTo>
                    <a:pt x="84582" y="361950"/>
                  </a:lnTo>
                  <a:lnTo>
                    <a:pt x="84582" y="423903"/>
                  </a:lnTo>
                  <a:lnTo>
                    <a:pt x="126479" y="340614"/>
                  </a:lnTo>
                  <a:close/>
                </a:path>
                <a:path w="127000" h="466725">
                  <a:moveTo>
                    <a:pt x="84582" y="340614"/>
                  </a:moveTo>
                  <a:lnTo>
                    <a:pt x="84582" y="0"/>
                  </a:lnTo>
                  <a:lnTo>
                    <a:pt x="42672" y="0"/>
                  </a:lnTo>
                  <a:lnTo>
                    <a:pt x="42672" y="340614"/>
                  </a:lnTo>
                  <a:lnTo>
                    <a:pt x="84582" y="340614"/>
                  </a:lnTo>
                  <a:close/>
                </a:path>
                <a:path w="127000" h="466725">
                  <a:moveTo>
                    <a:pt x="84582" y="423903"/>
                  </a:moveTo>
                  <a:lnTo>
                    <a:pt x="84582" y="361950"/>
                  </a:lnTo>
                  <a:lnTo>
                    <a:pt x="42672" y="361950"/>
                  </a:lnTo>
                  <a:lnTo>
                    <a:pt x="42672" y="425460"/>
                  </a:lnTo>
                  <a:lnTo>
                    <a:pt x="63233" y="466344"/>
                  </a:lnTo>
                  <a:lnTo>
                    <a:pt x="84582" y="42390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7"/>
            <p:cNvSpPr/>
            <p:nvPr/>
          </p:nvSpPr>
          <p:spPr>
            <a:xfrm>
              <a:off x="7632827" y="2861310"/>
              <a:ext cx="1557020" cy="0"/>
            </a:xfrm>
            <a:custGeom>
              <a:avLst/>
              <a:gdLst/>
              <a:ahLst/>
              <a:cxnLst/>
              <a:rect l="l" t="t" r="r" b="b"/>
              <a:pathLst>
                <a:path w="1557020">
                  <a:moveTo>
                    <a:pt x="0" y="0"/>
                  </a:moveTo>
                  <a:lnTo>
                    <a:pt x="1556766" y="0"/>
                  </a:lnTo>
                </a:path>
              </a:pathLst>
            </a:custGeom>
            <a:ln w="104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8"/>
            <p:cNvSpPr/>
            <p:nvPr/>
          </p:nvSpPr>
          <p:spPr>
            <a:xfrm>
              <a:off x="9189593" y="2600705"/>
              <a:ext cx="521334" cy="521334"/>
            </a:xfrm>
            <a:custGeom>
              <a:avLst/>
              <a:gdLst/>
              <a:ahLst/>
              <a:cxnLst/>
              <a:rect l="l" t="t" r="r" b="b"/>
              <a:pathLst>
                <a:path w="521334" h="521335">
                  <a:moveTo>
                    <a:pt x="260603" y="0"/>
                  </a:moveTo>
                  <a:lnTo>
                    <a:pt x="213736" y="4220"/>
                  </a:lnTo>
                  <a:lnTo>
                    <a:pt x="169634" y="16381"/>
                  </a:lnTo>
                  <a:lnTo>
                    <a:pt x="129031" y="35729"/>
                  </a:lnTo>
                  <a:lnTo>
                    <a:pt x="92662" y="61511"/>
                  </a:lnTo>
                  <a:lnTo>
                    <a:pt x="61261" y="92976"/>
                  </a:lnTo>
                  <a:lnTo>
                    <a:pt x="35559" y="129370"/>
                  </a:lnTo>
                  <a:lnTo>
                    <a:pt x="16293" y="169941"/>
                  </a:lnTo>
                  <a:lnTo>
                    <a:pt x="4195" y="213936"/>
                  </a:lnTo>
                  <a:lnTo>
                    <a:pt x="0" y="260604"/>
                  </a:lnTo>
                  <a:lnTo>
                    <a:pt x="4195" y="307471"/>
                  </a:lnTo>
                  <a:lnTo>
                    <a:pt x="16293" y="351573"/>
                  </a:lnTo>
                  <a:lnTo>
                    <a:pt x="35559" y="392175"/>
                  </a:lnTo>
                  <a:lnTo>
                    <a:pt x="61261" y="428545"/>
                  </a:lnTo>
                  <a:lnTo>
                    <a:pt x="92662" y="459946"/>
                  </a:lnTo>
                  <a:lnTo>
                    <a:pt x="129031" y="485647"/>
                  </a:lnTo>
                  <a:lnTo>
                    <a:pt x="169634" y="504914"/>
                  </a:lnTo>
                  <a:lnTo>
                    <a:pt x="213736" y="517012"/>
                  </a:lnTo>
                  <a:lnTo>
                    <a:pt x="260603" y="521208"/>
                  </a:lnTo>
                  <a:lnTo>
                    <a:pt x="307471" y="517012"/>
                  </a:lnTo>
                  <a:lnTo>
                    <a:pt x="351573" y="504914"/>
                  </a:lnTo>
                  <a:lnTo>
                    <a:pt x="392175" y="485648"/>
                  </a:lnTo>
                  <a:lnTo>
                    <a:pt x="428545" y="459946"/>
                  </a:lnTo>
                  <a:lnTo>
                    <a:pt x="459946" y="428545"/>
                  </a:lnTo>
                  <a:lnTo>
                    <a:pt x="485647" y="392176"/>
                  </a:lnTo>
                  <a:lnTo>
                    <a:pt x="504914" y="351573"/>
                  </a:lnTo>
                  <a:lnTo>
                    <a:pt x="517012" y="307471"/>
                  </a:lnTo>
                  <a:lnTo>
                    <a:pt x="521207" y="260604"/>
                  </a:lnTo>
                  <a:lnTo>
                    <a:pt x="517012" y="213936"/>
                  </a:lnTo>
                  <a:lnTo>
                    <a:pt x="504914" y="169941"/>
                  </a:lnTo>
                  <a:lnTo>
                    <a:pt x="485647" y="129370"/>
                  </a:lnTo>
                  <a:lnTo>
                    <a:pt x="459946" y="92976"/>
                  </a:lnTo>
                  <a:lnTo>
                    <a:pt x="428545" y="61511"/>
                  </a:lnTo>
                  <a:lnTo>
                    <a:pt x="392175" y="35729"/>
                  </a:lnTo>
                  <a:lnTo>
                    <a:pt x="351573" y="16381"/>
                  </a:lnTo>
                  <a:lnTo>
                    <a:pt x="307471" y="4220"/>
                  </a:lnTo>
                  <a:lnTo>
                    <a:pt x="260603" y="0"/>
                  </a:lnTo>
                  <a:close/>
                </a:path>
              </a:pathLst>
            </a:custGeom>
            <a:ln w="314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9"/>
            <p:cNvSpPr/>
            <p:nvPr/>
          </p:nvSpPr>
          <p:spPr>
            <a:xfrm>
              <a:off x="8666874" y="3435096"/>
              <a:ext cx="125730" cy="414655"/>
            </a:xfrm>
            <a:custGeom>
              <a:avLst/>
              <a:gdLst/>
              <a:ahLst/>
              <a:cxnLst/>
              <a:rect l="l" t="t" r="r" b="b"/>
              <a:pathLst>
                <a:path w="125729" h="414654">
                  <a:moveTo>
                    <a:pt x="125729" y="288798"/>
                  </a:moveTo>
                  <a:lnTo>
                    <a:pt x="0" y="288798"/>
                  </a:lnTo>
                  <a:lnTo>
                    <a:pt x="41909" y="372113"/>
                  </a:lnTo>
                  <a:lnTo>
                    <a:pt x="41909" y="310134"/>
                  </a:lnTo>
                  <a:lnTo>
                    <a:pt x="83819" y="310134"/>
                  </a:lnTo>
                  <a:lnTo>
                    <a:pt x="83819" y="373129"/>
                  </a:lnTo>
                  <a:lnTo>
                    <a:pt x="125729" y="288798"/>
                  </a:lnTo>
                  <a:close/>
                </a:path>
                <a:path w="125729" h="414654">
                  <a:moveTo>
                    <a:pt x="83819" y="288798"/>
                  </a:moveTo>
                  <a:lnTo>
                    <a:pt x="83819" y="0"/>
                  </a:lnTo>
                  <a:lnTo>
                    <a:pt x="41909" y="0"/>
                  </a:lnTo>
                  <a:lnTo>
                    <a:pt x="41909" y="288798"/>
                  </a:lnTo>
                  <a:lnTo>
                    <a:pt x="83819" y="288798"/>
                  </a:lnTo>
                  <a:close/>
                </a:path>
                <a:path w="125729" h="414654">
                  <a:moveTo>
                    <a:pt x="83819" y="373129"/>
                  </a:moveTo>
                  <a:lnTo>
                    <a:pt x="83819" y="310134"/>
                  </a:lnTo>
                  <a:lnTo>
                    <a:pt x="41909" y="310134"/>
                  </a:lnTo>
                  <a:lnTo>
                    <a:pt x="41909" y="372113"/>
                  </a:lnTo>
                  <a:lnTo>
                    <a:pt x="63245" y="414527"/>
                  </a:lnTo>
                  <a:lnTo>
                    <a:pt x="83819" y="37312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0"/>
            <p:cNvSpPr/>
            <p:nvPr/>
          </p:nvSpPr>
          <p:spPr>
            <a:xfrm>
              <a:off x="8210436" y="3849623"/>
              <a:ext cx="1038860" cy="986790"/>
            </a:xfrm>
            <a:custGeom>
              <a:avLst/>
              <a:gdLst/>
              <a:ahLst/>
              <a:cxnLst/>
              <a:rect l="l" t="t" r="r" b="b"/>
              <a:pathLst>
                <a:path w="1038859" h="986789">
                  <a:moveTo>
                    <a:pt x="1038605" y="493776"/>
                  </a:moveTo>
                  <a:lnTo>
                    <a:pt x="1036229" y="446207"/>
                  </a:lnTo>
                  <a:lnTo>
                    <a:pt x="1029246" y="399922"/>
                  </a:lnTo>
                  <a:lnTo>
                    <a:pt x="1017872" y="355125"/>
                  </a:lnTo>
                  <a:lnTo>
                    <a:pt x="1002327" y="312023"/>
                  </a:lnTo>
                  <a:lnTo>
                    <a:pt x="982828" y="270824"/>
                  </a:lnTo>
                  <a:lnTo>
                    <a:pt x="959593" y="231734"/>
                  </a:lnTo>
                  <a:lnTo>
                    <a:pt x="932839" y="194959"/>
                  </a:lnTo>
                  <a:lnTo>
                    <a:pt x="902784" y="160705"/>
                  </a:lnTo>
                  <a:lnTo>
                    <a:pt x="869646" y="129181"/>
                  </a:lnTo>
                  <a:lnTo>
                    <a:pt x="833643" y="100591"/>
                  </a:lnTo>
                  <a:lnTo>
                    <a:pt x="794992" y="75143"/>
                  </a:lnTo>
                  <a:lnTo>
                    <a:pt x="753911" y="53043"/>
                  </a:lnTo>
                  <a:lnTo>
                    <a:pt x="710619" y="34498"/>
                  </a:lnTo>
                  <a:lnTo>
                    <a:pt x="665332" y="19715"/>
                  </a:lnTo>
                  <a:lnTo>
                    <a:pt x="618269" y="8900"/>
                  </a:lnTo>
                  <a:lnTo>
                    <a:pt x="569647" y="2259"/>
                  </a:lnTo>
                  <a:lnTo>
                    <a:pt x="519683" y="0"/>
                  </a:lnTo>
                  <a:lnTo>
                    <a:pt x="469594" y="2259"/>
                  </a:lnTo>
                  <a:lnTo>
                    <a:pt x="420860" y="8900"/>
                  </a:lnTo>
                  <a:lnTo>
                    <a:pt x="373699" y="19715"/>
                  </a:lnTo>
                  <a:lnTo>
                    <a:pt x="328327" y="34498"/>
                  </a:lnTo>
                  <a:lnTo>
                    <a:pt x="284962" y="53043"/>
                  </a:lnTo>
                  <a:lnTo>
                    <a:pt x="243820" y="75143"/>
                  </a:lnTo>
                  <a:lnTo>
                    <a:pt x="205118" y="100591"/>
                  </a:lnTo>
                  <a:lnTo>
                    <a:pt x="169072" y="129181"/>
                  </a:lnTo>
                  <a:lnTo>
                    <a:pt x="135901" y="160705"/>
                  </a:lnTo>
                  <a:lnTo>
                    <a:pt x="105820" y="194959"/>
                  </a:lnTo>
                  <a:lnTo>
                    <a:pt x="79046" y="231734"/>
                  </a:lnTo>
                  <a:lnTo>
                    <a:pt x="55796" y="270824"/>
                  </a:lnTo>
                  <a:lnTo>
                    <a:pt x="36288" y="312023"/>
                  </a:lnTo>
                  <a:lnTo>
                    <a:pt x="20737" y="355125"/>
                  </a:lnTo>
                  <a:lnTo>
                    <a:pt x="9361" y="399922"/>
                  </a:lnTo>
                  <a:lnTo>
                    <a:pt x="2376" y="446207"/>
                  </a:lnTo>
                  <a:lnTo>
                    <a:pt x="0" y="493776"/>
                  </a:lnTo>
                  <a:lnTo>
                    <a:pt x="2376" y="541217"/>
                  </a:lnTo>
                  <a:lnTo>
                    <a:pt x="9361" y="587391"/>
                  </a:lnTo>
                  <a:lnTo>
                    <a:pt x="20737" y="632090"/>
                  </a:lnTo>
                  <a:lnTo>
                    <a:pt x="36288" y="675106"/>
                  </a:lnTo>
                  <a:lnTo>
                    <a:pt x="55796" y="716233"/>
                  </a:lnTo>
                  <a:lnTo>
                    <a:pt x="79046" y="755262"/>
                  </a:lnTo>
                  <a:lnTo>
                    <a:pt x="105820" y="791986"/>
                  </a:lnTo>
                  <a:lnTo>
                    <a:pt x="135901" y="826197"/>
                  </a:lnTo>
                  <a:lnTo>
                    <a:pt x="169072" y="857688"/>
                  </a:lnTo>
                  <a:lnTo>
                    <a:pt x="205118" y="886251"/>
                  </a:lnTo>
                  <a:lnTo>
                    <a:pt x="243820" y="911680"/>
                  </a:lnTo>
                  <a:lnTo>
                    <a:pt x="284962" y="933765"/>
                  </a:lnTo>
                  <a:lnTo>
                    <a:pt x="328327" y="952301"/>
                  </a:lnTo>
                  <a:lnTo>
                    <a:pt x="373699" y="967078"/>
                  </a:lnTo>
                  <a:lnTo>
                    <a:pt x="420860" y="977891"/>
                  </a:lnTo>
                  <a:lnTo>
                    <a:pt x="469594" y="984530"/>
                  </a:lnTo>
                  <a:lnTo>
                    <a:pt x="519683" y="986790"/>
                  </a:lnTo>
                  <a:lnTo>
                    <a:pt x="569647" y="984530"/>
                  </a:lnTo>
                  <a:lnTo>
                    <a:pt x="618269" y="977891"/>
                  </a:lnTo>
                  <a:lnTo>
                    <a:pt x="665332" y="967078"/>
                  </a:lnTo>
                  <a:lnTo>
                    <a:pt x="710619" y="952301"/>
                  </a:lnTo>
                  <a:lnTo>
                    <a:pt x="753911" y="933765"/>
                  </a:lnTo>
                  <a:lnTo>
                    <a:pt x="794992" y="911680"/>
                  </a:lnTo>
                  <a:lnTo>
                    <a:pt x="833643" y="886251"/>
                  </a:lnTo>
                  <a:lnTo>
                    <a:pt x="869646" y="857688"/>
                  </a:lnTo>
                  <a:lnTo>
                    <a:pt x="902784" y="826197"/>
                  </a:lnTo>
                  <a:lnTo>
                    <a:pt x="932839" y="791986"/>
                  </a:lnTo>
                  <a:lnTo>
                    <a:pt x="959593" y="755262"/>
                  </a:lnTo>
                  <a:lnTo>
                    <a:pt x="982828" y="716233"/>
                  </a:lnTo>
                  <a:lnTo>
                    <a:pt x="1002327" y="675106"/>
                  </a:lnTo>
                  <a:lnTo>
                    <a:pt x="1017872" y="632090"/>
                  </a:lnTo>
                  <a:lnTo>
                    <a:pt x="1029246" y="587391"/>
                  </a:lnTo>
                  <a:lnTo>
                    <a:pt x="1036229" y="541217"/>
                  </a:lnTo>
                  <a:lnTo>
                    <a:pt x="1038605" y="493776"/>
                  </a:lnTo>
                  <a:close/>
                </a:path>
              </a:pathLst>
            </a:custGeom>
            <a:solidFill>
              <a:srgbClr val="00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1"/>
            <p:cNvSpPr/>
            <p:nvPr/>
          </p:nvSpPr>
          <p:spPr>
            <a:xfrm>
              <a:off x="8210436" y="3849623"/>
              <a:ext cx="1038860" cy="986790"/>
            </a:xfrm>
            <a:custGeom>
              <a:avLst/>
              <a:gdLst/>
              <a:ahLst/>
              <a:cxnLst/>
              <a:rect l="l" t="t" r="r" b="b"/>
              <a:pathLst>
                <a:path w="1038859" h="986789">
                  <a:moveTo>
                    <a:pt x="519683" y="0"/>
                  </a:moveTo>
                  <a:lnTo>
                    <a:pt x="469594" y="2259"/>
                  </a:lnTo>
                  <a:lnTo>
                    <a:pt x="420860" y="8900"/>
                  </a:lnTo>
                  <a:lnTo>
                    <a:pt x="373699" y="19715"/>
                  </a:lnTo>
                  <a:lnTo>
                    <a:pt x="328327" y="34498"/>
                  </a:lnTo>
                  <a:lnTo>
                    <a:pt x="284962" y="53043"/>
                  </a:lnTo>
                  <a:lnTo>
                    <a:pt x="243820" y="75143"/>
                  </a:lnTo>
                  <a:lnTo>
                    <a:pt x="205118" y="100591"/>
                  </a:lnTo>
                  <a:lnTo>
                    <a:pt x="169072" y="129181"/>
                  </a:lnTo>
                  <a:lnTo>
                    <a:pt x="135901" y="160705"/>
                  </a:lnTo>
                  <a:lnTo>
                    <a:pt x="105820" y="194959"/>
                  </a:lnTo>
                  <a:lnTo>
                    <a:pt x="79046" y="231734"/>
                  </a:lnTo>
                  <a:lnTo>
                    <a:pt x="55796" y="270824"/>
                  </a:lnTo>
                  <a:lnTo>
                    <a:pt x="36288" y="312023"/>
                  </a:lnTo>
                  <a:lnTo>
                    <a:pt x="20737" y="355125"/>
                  </a:lnTo>
                  <a:lnTo>
                    <a:pt x="9361" y="399922"/>
                  </a:lnTo>
                  <a:lnTo>
                    <a:pt x="2376" y="446207"/>
                  </a:lnTo>
                  <a:lnTo>
                    <a:pt x="0" y="493776"/>
                  </a:lnTo>
                  <a:lnTo>
                    <a:pt x="2376" y="541217"/>
                  </a:lnTo>
                  <a:lnTo>
                    <a:pt x="9361" y="587391"/>
                  </a:lnTo>
                  <a:lnTo>
                    <a:pt x="20737" y="632090"/>
                  </a:lnTo>
                  <a:lnTo>
                    <a:pt x="36288" y="675106"/>
                  </a:lnTo>
                  <a:lnTo>
                    <a:pt x="55796" y="716233"/>
                  </a:lnTo>
                  <a:lnTo>
                    <a:pt x="79046" y="755262"/>
                  </a:lnTo>
                  <a:lnTo>
                    <a:pt x="105820" y="791986"/>
                  </a:lnTo>
                  <a:lnTo>
                    <a:pt x="135901" y="826197"/>
                  </a:lnTo>
                  <a:lnTo>
                    <a:pt x="169072" y="857688"/>
                  </a:lnTo>
                  <a:lnTo>
                    <a:pt x="205118" y="886251"/>
                  </a:lnTo>
                  <a:lnTo>
                    <a:pt x="243820" y="911680"/>
                  </a:lnTo>
                  <a:lnTo>
                    <a:pt x="284962" y="933765"/>
                  </a:lnTo>
                  <a:lnTo>
                    <a:pt x="328327" y="952301"/>
                  </a:lnTo>
                  <a:lnTo>
                    <a:pt x="373699" y="967078"/>
                  </a:lnTo>
                  <a:lnTo>
                    <a:pt x="420860" y="977891"/>
                  </a:lnTo>
                  <a:lnTo>
                    <a:pt x="469594" y="984530"/>
                  </a:lnTo>
                  <a:lnTo>
                    <a:pt x="519683" y="986790"/>
                  </a:lnTo>
                  <a:lnTo>
                    <a:pt x="569647" y="984530"/>
                  </a:lnTo>
                  <a:lnTo>
                    <a:pt x="618269" y="977891"/>
                  </a:lnTo>
                  <a:lnTo>
                    <a:pt x="665332" y="967078"/>
                  </a:lnTo>
                  <a:lnTo>
                    <a:pt x="710619" y="952301"/>
                  </a:lnTo>
                  <a:lnTo>
                    <a:pt x="753911" y="933765"/>
                  </a:lnTo>
                  <a:lnTo>
                    <a:pt x="794992" y="911680"/>
                  </a:lnTo>
                  <a:lnTo>
                    <a:pt x="833643" y="886251"/>
                  </a:lnTo>
                  <a:lnTo>
                    <a:pt x="869646" y="857688"/>
                  </a:lnTo>
                  <a:lnTo>
                    <a:pt x="902784" y="826197"/>
                  </a:lnTo>
                  <a:lnTo>
                    <a:pt x="932839" y="791986"/>
                  </a:lnTo>
                  <a:lnTo>
                    <a:pt x="959593" y="755262"/>
                  </a:lnTo>
                  <a:lnTo>
                    <a:pt x="982828" y="716233"/>
                  </a:lnTo>
                  <a:lnTo>
                    <a:pt x="1002327" y="675106"/>
                  </a:lnTo>
                  <a:lnTo>
                    <a:pt x="1017872" y="632090"/>
                  </a:lnTo>
                  <a:lnTo>
                    <a:pt x="1029246" y="587391"/>
                  </a:lnTo>
                  <a:lnTo>
                    <a:pt x="1036229" y="541217"/>
                  </a:lnTo>
                  <a:lnTo>
                    <a:pt x="1038605" y="493776"/>
                  </a:lnTo>
                  <a:lnTo>
                    <a:pt x="1036229" y="446207"/>
                  </a:lnTo>
                  <a:lnTo>
                    <a:pt x="1029246" y="399922"/>
                  </a:lnTo>
                  <a:lnTo>
                    <a:pt x="1017872" y="355125"/>
                  </a:lnTo>
                  <a:lnTo>
                    <a:pt x="1002327" y="312023"/>
                  </a:lnTo>
                  <a:lnTo>
                    <a:pt x="982828" y="270824"/>
                  </a:lnTo>
                  <a:lnTo>
                    <a:pt x="959593" y="231734"/>
                  </a:lnTo>
                  <a:lnTo>
                    <a:pt x="932839" y="194959"/>
                  </a:lnTo>
                  <a:lnTo>
                    <a:pt x="902784" y="160705"/>
                  </a:lnTo>
                  <a:lnTo>
                    <a:pt x="869646" y="129181"/>
                  </a:lnTo>
                  <a:lnTo>
                    <a:pt x="833643" y="100591"/>
                  </a:lnTo>
                  <a:lnTo>
                    <a:pt x="794992" y="75143"/>
                  </a:lnTo>
                  <a:lnTo>
                    <a:pt x="753911" y="53043"/>
                  </a:lnTo>
                  <a:lnTo>
                    <a:pt x="710619" y="34498"/>
                  </a:lnTo>
                  <a:lnTo>
                    <a:pt x="665332" y="19715"/>
                  </a:lnTo>
                  <a:lnTo>
                    <a:pt x="618269" y="8900"/>
                  </a:lnTo>
                  <a:lnTo>
                    <a:pt x="569647" y="2259"/>
                  </a:lnTo>
                  <a:lnTo>
                    <a:pt x="519683" y="0"/>
                  </a:lnTo>
                  <a:close/>
                </a:path>
              </a:pathLst>
            </a:custGeom>
            <a:ln w="314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2"/>
            <p:cNvSpPr/>
            <p:nvPr/>
          </p:nvSpPr>
          <p:spPr>
            <a:xfrm>
              <a:off x="5843663" y="3220211"/>
              <a:ext cx="2886710" cy="2344420"/>
            </a:xfrm>
            <a:custGeom>
              <a:avLst/>
              <a:gdLst/>
              <a:ahLst/>
              <a:cxnLst/>
              <a:rect l="l" t="t" r="r" b="b"/>
              <a:pathLst>
                <a:path w="2886709" h="2344420">
                  <a:moveTo>
                    <a:pt x="2886455" y="1616202"/>
                  </a:moveTo>
                  <a:lnTo>
                    <a:pt x="2886455" y="2343912"/>
                  </a:lnTo>
                  <a:lnTo>
                    <a:pt x="0" y="2343912"/>
                  </a:lnTo>
                  <a:lnTo>
                    <a:pt x="0" y="0"/>
                  </a:lnTo>
                </a:path>
              </a:pathLst>
            </a:custGeom>
            <a:ln w="41986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3"/>
            <p:cNvSpPr/>
            <p:nvPr/>
          </p:nvSpPr>
          <p:spPr>
            <a:xfrm>
              <a:off x="7031621" y="5334761"/>
              <a:ext cx="462280" cy="467359"/>
            </a:xfrm>
            <a:custGeom>
              <a:avLst/>
              <a:gdLst/>
              <a:ahLst/>
              <a:cxnLst/>
              <a:rect l="l" t="t" r="r" b="b"/>
              <a:pathLst>
                <a:path w="462279" h="467360">
                  <a:moveTo>
                    <a:pt x="461771" y="233934"/>
                  </a:moveTo>
                  <a:lnTo>
                    <a:pt x="457070" y="186908"/>
                  </a:lnTo>
                  <a:lnTo>
                    <a:pt x="443591" y="143053"/>
                  </a:lnTo>
                  <a:lnTo>
                    <a:pt x="422271" y="103323"/>
                  </a:lnTo>
                  <a:lnTo>
                    <a:pt x="394049" y="68675"/>
                  </a:lnTo>
                  <a:lnTo>
                    <a:pt x="359861" y="40063"/>
                  </a:lnTo>
                  <a:lnTo>
                    <a:pt x="320647" y="18442"/>
                  </a:lnTo>
                  <a:lnTo>
                    <a:pt x="277342" y="4769"/>
                  </a:lnTo>
                  <a:lnTo>
                    <a:pt x="230885" y="0"/>
                  </a:lnTo>
                  <a:lnTo>
                    <a:pt x="184210" y="4769"/>
                  </a:lnTo>
                  <a:lnTo>
                    <a:pt x="140803" y="18442"/>
                  </a:lnTo>
                  <a:lnTo>
                    <a:pt x="101575" y="40063"/>
                  </a:lnTo>
                  <a:lnTo>
                    <a:pt x="67436" y="68675"/>
                  </a:lnTo>
                  <a:lnTo>
                    <a:pt x="39299" y="103323"/>
                  </a:lnTo>
                  <a:lnTo>
                    <a:pt x="18073" y="143053"/>
                  </a:lnTo>
                  <a:lnTo>
                    <a:pt x="4670" y="186908"/>
                  </a:lnTo>
                  <a:lnTo>
                    <a:pt x="0" y="233934"/>
                  </a:lnTo>
                  <a:lnTo>
                    <a:pt x="4670" y="280926"/>
                  </a:lnTo>
                  <a:lnTo>
                    <a:pt x="18073" y="324695"/>
                  </a:lnTo>
                  <a:lnTo>
                    <a:pt x="39299" y="364302"/>
                  </a:lnTo>
                  <a:lnTo>
                    <a:pt x="67436" y="398811"/>
                  </a:lnTo>
                  <a:lnTo>
                    <a:pt x="101575" y="427284"/>
                  </a:lnTo>
                  <a:lnTo>
                    <a:pt x="140803" y="448782"/>
                  </a:lnTo>
                  <a:lnTo>
                    <a:pt x="184210" y="462368"/>
                  </a:lnTo>
                  <a:lnTo>
                    <a:pt x="230885" y="467106"/>
                  </a:lnTo>
                  <a:lnTo>
                    <a:pt x="277342" y="462368"/>
                  </a:lnTo>
                  <a:lnTo>
                    <a:pt x="320647" y="448782"/>
                  </a:lnTo>
                  <a:lnTo>
                    <a:pt x="359861" y="427284"/>
                  </a:lnTo>
                  <a:lnTo>
                    <a:pt x="394049" y="398811"/>
                  </a:lnTo>
                  <a:lnTo>
                    <a:pt x="422271" y="364302"/>
                  </a:lnTo>
                  <a:lnTo>
                    <a:pt x="443591" y="324695"/>
                  </a:lnTo>
                  <a:lnTo>
                    <a:pt x="457070" y="280926"/>
                  </a:lnTo>
                  <a:lnTo>
                    <a:pt x="461771" y="2339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4"/>
            <p:cNvSpPr/>
            <p:nvPr/>
          </p:nvSpPr>
          <p:spPr>
            <a:xfrm>
              <a:off x="7031621" y="5334761"/>
              <a:ext cx="462280" cy="467359"/>
            </a:xfrm>
            <a:custGeom>
              <a:avLst/>
              <a:gdLst/>
              <a:ahLst/>
              <a:cxnLst/>
              <a:rect l="l" t="t" r="r" b="b"/>
              <a:pathLst>
                <a:path w="462279" h="467360">
                  <a:moveTo>
                    <a:pt x="230885" y="0"/>
                  </a:moveTo>
                  <a:lnTo>
                    <a:pt x="184210" y="4769"/>
                  </a:lnTo>
                  <a:lnTo>
                    <a:pt x="140803" y="18442"/>
                  </a:lnTo>
                  <a:lnTo>
                    <a:pt x="101575" y="40063"/>
                  </a:lnTo>
                  <a:lnTo>
                    <a:pt x="67436" y="68675"/>
                  </a:lnTo>
                  <a:lnTo>
                    <a:pt x="39299" y="103323"/>
                  </a:lnTo>
                  <a:lnTo>
                    <a:pt x="18073" y="143053"/>
                  </a:lnTo>
                  <a:lnTo>
                    <a:pt x="4670" y="186908"/>
                  </a:lnTo>
                  <a:lnTo>
                    <a:pt x="0" y="233934"/>
                  </a:lnTo>
                  <a:lnTo>
                    <a:pt x="4670" y="280926"/>
                  </a:lnTo>
                  <a:lnTo>
                    <a:pt x="18073" y="324695"/>
                  </a:lnTo>
                  <a:lnTo>
                    <a:pt x="39299" y="364302"/>
                  </a:lnTo>
                  <a:lnTo>
                    <a:pt x="67436" y="398811"/>
                  </a:lnTo>
                  <a:lnTo>
                    <a:pt x="101575" y="427284"/>
                  </a:lnTo>
                  <a:lnTo>
                    <a:pt x="140803" y="448782"/>
                  </a:lnTo>
                  <a:lnTo>
                    <a:pt x="184210" y="462368"/>
                  </a:lnTo>
                  <a:lnTo>
                    <a:pt x="230885" y="467106"/>
                  </a:lnTo>
                  <a:lnTo>
                    <a:pt x="277342" y="462368"/>
                  </a:lnTo>
                  <a:lnTo>
                    <a:pt x="320647" y="448782"/>
                  </a:lnTo>
                  <a:lnTo>
                    <a:pt x="359861" y="427284"/>
                  </a:lnTo>
                  <a:lnTo>
                    <a:pt x="394049" y="398811"/>
                  </a:lnTo>
                  <a:lnTo>
                    <a:pt x="422271" y="364302"/>
                  </a:lnTo>
                  <a:lnTo>
                    <a:pt x="443591" y="324695"/>
                  </a:lnTo>
                  <a:lnTo>
                    <a:pt x="457070" y="280926"/>
                  </a:lnTo>
                  <a:lnTo>
                    <a:pt x="461771" y="233934"/>
                  </a:lnTo>
                  <a:lnTo>
                    <a:pt x="457070" y="186908"/>
                  </a:lnTo>
                  <a:lnTo>
                    <a:pt x="443591" y="143053"/>
                  </a:lnTo>
                  <a:lnTo>
                    <a:pt x="422271" y="103323"/>
                  </a:lnTo>
                  <a:lnTo>
                    <a:pt x="394049" y="68675"/>
                  </a:lnTo>
                  <a:lnTo>
                    <a:pt x="359861" y="40063"/>
                  </a:lnTo>
                  <a:lnTo>
                    <a:pt x="320647" y="18442"/>
                  </a:lnTo>
                  <a:lnTo>
                    <a:pt x="277342" y="4769"/>
                  </a:lnTo>
                  <a:lnTo>
                    <a:pt x="230885" y="0"/>
                  </a:lnTo>
                  <a:close/>
                </a:path>
              </a:pathLst>
            </a:custGeom>
            <a:ln w="209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5"/>
            <p:cNvSpPr/>
            <p:nvPr/>
          </p:nvSpPr>
          <p:spPr>
            <a:xfrm>
              <a:off x="7031621" y="5438394"/>
              <a:ext cx="228600" cy="260985"/>
            </a:xfrm>
            <a:custGeom>
              <a:avLst/>
              <a:gdLst/>
              <a:ahLst/>
              <a:cxnLst/>
              <a:rect l="l" t="t" r="r" b="b"/>
              <a:pathLst>
                <a:path w="228600" h="260985">
                  <a:moveTo>
                    <a:pt x="228600" y="260603"/>
                  </a:moveTo>
                  <a:lnTo>
                    <a:pt x="228600" y="0"/>
                  </a:lnTo>
                  <a:lnTo>
                    <a:pt x="0" y="130301"/>
                  </a:lnTo>
                  <a:lnTo>
                    <a:pt x="228600" y="2606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6"/>
            <p:cNvSpPr/>
            <p:nvPr/>
          </p:nvSpPr>
          <p:spPr>
            <a:xfrm>
              <a:off x="7031621" y="5438394"/>
              <a:ext cx="228600" cy="260985"/>
            </a:xfrm>
            <a:custGeom>
              <a:avLst/>
              <a:gdLst/>
              <a:ahLst/>
              <a:cxnLst/>
              <a:rect l="l" t="t" r="r" b="b"/>
              <a:pathLst>
                <a:path w="228600" h="260985">
                  <a:moveTo>
                    <a:pt x="0" y="130301"/>
                  </a:moveTo>
                  <a:lnTo>
                    <a:pt x="228600" y="260603"/>
                  </a:lnTo>
                  <a:lnTo>
                    <a:pt x="228600" y="0"/>
                  </a:lnTo>
                  <a:lnTo>
                    <a:pt x="0" y="130301"/>
                  </a:lnTo>
                  <a:close/>
                </a:path>
              </a:pathLst>
            </a:custGeom>
            <a:ln w="209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7"/>
            <p:cNvSpPr/>
            <p:nvPr/>
          </p:nvSpPr>
          <p:spPr>
            <a:xfrm>
              <a:off x="8405507" y="3763517"/>
              <a:ext cx="1043305" cy="458470"/>
            </a:xfrm>
            <a:custGeom>
              <a:avLst/>
              <a:gdLst/>
              <a:ahLst/>
              <a:cxnLst/>
              <a:rect l="l" t="t" r="r" b="b"/>
              <a:pathLst>
                <a:path w="1043304" h="458470">
                  <a:moveTo>
                    <a:pt x="992057" y="28527"/>
                  </a:moveTo>
                  <a:lnTo>
                    <a:pt x="991823" y="27995"/>
                  </a:lnTo>
                  <a:lnTo>
                    <a:pt x="981215" y="20986"/>
                  </a:lnTo>
                  <a:lnTo>
                    <a:pt x="0" y="438912"/>
                  </a:lnTo>
                  <a:lnTo>
                    <a:pt x="8381" y="457962"/>
                  </a:lnTo>
                  <a:lnTo>
                    <a:pt x="989770" y="39963"/>
                  </a:lnTo>
                  <a:lnTo>
                    <a:pt x="992057" y="28527"/>
                  </a:lnTo>
                  <a:close/>
                </a:path>
                <a:path w="1043304" h="458470">
                  <a:moveTo>
                    <a:pt x="1043177" y="6095"/>
                  </a:moveTo>
                  <a:lnTo>
                    <a:pt x="949451" y="0"/>
                  </a:lnTo>
                  <a:lnTo>
                    <a:pt x="981215" y="20986"/>
                  </a:lnTo>
                  <a:lnTo>
                    <a:pt x="987551" y="18287"/>
                  </a:lnTo>
                  <a:lnTo>
                    <a:pt x="991823" y="27995"/>
                  </a:lnTo>
                  <a:lnTo>
                    <a:pt x="992123" y="28193"/>
                  </a:lnTo>
                  <a:lnTo>
                    <a:pt x="992123" y="28678"/>
                  </a:lnTo>
                  <a:lnTo>
                    <a:pt x="995933" y="37337"/>
                  </a:lnTo>
                  <a:lnTo>
                    <a:pt x="995933" y="61607"/>
                  </a:lnTo>
                  <a:lnTo>
                    <a:pt x="1043177" y="6095"/>
                  </a:lnTo>
                  <a:close/>
                </a:path>
                <a:path w="1043304" h="458470">
                  <a:moveTo>
                    <a:pt x="991823" y="27995"/>
                  </a:moveTo>
                  <a:lnTo>
                    <a:pt x="987551" y="18287"/>
                  </a:lnTo>
                  <a:lnTo>
                    <a:pt x="981215" y="20986"/>
                  </a:lnTo>
                  <a:lnTo>
                    <a:pt x="991823" y="27995"/>
                  </a:lnTo>
                  <a:close/>
                </a:path>
                <a:path w="1043304" h="458470">
                  <a:moveTo>
                    <a:pt x="995933" y="61607"/>
                  </a:moveTo>
                  <a:lnTo>
                    <a:pt x="995933" y="37337"/>
                  </a:lnTo>
                  <a:lnTo>
                    <a:pt x="989770" y="39963"/>
                  </a:lnTo>
                  <a:lnTo>
                    <a:pt x="982217" y="77723"/>
                  </a:lnTo>
                  <a:lnTo>
                    <a:pt x="995933" y="61607"/>
                  </a:lnTo>
                  <a:close/>
                </a:path>
                <a:path w="1043304" h="458470">
                  <a:moveTo>
                    <a:pt x="995933" y="37337"/>
                  </a:moveTo>
                  <a:lnTo>
                    <a:pt x="992057" y="28527"/>
                  </a:lnTo>
                  <a:lnTo>
                    <a:pt x="989770" y="39963"/>
                  </a:lnTo>
                  <a:lnTo>
                    <a:pt x="995933" y="37337"/>
                  </a:lnTo>
                  <a:close/>
                </a:path>
                <a:path w="1043304" h="458470">
                  <a:moveTo>
                    <a:pt x="992123" y="28678"/>
                  </a:moveTo>
                  <a:lnTo>
                    <a:pt x="992123" y="28193"/>
                  </a:lnTo>
                  <a:lnTo>
                    <a:pt x="992057" y="28527"/>
                  </a:lnTo>
                  <a:lnTo>
                    <a:pt x="992123" y="2867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8"/>
            <p:cNvSpPr/>
            <p:nvPr/>
          </p:nvSpPr>
          <p:spPr>
            <a:xfrm>
              <a:off x="8410079" y="4212335"/>
              <a:ext cx="577215" cy="131445"/>
            </a:xfrm>
            <a:custGeom>
              <a:avLst/>
              <a:gdLst/>
              <a:ahLst/>
              <a:cxnLst/>
              <a:rect l="l" t="t" r="r" b="b"/>
              <a:pathLst>
                <a:path w="577215" h="131445">
                  <a:moveTo>
                    <a:pt x="0" y="0"/>
                  </a:moveTo>
                  <a:lnTo>
                    <a:pt x="576834" y="131063"/>
                  </a:lnTo>
                </a:path>
              </a:pathLst>
            </a:custGeom>
            <a:ln w="209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9"/>
            <p:cNvSpPr/>
            <p:nvPr/>
          </p:nvSpPr>
          <p:spPr>
            <a:xfrm>
              <a:off x="8410079" y="4343400"/>
              <a:ext cx="1038860" cy="571500"/>
            </a:xfrm>
            <a:custGeom>
              <a:avLst/>
              <a:gdLst/>
              <a:ahLst/>
              <a:cxnLst/>
              <a:rect l="l" t="t" r="r" b="b"/>
              <a:pathLst>
                <a:path w="1038859" h="571500">
                  <a:moveTo>
                    <a:pt x="1038605" y="571500"/>
                  </a:moveTo>
                  <a:lnTo>
                    <a:pt x="0" y="129540"/>
                  </a:lnTo>
                  <a:lnTo>
                    <a:pt x="576833" y="0"/>
                  </a:lnTo>
                </a:path>
              </a:pathLst>
            </a:custGeom>
            <a:ln w="209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0"/>
            <p:cNvSpPr/>
            <p:nvPr/>
          </p:nvSpPr>
          <p:spPr>
            <a:xfrm>
              <a:off x="1049159" y="5020055"/>
              <a:ext cx="346075" cy="273050"/>
            </a:xfrm>
            <a:custGeom>
              <a:avLst/>
              <a:gdLst/>
              <a:ahLst/>
              <a:cxnLst/>
              <a:rect l="l" t="t" r="r" b="b"/>
              <a:pathLst>
                <a:path w="346075" h="273050">
                  <a:moveTo>
                    <a:pt x="0" y="0"/>
                  </a:moveTo>
                  <a:lnTo>
                    <a:pt x="345948" y="272796"/>
                  </a:lnTo>
                </a:path>
              </a:pathLst>
            </a:custGeom>
            <a:ln w="419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1"/>
            <p:cNvSpPr/>
            <p:nvPr/>
          </p:nvSpPr>
          <p:spPr>
            <a:xfrm>
              <a:off x="1049159" y="4239767"/>
              <a:ext cx="276860" cy="306705"/>
            </a:xfrm>
            <a:custGeom>
              <a:avLst/>
              <a:gdLst/>
              <a:ahLst/>
              <a:cxnLst/>
              <a:rect l="l" t="t" r="r" b="b"/>
              <a:pathLst>
                <a:path w="276859" h="306704">
                  <a:moveTo>
                    <a:pt x="0" y="0"/>
                  </a:moveTo>
                  <a:lnTo>
                    <a:pt x="276606" y="306324"/>
                  </a:lnTo>
                </a:path>
              </a:pathLst>
            </a:custGeom>
            <a:ln w="419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2"/>
            <p:cNvSpPr/>
            <p:nvPr/>
          </p:nvSpPr>
          <p:spPr>
            <a:xfrm>
              <a:off x="1152029" y="3493008"/>
              <a:ext cx="243204" cy="339090"/>
            </a:xfrm>
            <a:custGeom>
              <a:avLst/>
              <a:gdLst/>
              <a:ahLst/>
              <a:cxnLst/>
              <a:rect l="l" t="t" r="r" b="b"/>
              <a:pathLst>
                <a:path w="243205" h="339089">
                  <a:moveTo>
                    <a:pt x="0" y="0"/>
                  </a:moveTo>
                  <a:lnTo>
                    <a:pt x="243078" y="339090"/>
                  </a:lnTo>
                </a:path>
              </a:pathLst>
            </a:custGeom>
            <a:ln w="4198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3"/>
            <p:cNvSpPr/>
            <p:nvPr/>
          </p:nvSpPr>
          <p:spPr>
            <a:xfrm>
              <a:off x="1292237" y="2094738"/>
              <a:ext cx="1602740" cy="1533525"/>
            </a:xfrm>
            <a:custGeom>
              <a:avLst/>
              <a:gdLst/>
              <a:ahLst/>
              <a:cxnLst/>
              <a:rect l="l" t="t" r="r" b="b"/>
              <a:pathLst>
                <a:path w="1602739" h="1533525">
                  <a:moveTo>
                    <a:pt x="81533" y="1415795"/>
                  </a:moveTo>
                  <a:lnTo>
                    <a:pt x="0" y="1533143"/>
                  </a:lnTo>
                  <a:lnTo>
                    <a:pt x="54864" y="1498419"/>
                  </a:lnTo>
                  <a:lnTo>
                    <a:pt x="54863" y="1472945"/>
                  </a:lnTo>
                  <a:lnTo>
                    <a:pt x="57149" y="1471421"/>
                  </a:lnTo>
                  <a:lnTo>
                    <a:pt x="64816" y="1464089"/>
                  </a:lnTo>
                  <a:lnTo>
                    <a:pt x="81533" y="1415795"/>
                  </a:lnTo>
                  <a:close/>
                </a:path>
                <a:path w="1602739" h="1533525">
                  <a:moveTo>
                    <a:pt x="64816" y="1464089"/>
                  </a:moveTo>
                  <a:lnTo>
                    <a:pt x="57149" y="1471421"/>
                  </a:lnTo>
                  <a:lnTo>
                    <a:pt x="54863" y="1472945"/>
                  </a:lnTo>
                  <a:lnTo>
                    <a:pt x="54863" y="1476755"/>
                  </a:lnTo>
                  <a:lnTo>
                    <a:pt x="57149" y="1478280"/>
                  </a:lnTo>
                  <a:lnTo>
                    <a:pt x="58673" y="1480565"/>
                  </a:lnTo>
                  <a:lnTo>
                    <a:pt x="60959" y="1480565"/>
                  </a:lnTo>
                  <a:lnTo>
                    <a:pt x="60959" y="1475231"/>
                  </a:lnTo>
                  <a:lnTo>
                    <a:pt x="64816" y="1464089"/>
                  </a:lnTo>
                  <a:close/>
                </a:path>
                <a:path w="1602739" h="1533525">
                  <a:moveTo>
                    <a:pt x="120395" y="1456943"/>
                  </a:moveTo>
                  <a:lnTo>
                    <a:pt x="71332" y="1472040"/>
                  </a:lnTo>
                  <a:lnTo>
                    <a:pt x="64007" y="1479042"/>
                  </a:lnTo>
                  <a:lnTo>
                    <a:pt x="62483" y="1480565"/>
                  </a:lnTo>
                  <a:lnTo>
                    <a:pt x="58673" y="1480565"/>
                  </a:lnTo>
                  <a:lnTo>
                    <a:pt x="57149" y="1478280"/>
                  </a:lnTo>
                  <a:lnTo>
                    <a:pt x="54863" y="1476755"/>
                  </a:lnTo>
                  <a:lnTo>
                    <a:pt x="54864" y="1498419"/>
                  </a:lnTo>
                  <a:lnTo>
                    <a:pt x="120395" y="1456943"/>
                  </a:lnTo>
                  <a:close/>
                </a:path>
                <a:path w="1602739" h="1533525">
                  <a:moveTo>
                    <a:pt x="1602486" y="7619"/>
                  </a:moveTo>
                  <a:lnTo>
                    <a:pt x="1602486" y="4571"/>
                  </a:lnTo>
                  <a:lnTo>
                    <a:pt x="1600961" y="2285"/>
                  </a:lnTo>
                  <a:lnTo>
                    <a:pt x="1598675" y="0"/>
                  </a:lnTo>
                  <a:lnTo>
                    <a:pt x="1595627" y="0"/>
                  </a:lnTo>
                  <a:lnTo>
                    <a:pt x="1593342" y="2285"/>
                  </a:lnTo>
                  <a:lnTo>
                    <a:pt x="64816" y="1464089"/>
                  </a:lnTo>
                  <a:lnTo>
                    <a:pt x="60959" y="1475231"/>
                  </a:lnTo>
                  <a:lnTo>
                    <a:pt x="71332" y="1472040"/>
                  </a:lnTo>
                  <a:lnTo>
                    <a:pt x="1600961" y="9905"/>
                  </a:lnTo>
                  <a:lnTo>
                    <a:pt x="1602486" y="7619"/>
                  </a:lnTo>
                  <a:close/>
                </a:path>
                <a:path w="1602739" h="1533525">
                  <a:moveTo>
                    <a:pt x="71332" y="1472040"/>
                  </a:moveTo>
                  <a:lnTo>
                    <a:pt x="60959" y="1475231"/>
                  </a:lnTo>
                  <a:lnTo>
                    <a:pt x="60959" y="1480565"/>
                  </a:lnTo>
                  <a:lnTo>
                    <a:pt x="62483" y="1480565"/>
                  </a:lnTo>
                  <a:lnTo>
                    <a:pt x="64007" y="1479042"/>
                  </a:lnTo>
                  <a:lnTo>
                    <a:pt x="71332" y="14720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4"/>
            <p:cNvSpPr/>
            <p:nvPr/>
          </p:nvSpPr>
          <p:spPr>
            <a:xfrm>
              <a:off x="1286903" y="2847594"/>
              <a:ext cx="3479800" cy="786130"/>
            </a:xfrm>
            <a:custGeom>
              <a:avLst/>
              <a:gdLst/>
              <a:ahLst/>
              <a:cxnLst/>
              <a:rect l="l" t="t" r="r" b="b"/>
              <a:pathLst>
                <a:path w="3479800" h="786129">
                  <a:moveTo>
                    <a:pt x="3396996" y="18288"/>
                  </a:moveTo>
                  <a:lnTo>
                    <a:pt x="3387065" y="15773"/>
                  </a:lnTo>
                  <a:lnTo>
                    <a:pt x="4571" y="774954"/>
                  </a:lnTo>
                  <a:lnTo>
                    <a:pt x="1523" y="775716"/>
                  </a:lnTo>
                  <a:lnTo>
                    <a:pt x="0" y="778764"/>
                  </a:lnTo>
                  <a:lnTo>
                    <a:pt x="0" y="781050"/>
                  </a:lnTo>
                  <a:lnTo>
                    <a:pt x="761" y="784098"/>
                  </a:lnTo>
                  <a:lnTo>
                    <a:pt x="3809" y="785622"/>
                  </a:lnTo>
                  <a:lnTo>
                    <a:pt x="6857" y="785622"/>
                  </a:lnTo>
                  <a:lnTo>
                    <a:pt x="3387546" y="26087"/>
                  </a:lnTo>
                  <a:lnTo>
                    <a:pt x="3396996" y="18288"/>
                  </a:lnTo>
                  <a:close/>
                </a:path>
                <a:path w="3479800" h="786129">
                  <a:moveTo>
                    <a:pt x="3479292" y="0"/>
                  </a:moveTo>
                  <a:lnTo>
                    <a:pt x="3336798" y="3048"/>
                  </a:lnTo>
                  <a:lnTo>
                    <a:pt x="3387065" y="15773"/>
                  </a:lnTo>
                  <a:lnTo>
                    <a:pt x="3396234" y="13716"/>
                  </a:lnTo>
                  <a:lnTo>
                    <a:pt x="3399282" y="12954"/>
                  </a:lnTo>
                  <a:lnTo>
                    <a:pt x="3401568" y="14478"/>
                  </a:lnTo>
                  <a:lnTo>
                    <a:pt x="3402330" y="17526"/>
                  </a:lnTo>
                  <a:lnTo>
                    <a:pt x="3403092" y="19812"/>
                  </a:lnTo>
                  <a:lnTo>
                    <a:pt x="3403092" y="33866"/>
                  </a:lnTo>
                  <a:lnTo>
                    <a:pt x="3479292" y="0"/>
                  </a:lnTo>
                  <a:close/>
                </a:path>
                <a:path w="3479800" h="786129">
                  <a:moveTo>
                    <a:pt x="3403092" y="33866"/>
                  </a:moveTo>
                  <a:lnTo>
                    <a:pt x="3403092" y="19812"/>
                  </a:lnTo>
                  <a:lnTo>
                    <a:pt x="3401568" y="22860"/>
                  </a:lnTo>
                  <a:lnTo>
                    <a:pt x="3398520" y="23622"/>
                  </a:lnTo>
                  <a:lnTo>
                    <a:pt x="3387546" y="26087"/>
                  </a:lnTo>
                  <a:lnTo>
                    <a:pt x="3348990" y="57912"/>
                  </a:lnTo>
                  <a:lnTo>
                    <a:pt x="3403092" y="33866"/>
                  </a:lnTo>
                  <a:close/>
                </a:path>
                <a:path w="3479800" h="786129">
                  <a:moveTo>
                    <a:pt x="3403092" y="19812"/>
                  </a:moveTo>
                  <a:lnTo>
                    <a:pt x="3402330" y="17526"/>
                  </a:lnTo>
                  <a:lnTo>
                    <a:pt x="3401568" y="14478"/>
                  </a:lnTo>
                  <a:lnTo>
                    <a:pt x="3399282" y="12954"/>
                  </a:lnTo>
                  <a:lnTo>
                    <a:pt x="3396234" y="13716"/>
                  </a:lnTo>
                  <a:lnTo>
                    <a:pt x="3387065" y="15773"/>
                  </a:lnTo>
                  <a:lnTo>
                    <a:pt x="3396996" y="18288"/>
                  </a:lnTo>
                  <a:lnTo>
                    <a:pt x="3396996" y="23964"/>
                  </a:lnTo>
                  <a:lnTo>
                    <a:pt x="3398520" y="23622"/>
                  </a:lnTo>
                  <a:lnTo>
                    <a:pt x="3401568" y="22860"/>
                  </a:lnTo>
                  <a:lnTo>
                    <a:pt x="3403092" y="19812"/>
                  </a:lnTo>
                  <a:close/>
                </a:path>
                <a:path w="3479800" h="786129">
                  <a:moveTo>
                    <a:pt x="3396996" y="23964"/>
                  </a:moveTo>
                  <a:lnTo>
                    <a:pt x="3396996" y="18288"/>
                  </a:lnTo>
                  <a:lnTo>
                    <a:pt x="3387546" y="26087"/>
                  </a:lnTo>
                  <a:lnTo>
                    <a:pt x="3396996" y="239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5"/>
            <p:cNvSpPr/>
            <p:nvPr/>
          </p:nvSpPr>
          <p:spPr>
            <a:xfrm>
              <a:off x="1187081" y="2161032"/>
              <a:ext cx="1812925" cy="2213610"/>
            </a:xfrm>
            <a:custGeom>
              <a:avLst/>
              <a:gdLst/>
              <a:ahLst/>
              <a:cxnLst/>
              <a:rect l="l" t="t" r="r" b="b"/>
              <a:pathLst>
                <a:path w="1812925" h="2213610">
                  <a:moveTo>
                    <a:pt x="67056" y="2087880"/>
                  </a:moveTo>
                  <a:lnTo>
                    <a:pt x="0" y="2213610"/>
                  </a:lnTo>
                  <a:lnTo>
                    <a:pt x="47243" y="2174837"/>
                  </a:lnTo>
                  <a:lnTo>
                    <a:pt x="47243" y="2147316"/>
                  </a:lnTo>
                  <a:lnTo>
                    <a:pt x="49530" y="2145030"/>
                  </a:lnTo>
                  <a:lnTo>
                    <a:pt x="55966" y="2137166"/>
                  </a:lnTo>
                  <a:lnTo>
                    <a:pt x="67056" y="2087880"/>
                  </a:lnTo>
                  <a:close/>
                </a:path>
                <a:path w="1812925" h="2213610">
                  <a:moveTo>
                    <a:pt x="55966" y="2137166"/>
                  </a:moveTo>
                  <a:lnTo>
                    <a:pt x="49530" y="2145030"/>
                  </a:lnTo>
                  <a:lnTo>
                    <a:pt x="47243" y="2147316"/>
                  </a:lnTo>
                  <a:lnTo>
                    <a:pt x="48006" y="2151126"/>
                  </a:lnTo>
                  <a:lnTo>
                    <a:pt x="50292" y="2152650"/>
                  </a:lnTo>
                  <a:lnTo>
                    <a:pt x="52578" y="2154936"/>
                  </a:lnTo>
                  <a:lnTo>
                    <a:pt x="53340" y="2154745"/>
                  </a:lnTo>
                  <a:lnTo>
                    <a:pt x="53340" y="2148840"/>
                  </a:lnTo>
                  <a:lnTo>
                    <a:pt x="55966" y="2137166"/>
                  </a:lnTo>
                  <a:close/>
                </a:path>
                <a:path w="1812925" h="2213610">
                  <a:moveTo>
                    <a:pt x="110490" y="2122932"/>
                  </a:moveTo>
                  <a:lnTo>
                    <a:pt x="63365" y="2144294"/>
                  </a:lnTo>
                  <a:lnTo>
                    <a:pt x="57150" y="2151888"/>
                  </a:lnTo>
                  <a:lnTo>
                    <a:pt x="55625" y="2154174"/>
                  </a:lnTo>
                  <a:lnTo>
                    <a:pt x="52578" y="2154936"/>
                  </a:lnTo>
                  <a:lnTo>
                    <a:pt x="50292" y="2152650"/>
                  </a:lnTo>
                  <a:lnTo>
                    <a:pt x="48006" y="2151126"/>
                  </a:lnTo>
                  <a:lnTo>
                    <a:pt x="47243" y="2147316"/>
                  </a:lnTo>
                  <a:lnTo>
                    <a:pt x="47243" y="2174837"/>
                  </a:lnTo>
                  <a:lnTo>
                    <a:pt x="110490" y="2122932"/>
                  </a:lnTo>
                  <a:close/>
                </a:path>
                <a:path w="1812925" h="2213610">
                  <a:moveTo>
                    <a:pt x="1812798" y="7620"/>
                  </a:moveTo>
                  <a:lnTo>
                    <a:pt x="1812798" y="3810"/>
                  </a:lnTo>
                  <a:lnTo>
                    <a:pt x="1810512" y="2286"/>
                  </a:lnTo>
                  <a:lnTo>
                    <a:pt x="1808226" y="0"/>
                  </a:lnTo>
                  <a:lnTo>
                    <a:pt x="1805178" y="762"/>
                  </a:lnTo>
                  <a:lnTo>
                    <a:pt x="1802892" y="3048"/>
                  </a:lnTo>
                  <a:lnTo>
                    <a:pt x="55966" y="2137166"/>
                  </a:lnTo>
                  <a:lnTo>
                    <a:pt x="53340" y="2148840"/>
                  </a:lnTo>
                  <a:lnTo>
                    <a:pt x="63365" y="2144294"/>
                  </a:lnTo>
                  <a:lnTo>
                    <a:pt x="1811274" y="9144"/>
                  </a:lnTo>
                  <a:lnTo>
                    <a:pt x="1812798" y="7620"/>
                  </a:lnTo>
                  <a:close/>
                </a:path>
                <a:path w="1812925" h="2213610">
                  <a:moveTo>
                    <a:pt x="63365" y="2144294"/>
                  </a:moveTo>
                  <a:lnTo>
                    <a:pt x="53340" y="2148840"/>
                  </a:lnTo>
                  <a:lnTo>
                    <a:pt x="53340" y="2154745"/>
                  </a:lnTo>
                  <a:lnTo>
                    <a:pt x="55625" y="2154174"/>
                  </a:lnTo>
                  <a:lnTo>
                    <a:pt x="57150" y="2151888"/>
                  </a:lnTo>
                  <a:lnTo>
                    <a:pt x="63365" y="214429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6"/>
            <p:cNvSpPr/>
            <p:nvPr/>
          </p:nvSpPr>
          <p:spPr>
            <a:xfrm>
              <a:off x="1181747" y="3017520"/>
              <a:ext cx="3584575" cy="1363345"/>
            </a:xfrm>
            <a:custGeom>
              <a:avLst/>
              <a:gdLst/>
              <a:ahLst/>
              <a:cxnLst/>
              <a:rect l="l" t="t" r="r" b="b"/>
              <a:pathLst>
                <a:path w="3584575" h="1363345">
                  <a:moveTo>
                    <a:pt x="3505962" y="29717"/>
                  </a:moveTo>
                  <a:lnTo>
                    <a:pt x="3493566" y="28508"/>
                  </a:lnTo>
                  <a:lnTo>
                    <a:pt x="3809" y="1352550"/>
                  </a:lnTo>
                  <a:lnTo>
                    <a:pt x="761" y="1353312"/>
                  </a:lnTo>
                  <a:lnTo>
                    <a:pt x="0" y="1356360"/>
                  </a:lnTo>
                  <a:lnTo>
                    <a:pt x="761" y="1359408"/>
                  </a:lnTo>
                  <a:lnTo>
                    <a:pt x="1523" y="1361694"/>
                  </a:lnTo>
                  <a:lnTo>
                    <a:pt x="4571" y="1363218"/>
                  </a:lnTo>
                  <a:lnTo>
                    <a:pt x="7619" y="1362456"/>
                  </a:lnTo>
                  <a:lnTo>
                    <a:pt x="3498518" y="37693"/>
                  </a:lnTo>
                  <a:lnTo>
                    <a:pt x="3505962" y="29717"/>
                  </a:lnTo>
                  <a:close/>
                </a:path>
                <a:path w="3584575" h="1363345">
                  <a:moveTo>
                    <a:pt x="3584448" y="0"/>
                  </a:moveTo>
                  <a:lnTo>
                    <a:pt x="3443478" y="23621"/>
                  </a:lnTo>
                  <a:lnTo>
                    <a:pt x="3493566" y="28508"/>
                  </a:lnTo>
                  <a:lnTo>
                    <a:pt x="3504438" y="24383"/>
                  </a:lnTo>
                  <a:lnTo>
                    <a:pt x="3506724" y="23621"/>
                  </a:lnTo>
                  <a:lnTo>
                    <a:pt x="3509772" y="25145"/>
                  </a:lnTo>
                  <a:lnTo>
                    <a:pt x="3510534" y="27431"/>
                  </a:lnTo>
                  <a:lnTo>
                    <a:pt x="3512058" y="30479"/>
                  </a:lnTo>
                  <a:lnTo>
                    <a:pt x="3512058" y="45073"/>
                  </a:lnTo>
                  <a:lnTo>
                    <a:pt x="3584448" y="0"/>
                  </a:lnTo>
                  <a:close/>
                </a:path>
                <a:path w="3584575" h="1363345">
                  <a:moveTo>
                    <a:pt x="3512058" y="45073"/>
                  </a:moveTo>
                  <a:lnTo>
                    <a:pt x="3512058" y="30479"/>
                  </a:lnTo>
                  <a:lnTo>
                    <a:pt x="3510534" y="33527"/>
                  </a:lnTo>
                  <a:lnTo>
                    <a:pt x="3507486" y="34289"/>
                  </a:lnTo>
                  <a:lnTo>
                    <a:pt x="3498518" y="37693"/>
                  </a:lnTo>
                  <a:lnTo>
                    <a:pt x="3463290" y="75437"/>
                  </a:lnTo>
                  <a:lnTo>
                    <a:pt x="3512058" y="45073"/>
                  </a:lnTo>
                  <a:close/>
                </a:path>
                <a:path w="3584575" h="1363345">
                  <a:moveTo>
                    <a:pt x="3512058" y="30479"/>
                  </a:moveTo>
                  <a:lnTo>
                    <a:pt x="3510534" y="27431"/>
                  </a:lnTo>
                  <a:lnTo>
                    <a:pt x="3509772" y="25145"/>
                  </a:lnTo>
                  <a:lnTo>
                    <a:pt x="3506724" y="23621"/>
                  </a:lnTo>
                  <a:lnTo>
                    <a:pt x="3504438" y="24383"/>
                  </a:lnTo>
                  <a:lnTo>
                    <a:pt x="3493566" y="28508"/>
                  </a:lnTo>
                  <a:lnTo>
                    <a:pt x="3505962" y="29717"/>
                  </a:lnTo>
                  <a:lnTo>
                    <a:pt x="3505962" y="34868"/>
                  </a:lnTo>
                  <a:lnTo>
                    <a:pt x="3507486" y="34289"/>
                  </a:lnTo>
                  <a:lnTo>
                    <a:pt x="3510534" y="33527"/>
                  </a:lnTo>
                  <a:lnTo>
                    <a:pt x="3512058" y="30479"/>
                  </a:lnTo>
                  <a:close/>
                </a:path>
                <a:path w="3584575" h="1363345">
                  <a:moveTo>
                    <a:pt x="3505962" y="34868"/>
                  </a:moveTo>
                  <a:lnTo>
                    <a:pt x="3505962" y="29717"/>
                  </a:lnTo>
                  <a:lnTo>
                    <a:pt x="3498518" y="37693"/>
                  </a:lnTo>
                  <a:lnTo>
                    <a:pt x="3505962" y="348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7"/>
            <p:cNvSpPr/>
            <p:nvPr/>
          </p:nvSpPr>
          <p:spPr>
            <a:xfrm>
              <a:off x="1222133" y="2231135"/>
              <a:ext cx="1883410" cy="2925445"/>
            </a:xfrm>
            <a:custGeom>
              <a:avLst/>
              <a:gdLst/>
              <a:ahLst/>
              <a:cxnLst/>
              <a:rect l="l" t="t" r="r" b="b"/>
              <a:pathLst>
                <a:path w="1883410" h="2925445">
                  <a:moveTo>
                    <a:pt x="52577" y="2792730"/>
                  </a:moveTo>
                  <a:lnTo>
                    <a:pt x="0" y="2925318"/>
                  </a:lnTo>
                  <a:lnTo>
                    <a:pt x="39623" y="2884474"/>
                  </a:lnTo>
                  <a:lnTo>
                    <a:pt x="39623" y="2854452"/>
                  </a:lnTo>
                  <a:lnTo>
                    <a:pt x="41147" y="2852166"/>
                  </a:lnTo>
                  <a:lnTo>
                    <a:pt x="46982" y="2843091"/>
                  </a:lnTo>
                  <a:lnTo>
                    <a:pt x="52577" y="2792730"/>
                  </a:lnTo>
                  <a:close/>
                </a:path>
                <a:path w="1883410" h="2925445">
                  <a:moveTo>
                    <a:pt x="46982" y="2843091"/>
                  </a:moveTo>
                  <a:lnTo>
                    <a:pt x="41147" y="2852166"/>
                  </a:lnTo>
                  <a:lnTo>
                    <a:pt x="39623" y="2854452"/>
                  </a:lnTo>
                  <a:lnTo>
                    <a:pt x="40385" y="2857500"/>
                  </a:lnTo>
                  <a:lnTo>
                    <a:pt x="44957" y="2860548"/>
                  </a:lnTo>
                  <a:lnTo>
                    <a:pt x="45719" y="2860395"/>
                  </a:lnTo>
                  <a:lnTo>
                    <a:pt x="45719" y="2854452"/>
                  </a:lnTo>
                  <a:lnTo>
                    <a:pt x="46982" y="2843091"/>
                  </a:lnTo>
                  <a:close/>
                </a:path>
                <a:path w="1883410" h="2925445">
                  <a:moveTo>
                    <a:pt x="99059" y="2823210"/>
                  </a:moveTo>
                  <a:lnTo>
                    <a:pt x="56195" y="2848316"/>
                  </a:lnTo>
                  <a:lnTo>
                    <a:pt x="50291" y="2857500"/>
                  </a:lnTo>
                  <a:lnTo>
                    <a:pt x="48767" y="2859786"/>
                  </a:lnTo>
                  <a:lnTo>
                    <a:pt x="44957" y="2860548"/>
                  </a:lnTo>
                  <a:lnTo>
                    <a:pt x="40385" y="2857500"/>
                  </a:lnTo>
                  <a:lnTo>
                    <a:pt x="39623" y="2854452"/>
                  </a:lnTo>
                  <a:lnTo>
                    <a:pt x="39623" y="2884474"/>
                  </a:lnTo>
                  <a:lnTo>
                    <a:pt x="99059" y="2823210"/>
                  </a:lnTo>
                  <a:close/>
                </a:path>
                <a:path w="1883410" h="2925445">
                  <a:moveTo>
                    <a:pt x="1882902" y="6096"/>
                  </a:moveTo>
                  <a:lnTo>
                    <a:pt x="1882139" y="3048"/>
                  </a:lnTo>
                  <a:lnTo>
                    <a:pt x="1877567" y="0"/>
                  </a:lnTo>
                  <a:lnTo>
                    <a:pt x="1874520" y="762"/>
                  </a:lnTo>
                  <a:lnTo>
                    <a:pt x="1872995" y="3048"/>
                  </a:lnTo>
                  <a:lnTo>
                    <a:pt x="46982" y="2843091"/>
                  </a:lnTo>
                  <a:lnTo>
                    <a:pt x="45719" y="2854452"/>
                  </a:lnTo>
                  <a:lnTo>
                    <a:pt x="56195" y="2848316"/>
                  </a:lnTo>
                  <a:lnTo>
                    <a:pt x="1881377" y="9144"/>
                  </a:lnTo>
                  <a:lnTo>
                    <a:pt x="1882902" y="6096"/>
                  </a:lnTo>
                  <a:close/>
                </a:path>
                <a:path w="1883410" h="2925445">
                  <a:moveTo>
                    <a:pt x="56195" y="2848316"/>
                  </a:moveTo>
                  <a:lnTo>
                    <a:pt x="45719" y="2854452"/>
                  </a:lnTo>
                  <a:lnTo>
                    <a:pt x="45719" y="2860395"/>
                  </a:lnTo>
                  <a:lnTo>
                    <a:pt x="48767" y="2859786"/>
                  </a:lnTo>
                  <a:lnTo>
                    <a:pt x="50291" y="2857500"/>
                  </a:lnTo>
                  <a:lnTo>
                    <a:pt x="56195" y="28483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8"/>
            <p:cNvSpPr/>
            <p:nvPr/>
          </p:nvSpPr>
          <p:spPr>
            <a:xfrm>
              <a:off x="1251089" y="3220211"/>
              <a:ext cx="3515360" cy="1942464"/>
            </a:xfrm>
            <a:custGeom>
              <a:avLst/>
              <a:gdLst/>
              <a:ahLst/>
              <a:cxnLst/>
              <a:rect l="l" t="t" r="r" b="b"/>
              <a:pathLst>
                <a:path w="3515360" h="1942464">
                  <a:moveTo>
                    <a:pt x="3441192" y="40386"/>
                  </a:moveTo>
                  <a:lnTo>
                    <a:pt x="3429597" y="40951"/>
                  </a:lnTo>
                  <a:lnTo>
                    <a:pt x="3809" y="1931670"/>
                  </a:lnTo>
                  <a:lnTo>
                    <a:pt x="761" y="1933194"/>
                  </a:lnTo>
                  <a:lnTo>
                    <a:pt x="0" y="1936242"/>
                  </a:lnTo>
                  <a:lnTo>
                    <a:pt x="1523" y="1939290"/>
                  </a:lnTo>
                  <a:lnTo>
                    <a:pt x="3047" y="1941576"/>
                  </a:lnTo>
                  <a:lnTo>
                    <a:pt x="6095" y="1942338"/>
                  </a:lnTo>
                  <a:lnTo>
                    <a:pt x="8381" y="1940814"/>
                  </a:lnTo>
                  <a:lnTo>
                    <a:pt x="3434441" y="50364"/>
                  </a:lnTo>
                  <a:lnTo>
                    <a:pt x="3441192" y="40386"/>
                  </a:lnTo>
                  <a:close/>
                </a:path>
                <a:path w="3515360" h="1942464">
                  <a:moveTo>
                    <a:pt x="3515106" y="0"/>
                  </a:moveTo>
                  <a:lnTo>
                    <a:pt x="3378708" y="43433"/>
                  </a:lnTo>
                  <a:lnTo>
                    <a:pt x="3429597" y="40951"/>
                  </a:lnTo>
                  <a:lnTo>
                    <a:pt x="3438906" y="35813"/>
                  </a:lnTo>
                  <a:lnTo>
                    <a:pt x="3441954" y="34289"/>
                  </a:lnTo>
                  <a:lnTo>
                    <a:pt x="3445002" y="35813"/>
                  </a:lnTo>
                  <a:lnTo>
                    <a:pt x="3446526" y="38100"/>
                  </a:lnTo>
                  <a:lnTo>
                    <a:pt x="3447288" y="40386"/>
                  </a:lnTo>
                  <a:lnTo>
                    <a:pt x="3447288" y="57384"/>
                  </a:lnTo>
                  <a:lnTo>
                    <a:pt x="3515106" y="0"/>
                  </a:lnTo>
                  <a:close/>
                </a:path>
                <a:path w="3515360" h="1942464">
                  <a:moveTo>
                    <a:pt x="3447288" y="57384"/>
                  </a:moveTo>
                  <a:lnTo>
                    <a:pt x="3447288" y="40386"/>
                  </a:lnTo>
                  <a:lnTo>
                    <a:pt x="3446526" y="43433"/>
                  </a:lnTo>
                  <a:lnTo>
                    <a:pt x="3444240" y="44957"/>
                  </a:lnTo>
                  <a:lnTo>
                    <a:pt x="3434441" y="50364"/>
                  </a:lnTo>
                  <a:lnTo>
                    <a:pt x="3406140" y="92201"/>
                  </a:lnTo>
                  <a:lnTo>
                    <a:pt x="3447288" y="57384"/>
                  </a:lnTo>
                  <a:close/>
                </a:path>
                <a:path w="3515360" h="1942464">
                  <a:moveTo>
                    <a:pt x="3447288" y="40386"/>
                  </a:moveTo>
                  <a:lnTo>
                    <a:pt x="3446526" y="38100"/>
                  </a:lnTo>
                  <a:lnTo>
                    <a:pt x="3445002" y="35813"/>
                  </a:lnTo>
                  <a:lnTo>
                    <a:pt x="3441954" y="34289"/>
                  </a:lnTo>
                  <a:lnTo>
                    <a:pt x="3438906" y="35813"/>
                  </a:lnTo>
                  <a:lnTo>
                    <a:pt x="3429597" y="40951"/>
                  </a:lnTo>
                  <a:lnTo>
                    <a:pt x="3441192" y="40386"/>
                  </a:lnTo>
                  <a:lnTo>
                    <a:pt x="3441192" y="46639"/>
                  </a:lnTo>
                  <a:lnTo>
                    <a:pt x="3444240" y="44957"/>
                  </a:lnTo>
                  <a:lnTo>
                    <a:pt x="3446526" y="43433"/>
                  </a:lnTo>
                  <a:lnTo>
                    <a:pt x="3447288" y="40386"/>
                  </a:lnTo>
                  <a:close/>
                </a:path>
                <a:path w="3515360" h="1942464">
                  <a:moveTo>
                    <a:pt x="3441192" y="46639"/>
                  </a:moveTo>
                  <a:lnTo>
                    <a:pt x="3441192" y="40386"/>
                  </a:lnTo>
                  <a:lnTo>
                    <a:pt x="3434441" y="50364"/>
                  </a:lnTo>
                  <a:lnTo>
                    <a:pt x="3441192" y="466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29"/>
            <p:cNvSpPr/>
            <p:nvPr/>
          </p:nvSpPr>
          <p:spPr>
            <a:xfrm>
              <a:off x="2889389" y="1726692"/>
              <a:ext cx="695960" cy="304165"/>
            </a:xfrm>
            <a:custGeom>
              <a:avLst/>
              <a:gdLst/>
              <a:ahLst/>
              <a:cxnLst/>
              <a:rect l="l" t="t" r="r" b="b"/>
              <a:pathLst>
                <a:path w="695960" h="304164">
                  <a:moveTo>
                    <a:pt x="695706" y="0"/>
                  </a:moveTo>
                  <a:lnTo>
                    <a:pt x="0" y="304038"/>
                  </a:lnTo>
                </a:path>
              </a:pathLst>
            </a:custGeom>
            <a:ln w="139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0"/>
            <p:cNvSpPr/>
            <p:nvPr/>
          </p:nvSpPr>
          <p:spPr>
            <a:xfrm>
              <a:off x="2889389" y="1726692"/>
              <a:ext cx="695960" cy="304165"/>
            </a:xfrm>
            <a:custGeom>
              <a:avLst/>
              <a:gdLst/>
              <a:ahLst/>
              <a:cxnLst/>
              <a:rect l="l" t="t" r="r" b="b"/>
              <a:pathLst>
                <a:path w="695960" h="304164">
                  <a:moveTo>
                    <a:pt x="695706" y="304038"/>
                  </a:moveTo>
                  <a:lnTo>
                    <a:pt x="0" y="0"/>
                  </a:lnTo>
                </a:path>
              </a:pathLst>
            </a:custGeom>
            <a:ln w="139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1"/>
            <p:cNvSpPr/>
            <p:nvPr/>
          </p:nvSpPr>
          <p:spPr>
            <a:xfrm>
              <a:off x="2855861" y="1863089"/>
              <a:ext cx="764540" cy="33020"/>
            </a:xfrm>
            <a:custGeom>
              <a:avLst/>
              <a:gdLst/>
              <a:ahLst/>
              <a:cxnLst/>
              <a:rect l="l" t="t" r="r" b="b"/>
              <a:pathLst>
                <a:path w="764539" h="33019">
                  <a:moveTo>
                    <a:pt x="764286" y="32765"/>
                  </a:moveTo>
                  <a:lnTo>
                    <a:pt x="0" y="0"/>
                  </a:lnTo>
                </a:path>
              </a:pathLst>
            </a:custGeom>
            <a:ln w="139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994545" y="1658111"/>
              <a:ext cx="487680" cy="443230"/>
            </a:xfrm>
            <a:custGeom>
              <a:avLst/>
              <a:gdLst/>
              <a:ahLst/>
              <a:cxnLst/>
              <a:rect l="l" t="t" r="r" b="b"/>
              <a:pathLst>
                <a:path w="487679" h="443230">
                  <a:moveTo>
                    <a:pt x="487679" y="221742"/>
                  </a:moveTo>
                  <a:lnTo>
                    <a:pt x="482734" y="176990"/>
                  </a:lnTo>
                  <a:lnTo>
                    <a:pt x="468546" y="135338"/>
                  </a:lnTo>
                  <a:lnTo>
                    <a:pt x="446089" y="97668"/>
                  </a:lnTo>
                  <a:lnTo>
                    <a:pt x="416337" y="64865"/>
                  </a:lnTo>
                  <a:lnTo>
                    <a:pt x="380263" y="37812"/>
                  </a:lnTo>
                  <a:lnTo>
                    <a:pt x="338839" y="17395"/>
                  </a:lnTo>
                  <a:lnTo>
                    <a:pt x="293041" y="4496"/>
                  </a:lnTo>
                  <a:lnTo>
                    <a:pt x="243839" y="0"/>
                  </a:lnTo>
                  <a:lnTo>
                    <a:pt x="194638" y="4496"/>
                  </a:lnTo>
                  <a:lnTo>
                    <a:pt x="148840" y="17395"/>
                  </a:lnTo>
                  <a:lnTo>
                    <a:pt x="107416" y="37812"/>
                  </a:lnTo>
                  <a:lnTo>
                    <a:pt x="71342" y="64865"/>
                  </a:lnTo>
                  <a:lnTo>
                    <a:pt x="41590" y="97668"/>
                  </a:lnTo>
                  <a:lnTo>
                    <a:pt x="19133" y="135338"/>
                  </a:lnTo>
                  <a:lnTo>
                    <a:pt x="4945" y="176990"/>
                  </a:lnTo>
                  <a:lnTo>
                    <a:pt x="0" y="221742"/>
                  </a:lnTo>
                  <a:lnTo>
                    <a:pt x="4945" y="266241"/>
                  </a:lnTo>
                  <a:lnTo>
                    <a:pt x="19133" y="307705"/>
                  </a:lnTo>
                  <a:lnTo>
                    <a:pt x="41590" y="345239"/>
                  </a:lnTo>
                  <a:lnTo>
                    <a:pt x="71342" y="377952"/>
                  </a:lnTo>
                  <a:lnTo>
                    <a:pt x="107416" y="404949"/>
                  </a:lnTo>
                  <a:lnTo>
                    <a:pt x="148840" y="425338"/>
                  </a:lnTo>
                  <a:lnTo>
                    <a:pt x="194638" y="438227"/>
                  </a:lnTo>
                  <a:lnTo>
                    <a:pt x="243839" y="442722"/>
                  </a:lnTo>
                  <a:lnTo>
                    <a:pt x="293041" y="438227"/>
                  </a:lnTo>
                  <a:lnTo>
                    <a:pt x="338839" y="425338"/>
                  </a:lnTo>
                  <a:lnTo>
                    <a:pt x="380263" y="404949"/>
                  </a:lnTo>
                  <a:lnTo>
                    <a:pt x="416337" y="377952"/>
                  </a:lnTo>
                  <a:lnTo>
                    <a:pt x="446089" y="345239"/>
                  </a:lnTo>
                  <a:lnTo>
                    <a:pt x="468546" y="307705"/>
                  </a:lnTo>
                  <a:lnTo>
                    <a:pt x="482734" y="266241"/>
                  </a:lnTo>
                  <a:lnTo>
                    <a:pt x="487679" y="221742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994545" y="1658111"/>
              <a:ext cx="487680" cy="443230"/>
            </a:xfrm>
            <a:custGeom>
              <a:avLst/>
              <a:gdLst/>
              <a:ahLst/>
              <a:cxnLst/>
              <a:rect l="l" t="t" r="r" b="b"/>
              <a:pathLst>
                <a:path w="487679" h="443230">
                  <a:moveTo>
                    <a:pt x="243839" y="0"/>
                  </a:moveTo>
                  <a:lnTo>
                    <a:pt x="194638" y="4496"/>
                  </a:lnTo>
                  <a:lnTo>
                    <a:pt x="148840" y="17395"/>
                  </a:lnTo>
                  <a:lnTo>
                    <a:pt x="107416" y="37812"/>
                  </a:lnTo>
                  <a:lnTo>
                    <a:pt x="71342" y="64865"/>
                  </a:lnTo>
                  <a:lnTo>
                    <a:pt x="41590" y="97668"/>
                  </a:lnTo>
                  <a:lnTo>
                    <a:pt x="19133" y="135338"/>
                  </a:lnTo>
                  <a:lnTo>
                    <a:pt x="4945" y="176990"/>
                  </a:lnTo>
                  <a:lnTo>
                    <a:pt x="0" y="221742"/>
                  </a:lnTo>
                  <a:lnTo>
                    <a:pt x="4945" y="266241"/>
                  </a:lnTo>
                  <a:lnTo>
                    <a:pt x="19133" y="307705"/>
                  </a:lnTo>
                  <a:lnTo>
                    <a:pt x="41590" y="345239"/>
                  </a:lnTo>
                  <a:lnTo>
                    <a:pt x="71342" y="377952"/>
                  </a:lnTo>
                  <a:lnTo>
                    <a:pt x="107416" y="404949"/>
                  </a:lnTo>
                  <a:lnTo>
                    <a:pt x="148840" y="425338"/>
                  </a:lnTo>
                  <a:lnTo>
                    <a:pt x="194638" y="438227"/>
                  </a:lnTo>
                  <a:lnTo>
                    <a:pt x="243839" y="442722"/>
                  </a:lnTo>
                  <a:lnTo>
                    <a:pt x="293041" y="438227"/>
                  </a:lnTo>
                  <a:lnTo>
                    <a:pt x="338839" y="425338"/>
                  </a:lnTo>
                  <a:lnTo>
                    <a:pt x="380263" y="404949"/>
                  </a:lnTo>
                  <a:lnTo>
                    <a:pt x="416337" y="377952"/>
                  </a:lnTo>
                  <a:lnTo>
                    <a:pt x="446089" y="345239"/>
                  </a:lnTo>
                  <a:lnTo>
                    <a:pt x="468546" y="307705"/>
                  </a:lnTo>
                  <a:lnTo>
                    <a:pt x="482734" y="266241"/>
                  </a:lnTo>
                  <a:lnTo>
                    <a:pt x="487679" y="221742"/>
                  </a:lnTo>
                  <a:lnTo>
                    <a:pt x="482734" y="176990"/>
                  </a:lnTo>
                  <a:lnTo>
                    <a:pt x="468546" y="135338"/>
                  </a:lnTo>
                  <a:lnTo>
                    <a:pt x="446089" y="97668"/>
                  </a:lnTo>
                  <a:lnTo>
                    <a:pt x="416337" y="64865"/>
                  </a:lnTo>
                  <a:lnTo>
                    <a:pt x="380263" y="37812"/>
                  </a:lnTo>
                  <a:lnTo>
                    <a:pt x="338839" y="17395"/>
                  </a:lnTo>
                  <a:lnTo>
                    <a:pt x="293041" y="4496"/>
                  </a:lnTo>
                  <a:lnTo>
                    <a:pt x="243839" y="0"/>
                  </a:lnTo>
                  <a:close/>
                </a:path>
              </a:pathLst>
            </a:custGeom>
            <a:ln w="104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836299" y="3288791"/>
              <a:ext cx="451484" cy="1969135"/>
            </a:xfrm>
            <a:custGeom>
              <a:avLst/>
              <a:gdLst/>
              <a:ahLst/>
              <a:cxnLst/>
              <a:rect l="l" t="t" r="r" b="b"/>
              <a:pathLst>
                <a:path w="451485" h="1969135">
                  <a:moveTo>
                    <a:pt x="451103" y="1969007"/>
                  </a:moveTo>
                  <a:lnTo>
                    <a:pt x="338327" y="0"/>
                  </a:lnTo>
                  <a:lnTo>
                    <a:pt x="112775" y="0"/>
                  </a:lnTo>
                  <a:lnTo>
                    <a:pt x="0" y="1969007"/>
                  </a:lnTo>
                  <a:lnTo>
                    <a:pt x="451103" y="1969007"/>
                  </a:lnTo>
                  <a:close/>
                </a:path>
              </a:pathLst>
            </a:custGeom>
            <a:solidFill>
              <a:srgbClr val="66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836299" y="3288791"/>
              <a:ext cx="451484" cy="1969135"/>
            </a:xfrm>
            <a:custGeom>
              <a:avLst/>
              <a:gdLst/>
              <a:ahLst/>
              <a:cxnLst/>
              <a:rect l="l" t="t" r="r" b="b"/>
              <a:pathLst>
                <a:path w="451485" h="1969135">
                  <a:moveTo>
                    <a:pt x="451103" y="1969007"/>
                  </a:moveTo>
                  <a:lnTo>
                    <a:pt x="338327" y="0"/>
                  </a:lnTo>
                  <a:lnTo>
                    <a:pt x="112775" y="0"/>
                  </a:lnTo>
                  <a:lnTo>
                    <a:pt x="0" y="1969007"/>
                  </a:lnTo>
                  <a:lnTo>
                    <a:pt x="451103" y="1969007"/>
                  </a:lnTo>
                  <a:close/>
                </a:path>
              </a:pathLst>
            </a:custGeom>
            <a:ln w="314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253875" y="3156966"/>
              <a:ext cx="589915" cy="127000"/>
            </a:xfrm>
            <a:custGeom>
              <a:avLst/>
              <a:gdLst/>
              <a:ahLst/>
              <a:cxnLst/>
              <a:rect l="l" t="t" r="r" b="b"/>
              <a:pathLst>
                <a:path w="589914" h="127000">
                  <a:moveTo>
                    <a:pt x="126492" y="41909"/>
                  </a:moveTo>
                  <a:lnTo>
                    <a:pt x="126492" y="0"/>
                  </a:lnTo>
                  <a:lnTo>
                    <a:pt x="0" y="63245"/>
                  </a:lnTo>
                  <a:lnTo>
                    <a:pt x="105156" y="115824"/>
                  </a:lnTo>
                  <a:lnTo>
                    <a:pt x="105156" y="41909"/>
                  </a:lnTo>
                  <a:lnTo>
                    <a:pt x="126492" y="41909"/>
                  </a:lnTo>
                  <a:close/>
                </a:path>
                <a:path w="589914" h="127000">
                  <a:moveTo>
                    <a:pt x="589788" y="84581"/>
                  </a:moveTo>
                  <a:lnTo>
                    <a:pt x="589788" y="41909"/>
                  </a:lnTo>
                  <a:lnTo>
                    <a:pt x="105156" y="41909"/>
                  </a:lnTo>
                  <a:lnTo>
                    <a:pt x="105156" y="84581"/>
                  </a:lnTo>
                  <a:lnTo>
                    <a:pt x="589788" y="84581"/>
                  </a:lnTo>
                  <a:close/>
                </a:path>
                <a:path w="589914" h="127000">
                  <a:moveTo>
                    <a:pt x="126492" y="126492"/>
                  </a:moveTo>
                  <a:lnTo>
                    <a:pt x="126492" y="84581"/>
                  </a:lnTo>
                  <a:lnTo>
                    <a:pt x="105156" y="84581"/>
                  </a:lnTo>
                  <a:lnTo>
                    <a:pt x="105156" y="115824"/>
                  </a:lnTo>
                  <a:lnTo>
                    <a:pt x="126492" y="126492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253875" y="2886455"/>
              <a:ext cx="589915" cy="125730"/>
            </a:xfrm>
            <a:custGeom>
              <a:avLst/>
              <a:gdLst/>
              <a:ahLst/>
              <a:cxnLst/>
              <a:rect l="l" t="t" r="r" b="b"/>
              <a:pathLst>
                <a:path w="589914" h="125730">
                  <a:moveTo>
                    <a:pt x="484631" y="83820"/>
                  </a:moveTo>
                  <a:lnTo>
                    <a:pt x="484631" y="41910"/>
                  </a:lnTo>
                  <a:lnTo>
                    <a:pt x="0" y="41910"/>
                  </a:lnTo>
                  <a:lnTo>
                    <a:pt x="0" y="83820"/>
                  </a:lnTo>
                  <a:lnTo>
                    <a:pt x="484631" y="83820"/>
                  </a:lnTo>
                  <a:close/>
                </a:path>
                <a:path w="589914" h="125730">
                  <a:moveTo>
                    <a:pt x="589787" y="62483"/>
                  </a:moveTo>
                  <a:lnTo>
                    <a:pt x="464057" y="0"/>
                  </a:lnTo>
                  <a:lnTo>
                    <a:pt x="464057" y="41910"/>
                  </a:lnTo>
                  <a:lnTo>
                    <a:pt x="484631" y="41910"/>
                  </a:lnTo>
                  <a:lnTo>
                    <a:pt x="484631" y="115380"/>
                  </a:lnTo>
                  <a:lnTo>
                    <a:pt x="589787" y="62483"/>
                  </a:lnTo>
                  <a:close/>
                </a:path>
                <a:path w="589914" h="125730">
                  <a:moveTo>
                    <a:pt x="484631" y="115380"/>
                  </a:moveTo>
                  <a:lnTo>
                    <a:pt x="484631" y="83820"/>
                  </a:lnTo>
                  <a:lnTo>
                    <a:pt x="464057" y="83820"/>
                  </a:lnTo>
                  <a:lnTo>
                    <a:pt x="464057" y="125730"/>
                  </a:lnTo>
                  <a:lnTo>
                    <a:pt x="484631" y="11538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 txBox="1"/>
            <p:nvPr/>
          </p:nvSpPr>
          <p:spPr>
            <a:xfrm>
              <a:off x="4963039" y="4694173"/>
              <a:ext cx="180975" cy="36131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200" i="1" dirty="0">
                  <a:latin typeface="Arial"/>
                  <a:cs typeface="Arial"/>
                </a:rPr>
                <a:t>1</a:t>
              </a:r>
              <a:endParaRPr sz="2200">
                <a:latin typeface="Arial"/>
                <a:cs typeface="Arial"/>
              </a:endParaRPr>
            </a:p>
          </p:txBody>
        </p:sp>
        <p:sp>
          <p:nvSpPr>
            <p:cNvPr id="42" name="object 42"/>
            <p:cNvSpPr txBox="1"/>
            <p:nvPr/>
          </p:nvSpPr>
          <p:spPr>
            <a:xfrm>
              <a:off x="4871351" y="2609850"/>
              <a:ext cx="382905" cy="679450"/>
            </a:xfrm>
            <a:prstGeom prst="rect">
              <a:avLst/>
            </a:prstGeom>
            <a:solidFill>
              <a:srgbClr val="FF0000"/>
            </a:solidFill>
            <a:ln w="31483">
              <a:solidFill>
                <a:srgbClr val="000000"/>
              </a:solidFill>
            </a:ln>
          </p:spPr>
          <p:txBody>
            <a:bodyPr vert="horz" wrap="square" lIns="0" tIns="162560" rIns="0" bIns="0" rtlCol="0">
              <a:spAutoFit/>
            </a:bodyPr>
            <a:lstStyle/>
            <a:p>
              <a:pPr marL="104139">
                <a:lnSpc>
                  <a:spcPct val="100000"/>
                </a:lnSpc>
                <a:spcBef>
                  <a:spcPts val="1280"/>
                </a:spcBef>
              </a:pPr>
              <a:r>
                <a:rPr sz="2200" i="1" dirty="0">
                  <a:latin typeface="Arial"/>
                  <a:cs typeface="Arial"/>
                </a:rPr>
                <a:t>2</a:t>
              </a:r>
              <a:endParaRPr sz="2200">
                <a:latin typeface="Arial"/>
                <a:cs typeface="Arial"/>
              </a:endParaRPr>
            </a:p>
          </p:txBody>
        </p:sp>
        <p:sp>
          <p:nvSpPr>
            <p:cNvPr id="43" name="object 43"/>
            <p:cNvSpPr txBox="1"/>
            <p:nvPr/>
          </p:nvSpPr>
          <p:spPr>
            <a:xfrm>
              <a:off x="7915794" y="4152400"/>
              <a:ext cx="180975" cy="36131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200" i="1" dirty="0">
                  <a:latin typeface="Arial"/>
                  <a:cs typeface="Arial"/>
                </a:rPr>
                <a:t>6</a:t>
              </a:r>
              <a:endParaRPr sz="2200">
                <a:latin typeface="Arial"/>
                <a:cs typeface="Arial"/>
              </a:endParaRPr>
            </a:p>
          </p:txBody>
        </p:sp>
        <p:sp>
          <p:nvSpPr>
            <p:cNvPr id="44" name="object 44"/>
            <p:cNvSpPr txBox="1"/>
            <p:nvPr/>
          </p:nvSpPr>
          <p:spPr>
            <a:xfrm>
              <a:off x="7151499" y="4986804"/>
              <a:ext cx="180975" cy="36131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200" i="1" dirty="0">
                  <a:latin typeface="Arial"/>
                  <a:cs typeface="Arial"/>
                </a:rPr>
                <a:t>7</a:t>
              </a:r>
              <a:endParaRPr sz="2200">
                <a:latin typeface="Arial"/>
                <a:cs typeface="Arial"/>
              </a:endParaRPr>
            </a:p>
          </p:txBody>
        </p:sp>
        <p:sp>
          <p:nvSpPr>
            <p:cNvPr id="45" name="object 45"/>
            <p:cNvSpPr txBox="1"/>
            <p:nvPr/>
          </p:nvSpPr>
          <p:spPr>
            <a:xfrm>
              <a:off x="8161162" y="2011173"/>
              <a:ext cx="1395095" cy="59880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ts val="2255"/>
                </a:lnSpc>
                <a:spcBef>
                  <a:spcPts val="100"/>
                </a:spcBef>
              </a:pPr>
              <a:r>
                <a:rPr sz="2200" i="1" dirty="0">
                  <a:latin typeface="Arial"/>
                  <a:cs typeface="Arial"/>
                </a:rPr>
                <a:t>4</a:t>
              </a:r>
              <a:endParaRPr sz="2200">
                <a:latin typeface="Arial"/>
                <a:cs typeface="Arial"/>
              </a:endParaRPr>
            </a:p>
            <a:p>
              <a:pPr marL="1226185">
                <a:lnSpc>
                  <a:spcPts val="2255"/>
                </a:lnSpc>
              </a:pPr>
              <a:r>
                <a:rPr sz="2200" i="1" dirty="0">
                  <a:latin typeface="Arial"/>
                  <a:cs typeface="Arial"/>
                </a:rPr>
                <a:t>5</a:t>
              </a:r>
              <a:endParaRPr sz="2200">
                <a:latin typeface="Arial"/>
                <a:cs typeface="Arial"/>
              </a:endParaRPr>
            </a:p>
          </p:txBody>
        </p:sp>
        <p:sp>
          <p:nvSpPr>
            <p:cNvPr id="46" name="object 46"/>
            <p:cNvSpPr txBox="1"/>
            <p:nvPr/>
          </p:nvSpPr>
          <p:spPr>
            <a:xfrm>
              <a:off x="970167" y="5171962"/>
              <a:ext cx="180975" cy="36131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200" i="1" dirty="0">
                  <a:latin typeface="Arial"/>
                  <a:cs typeface="Arial"/>
                </a:rPr>
                <a:t>3</a:t>
              </a:r>
              <a:endParaRPr sz="2200">
                <a:latin typeface="Arial"/>
                <a:cs typeface="Arial"/>
              </a:endParaRPr>
            </a:p>
          </p:txBody>
        </p:sp>
        <p:sp>
          <p:nvSpPr>
            <p:cNvPr id="47" name="object 47"/>
            <p:cNvSpPr txBox="1"/>
            <p:nvPr/>
          </p:nvSpPr>
          <p:spPr>
            <a:xfrm>
              <a:off x="931295" y="4355093"/>
              <a:ext cx="180975" cy="36131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200" i="1" dirty="0">
                  <a:latin typeface="Arial"/>
                  <a:cs typeface="Arial"/>
                </a:rPr>
                <a:t>3</a:t>
              </a:r>
              <a:endParaRPr sz="2200">
                <a:latin typeface="Arial"/>
                <a:cs typeface="Arial"/>
              </a:endParaRPr>
            </a:p>
          </p:txBody>
        </p:sp>
        <p:sp>
          <p:nvSpPr>
            <p:cNvPr id="48" name="object 48"/>
            <p:cNvSpPr txBox="1"/>
            <p:nvPr/>
          </p:nvSpPr>
          <p:spPr>
            <a:xfrm>
              <a:off x="1001404" y="3627378"/>
              <a:ext cx="180975" cy="36131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200" i="1" dirty="0">
                  <a:latin typeface="Arial"/>
                  <a:cs typeface="Arial"/>
                </a:rPr>
                <a:t>3</a:t>
              </a:r>
              <a:endParaRPr sz="2200">
                <a:latin typeface="Arial"/>
                <a:cs typeface="Arial"/>
              </a:endParaRPr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6449343" y="4908523"/>
            <a:ext cx="4337484" cy="121764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22885" indent="-210820">
              <a:lnSpc>
                <a:spcPct val="100000"/>
              </a:lnSpc>
              <a:spcBef>
                <a:spcPts val="135"/>
              </a:spcBef>
              <a:buAutoNum type="arabicPlain"/>
              <a:tabLst>
                <a:tab pos="223520" algn="l"/>
              </a:tabLst>
            </a:pPr>
            <a:r>
              <a:rPr sz="1950" spc="20" dirty="0">
                <a:cs typeface="Arial"/>
              </a:rPr>
              <a:t>– </a:t>
            </a:r>
            <a:r>
              <a:rPr sz="1950" spc="15" dirty="0" err="1">
                <a:cs typeface="Arial"/>
              </a:rPr>
              <a:t>солнечная</a:t>
            </a:r>
            <a:r>
              <a:rPr sz="1950" spc="-85" dirty="0">
                <a:cs typeface="Arial"/>
              </a:rPr>
              <a:t> </a:t>
            </a:r>
            <a:r>
              <a:rPr sz="1950" spc="15" dirty="0" err="1" smtClean="0">
                <a:cs typeface="Arial"/>
              </a:rPr>
              <a:t>башня</a:t>
            </a:r>
            <a:r>
              <a:rPr lang="ru-RU" sz="1950" spc="15" dirty="0" smtClean="0">
                <a:cs typeface="Arial"/>
              </a:rPr>
              <a:t>; 2 </a:t>
            </a:r>
            <a:r>
              <a:rPr sz="1950" spc="20" dirty="0" smtClean="0">
                <a:cs typeface="Arial"/>
              </a:rPr>
              <a:t>–</a:t>
            </a:r>
            <a:r>
              <a:rPr sz="1950" dirty="0" smtClean="0">
                <a:cs typeface="Arial"/>
              </a:rPr>
              <a:t> </a:t>
            </a:r>
            <a:r>
              <a:rPr sz="1950" spc="15" dirty="0">
                <a:cs typeface="Arial"/>
              </a:rPr>
              <a:t>приемник</a:t>
            </a:r>
            <a:endParaRPr sz="1950" dirty="0">
              <a:cs typeface="Arial"/>
            </a:endParaRPr>
          </a:p>
          <a:p>
            <a:pPr marL="12065">
              <a:lnSpc>
                <a:spcPct val="100000"/>
              </a:lnSpc>
              <a:spcBef>
                <a:spcPts val="45"/>
              </a:spcBef>
              <a:tabLst>
                <a:tab pos="223520" algn="l"/>
              </a:tabLst>
            </a:pPr>
            <a:r>
              <a:rPr lang="ru-RU" sz="1950" spc="20" dirty="0" smtClean="0">
                <a:cs typeface="Arial"/>
              </a:rPr>
              <a:t>3 </a:t>
            </a:r>
            <a:r>
              <a:rPr sz="1950" spc="20" dirty="0" smtClean="0">
                <a:cs typeface="Arial"/>
              </a:rPr>
              <a:t>–</a:t>
            </a:r>
            <a:r>
              <a:rPr sz="1950" spc="5" dirty="0" smtClean="0">
                <a:cs typeface="Arial"/>
              </a:rPr>
              <a:t> </a:t>
            </a:r>
            <a:r>
              <a:rPr sz="1950" spc="10" dirty="0" err="1" smtClean="0">
                <a:cs typeface="Arial"/>
              </a:rPr>
              <a:t>гелиостаты</a:t>
            </a:r>
            <a:r>
              <a:rPr lang="ru-RU" sz="1950" spc="10" dirty="0" smtClean="0">
                <a:cs typeface="Arial"/>
              </a:rPr>
              <a:t>; 4 </a:t>
            </a:r>
            <a:r>
              <a:rPr sz="1950" spc="20" dirty="0" smtClean="0">
                <a:cs typeface="Arial"/>
              </a:rPr>
              <a:t>– </a:t>
            </a:r>
            <a:r>
              <a:rPr sz="1950" spc="15" dirty="0" err="1">
                <a:cs typeface="Arial"/>
              </a:rPr>
              <a:t>паровая</a:t>
            </a:r>
            <a:r>
              <a:rPr sz="1950" spc="-45" dirty="0">
                <a:cs typeface="Arial"/>
              </a:rPr>
              <a:t> </a:t>
            </a:r>
            <a:r>
              <a:rPr sz="1950" spc="10" dirty="0" err="1" smtClean="0">
                <a:cs typeface="Arial"/>
              </a:rPr>
              <a:t>турбина</a:t>
            </a:r>
            <a:r>
              <a:rPr lang="ru-RU" sz="1950" spc="10" dirty="0" smtClean="0">
                <a:cs typeface="Arial"/>
              </a:rPr>
              <a:t>;</a:t>
            </a:r>
            <a:endParaRPr sz="1950" dirty="0">
              <a:cs typeface="Arial"/>
            </a:endParaRPr>
          </a:p>
          <a:p>
            <a:pPr marL="12065">
              <a:lnSpc>
                <a:spcPct val="100000"/>
              </a:lnSpc>
              <a:spcBef>
                <a:spcPts val="45"/>
              </a:spcBef>
              <a:tabLst>
                <a:tab pos="223520" algn="l"/>
              </a:tabLst>
            </a:pPr>
            <a:r>
              <a:rPr lang="ru-RU" sz="1950" spc="20" dirty="0" smtClean="0">
                <a:cs typeface="Arial"/>
              </a:rPr>
              <a:t>5 </a:t>
            </a:r>
            <a:r>
              <a:rPr sz="1950" spc="20" dirty="0" smtClean="0">
                <a:cs typeface="Arial"/>
              </a:rPr>
              <a:t>–</a:t>
            </a:r>
            <a:r>
              <a:rPr sz="1950" spc="-30" dirty="0" smtClean="0">
                <a:cs typeface="Arial"/>
              </a:rPr>
              <a:t> </a:t>
            </a:r>
            <a:r>
              <a:rPr sz="1950" spc="10" dirty="0" err="1" smtClean="0">
                <a:cs typeface="Arial"/>
              </a:rPr>
              <a:t>электрогенератор</a:t>
            </a:r>
            <a:r>
              <a:rPr lang="ru-RU" sz="1950" spc="10" dirty="0" smtClean="0">
                <a:cs typeface="Arial"/>
              </a:rPr>
              <a:t>; 6 </a:t>
            </a:r>
            <a:r>
              <a:rPr sz="1950" spc="20" dirty="0" smtClean="0">
                <a:cs typeface="Arial"/>
              </a:rPr>
              <a:t>–</a:t>
            </a:r>
            <a:r>
              <a:rPr sz="1950" spc="-10" dirty="0" smtClean="0">
                <a:cs typeface="Arial"/>
              </a:rPr>
              <a:t> </a:t>
            </a:r>
            <a:r>
              <a:rPr sz="1950" spc="15" dirty="0">
                <a:cs typeface="Arial"/>
              </a:rPr>
              <a:t>конденсатор</a:t>
            </a:r>
            <a:endParaRPr sz="1950" dirty="0">
              <a:cs typeface="Arial"/>
            </a:endParaRPr>
          </a:p>
          <a:p>
            <a:pPr marL="12065">
              <a:lnSpc>
                <a:spcPct val="100000"/>
              </a:lnSpc>
              <a:spcBef>
                <a:spcPts val="45"/>
              </a:spcBef>
              <a:tabLst>
                <a:tab pos="223520" algn="l"/>
              </a:tabLst>
            </a:pPr>
            <a:r>
              <a:rPr lang="ru-RU" sz="1950" spc="20" dirty="0" smtClean="0">
                <a:cs typeface="Arial"/>
              </a:rPr>
              <a:t>7 </a:t>
            </a:r>
            <a:r>
              <a:rPr sz="1950" spc="20" dirty="0" smtClean="0">
                <a:cs typeface="Arial"/>
              </a:rPr>
              <a:t>–</a:t>
            </a:r>
            <a:r>
              <a:rPr sz="1950" spc="5" dirty="0" smtClean="0">
                <a:cs typeface="Arial"/>
              </a:rPr>
              <a:t> </a:t>
            </a:r>
            <a:r>
              <a:rPr sz="1950" spc="10" dirty="0">
                <a:cs typeface="Arial"/>
              </a:rPr>
              <a:t>насос</a:t>
            </a:r>
            <a:endParaRPr sz="195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6311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/>
          <a:srcRect l="41698"/>
          <a:stretch/>
        </p:blipFill>
        <p:spPr>
          <a:xfrm>
            <a:off x="7637172" y="2690949"/>
            <a:ext cx="4250964" cy="38314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ru-RU" dirty="0"/>
              <a:t>Солнечно-вакуумные электростанции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10907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700" b="1" dirty="0" smtClean="0"/>
              <a:t>          Солнечно-вакуумные </a:t>
            </a:r>
            <a:r>
              <a:rPr lang="ru-RU" sz="1700" b="1" dirty="0"/>
              <a:t>электростанции (СВЭС) </a:t>
            </a:r>
            <a:r>
              <a:rPr lang="ru-RU" sz="1700" dirty="0"/>
              <a:t>используют энергию воздушного потока, искусственно создаваемого путем использования разности температур воздуха, нагреваемого солнечными лучами на закрытом прозрачными стеклами участке, у поверхности земли и на некоторой </a:t>
            </a:r>
            <a:r>
              <a:rPr lang="ru-RU" sz="1700" dirty="0" smtClean="0"/>
              <a:t>высоте.</a:t>
            </a:r>
            <a:endParaRPr lang="ru-RU" sz="17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9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09600" y="2375994"/>
            <a:ext cx="722075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Преимущества</a:t>
            </a:r>
            <a:r>
              <a:rPr lang="ru-RU" sz="1600" dirty="0"/>
              <a:t>, а также научно-прикладная и потребительская новизна СВЭС </a:t>
            </a:r>
            <a:r>
              <a:rPr lang="ru-RU" sz="1600" dirty="0" smtClean="0"/>
              <a:t>:</a:t>
            </a:r>
            <a:endParaRPr lang="ru-RU" sz="1600" dirty="0"/>
          </a:p>
          <a:p>
            <a:pPr lvl="0" algn="just"/>
            <a:r>
              <a:rPr lang="ru-RU" sz="1600" dirty="0" smtClean="0"/>
              <a:t>- в </a:t>
            </a:r>
            <a:r>
              <a:rPr lang="ru-RU" sz="1600" dirty="0"/>
              <a:t>башне отсутствуют какие-либо машущие или подвижные конструкции, создающие динамические воздействия и шум;</a:t>
            </a:r>
          </a:p>
          <a:p>
            <a:pPr lvl="0" algn="just"/>
            <a:r>
              <a:rPr lang="ru-RU" sz="1600" dirty="0" smtClean="0"/>
              <a:t>- тяга </a:t>
            </a:r>
            <a:r>
              <a:rPr lang="ru-RU" sz="1600" dirty="0"/>
              <a:t>в башне СВЭС зависит не от абсолютного значения температуры в теплице, а от разности температур воздуха в ней и воздуха, окружающего трубу на большой высоте. Потому солнечно-вакуумная электростанция может работать практически в любую погоду;</a:t>
            </a:r>
          </a:p>
          <a:p>
            <a:pPr lvl="0" algn="just"/>
            <a:r>
              <a:rPr lang="ru-RU" sz="1600" dirty="0" smtClean="0"/>
              <a:t>- СВЭС </a:t>
            </a:r>
            <a:r>
              <a:rPr lang="ru-RU" sz="1600" dirty="0"/>
              <a:t>обеспечивает получение экологически чистой, доступной по цене электроэнергии без нефтепродуктов, газа или другого не возобновляемого топлива в установках, приближенных к потребителю;</a:t>
            </a:r>
          </a:p>
          <a:p>
            <a:pPr lvl="0" algn="just"/>
            <a:r>
              <a:rPr lang="ru-RU" sz="1600" dirty="0" smtClean="0"/>
              <a:t>- СВЭС </a:t>
            </a:r>
            <a:r>
              <a:rPr lang="ru-RU" sz="1600" dirty="0"/>
              <a:t>в отличие от известных солнечных и ветряных электростанций используют в одной установке как солнечную, так и ветряную энергию, что существенно повышает надежность энергоснабжения;</a:t>
            </a:r>
          </a:p>
          <a:p>
            <a:pPr algn="just"/>
            <a:r>
              <a:rPr lang="ru-RU" sz="1600" dirty="0" smtClean="0"/>
              <a:t>- строительство </a:t>
            </a:r>
            <a:r>
              <a:rPr lang="ru-RU" sz="1600" dirty="0"/>
              <a:t>СВЭС может вестись из обычных строительных материалов, а также предусмотрена возможность строительства башни как из стали, так и из алюминиевых панелей полной заводской </a:t>
            </a:r>
            <a:r>
              <a:rPr lang="ru-RU" sz="1600" dirty="0" smtClean="0"/>
              <a:t>готовности.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491157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1" id="{C9DE6AFF-DEDF-AD41-88B2-662795850789}" vid="{378A196D-A180-0040-BE0B-1E23BCC4FCA5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30418</TotalTime>
  <Words>1299</Words>
  <Application>Microsoft Office PowerPoint</Application>
  <PresentationFormat>Произвольный</PresentationFormat>
  <Paragraphs>104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Тема1</vt:lpstr>
      <vt:lpstr>Презентация PowerPoint</vt:lpstr>
      <vt:lpstr>Фотоэлектрические солнечные электростанции</vt:lpstr>
      <vt:lpstr>Автономное обеспечение объекта</vt:lpstr>
      <vt:lpstr>Солнечные батареи и коммутация с сетью</vt:lpstr>
      <vt:lpstr>Солнечные батареи и дизель-генератор</vt:lpstr>
      <vt:lpstr>Гибридная автономная система «солнце-ветер»</vt:lpstr>
      <vt:lpstr>Башенные солнечные электростанции</vt:lpstr>
      <vt:lpstr>Башенные солнечные электростанции</vt:lpstr>
      <vt:lpstr>Солнечно-вакуумные электростанции</vt:lpstr>
      <vt:lpstr>Солнечные электростанции тарельчатого типа</vt:lpstr>
      <vt:lpstr>Солнечные электростанции с параболическими концентраторами</vt:lpstr>
      <vt:lpstr>Параболический вогнутый концентратор</vt:lpstr>
      <vt:lpstr>Параболический вогнутый концентратор</vt:lpstr>
      <vt:lpstr>Преимущества и недостатки солнечных электростанций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Моисеева Регина Рафаиловна</cp:lastModifiedBy>
  <cp:revision>325</cp:revision>
  <dcterms:created xsi:type="dcterms:W3CDTF">2018-11-25T16:28:05Z</dcterms:created>
  <dcterms:modified xsi:type="dcterms:W3CDTF">2024-05-08T11:21:00Z</dcterms:modified>
</cp:coreProperties>
</file>