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0083800" cy="7562850"/>
  <p:notesSz cx="100838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70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4483"/>
            <a:ext cx="857123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5196"/>
            <a:ext cx="705866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30"/>
              </a:lnSpc>
            </a:pPr>
            <a:r>
              <a:rPr spc="-5" dirty="0"/>
              <a:t>Пе</a:t>
            </a:r>
            <a:r>
              <a:rPr spc="25" dirty="0"/>
              <a:t>т</a:t>
            </a:r>
            <a:r>
              <a:rPr spc="5" dirty="0"/>
              <a:t>р</a:t>
            </a:r>
            <a:r>
              <a:rPr spc="-5" dirty="0"/>
              <a:t>Г</a:t>
            </a:r>
            <a:r>
              <a:rPr spc="-225" dirty="0"/>
              <a:t>У</a:t>
            </a:r>
            <a:r>
              <a:rPr dirty="0"/>
              <a:t>, 2</a:t>
            </a:r>
            <a:r>
              <a:rPr spc="5" dirty="0"/>
              <a:t>02</a:t>
            </a:r>
            <a:r>
              <a:rPr dirty="0"/>
              <a:t>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30"/>
              </a:lnSpc>
            </a:pPr>
            <a:r>
              <a:rPr spc="-5" dirty="0"/>
              <a:t>Пе</a:t>
            </a:r>
            <a:r>
              <a:rPr spc="25" dirty="0"/>
              <a:t>т</a:t>
            </a:r>
            <a:r>
              <a:rPr spc="5" dirty="0"/>
              <a:t>р</a:t>
            </a:r>
            <a:r>
              <a:rPr spc="-5" dirty="0"/>
              <a:t>Г</a:t>
            </a:r>
            <a:r>
              <a:rPr spc="-225" dirty="0"/>
              <a:t>У</a:t>
            </a:r>
            <a:r>
              <a:rPr dirty="0"/>
              <a:t>, 2</a:t>
            </a:r>
            <a:r>
              <a:rPr spc="5" dirty="0"/>
              <a:t>02</a:t>
            </a:r>
            <a:r>
              <a:rPr dirty="0"/>
              <a:t>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298" y="1757420"/>
            <a:ext cx="3987800" cy="40430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5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7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30"/>
              </a:lnSpc>
            </a:pPr>
            <a:r>
              <a:rPr spc="-5" dirty="0"/>
              <a:t>Пе</a:t>
            </a:r>
            <a:r>
              <a:rPr spc="25" dirty="0"/>
              <a:t>т</a:t>
            </a:r>
            <a:r>
              <a:rPr spc="5" dirty="0"/>
              <a:t>р</a:t>
            </a:r>
            <a:r>
              <a:rPr spc="-5" dirty="0"/>
              <a:t>Г</a:t>
            </a:r>
            <a:r>
              <a:rPr spc="-225" dirty="0"/>
              <a:t>У</a:t>
            </a:r>
            <a:r>
              <a:rPr dirty="0"/>
              <a:t>, 2</a:t>
            </a:r>
            <a:r>
              <a:rPr spc="5" dirty="0"/>
              <a:t>02</a:t>
            </a:r>
            <a:r>
              <a:rPr dirty="0"/>
              <a:t>0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30"/>
              </a:lnSpc>
            </a:pPr>
            <a:r>
              <a:rPr spc="-5" dirty="0"/>
              <a:t>Пе</a:t>
            </a:r>
            <a:r>
              <a:rPr spc="25" dirty="0"/>
              <a:t>т</a:t>
            </a:r>
            <a:r>
              <a:rPr spc="5" dirty="0"/>
              <a:t>р</a:t>
            </a:r>
            <a:r>
              <a:rPr spc="-5" dirty="0"/>
              <a:t>Г</a:t>
            </a:r>
            <a:r>
              <a:rPr spc="-225" dirty="0"/>
              <a:t>У</a:t>
            </a:r>
            <a:r>
              <a:rPr dirty="0"/>
              <a:t>, 2</a:t>
            </a:r>
            <a:r>
              <a:rPr spc="5" dirty="0"/>
              <a:t>02</a:t>
            </a:r>
            <a:r>
              <a:rPr dirty="0"/>
              <a:t>0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30"/>
              </a:lnSpc>
            </a:pPr>
            <a:r>
              <a:rPr spc="-5" dirty="0"/>
              <a:t>Пе</a:t>
            </a:r>
            <a:r>
              <a:rPr spc="25" dirty="0"/>
              <a:t>т</a:t>
            </a:r>
            <a:r>
              <a:rPr spc="5" dirty="0"/>
              <a:t>р</a:t>
            </a:r>
            <a:r>
              <a:rPr spc="-5" dirty="0"/>
              <a:t>Г</a:t>
            </a:r>
            <a:r>
              <a:rPr spc="-225" dirty="0"/>
              <a:t>У</a:t>
            </a:r>
            <a:r>
              <a:rPr dirty="0"/>
              <a:t>, 2</a:t>
            </a:r>
            <a:r>
              <a:rPr spc="5" dirty="0"/>
              <a:t>02</a:t>
            </a:r>
            <a:r>
              <a:rPr dirty="0"/>
              <a:t>0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23" y="731"/>
            <a:ext cx="10079266" cy="755926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1655" y="368193"/>
            <a:ext cx="9100489" cy="10877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30237" y="1749863"/>
            <a:ext cx="8623325" cy="43389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18621" y="6874755"/>
            <a:ext cx="1050925" cy="222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30"/>
              </a:lnSpc>
            </a:pPr>
            <a:r>
              <a:rPr spc="-5" dirty="0"/>
              <a:t>Пе</a:t>
            </a:r>
            <a:r>
              <a:rPr spc="25" dirty="0"/>
              <a:t>т</a:t>
            </a:r>
            <a:r>
              <a:rPr spc="5" dirty="0"/>
              <a:t>р</a:t>
            </a:r>
            <a:r>
              <a:rPr spc="-5" dirty="0"/>
              <a:t>Г</a:t>
            </a:r>
            <a:r>
              <a:rPr spc="-225" dirty="0"/>
              <a:t>У</a:t>
            </a:r>
            <a:r>
              <a:rPr dirty="0"/>
              <a:t>, 2</a:t>
            </a:r>
            <a:r>
              <a:rPr spc="5" dirty="0"/>
              <a:t>02</a:t>
            </a:r>
            <a:r>
              <a:rPr dirty="0"/>
              <a:t>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357538" y="6874755"/>
            <a:ext cx="255270" cy="222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cs.petrsu.ru/~vadim/st/'" TargetMode="Externa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3700" y="581025"/>
            <a:ext cx="8284045" cy="11515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2400" b="1" dirty="0"/>
              <a:t>Современные интернет-технологии и </a:t>
            </a:r>
            <a:r>
              <a:rPr lang="ru-RU" sz="2400" b="1" dirty="0" err="1"/>
              <a:t>web</a:t>
            </a:r>
            <a:r>
              <a:rPr lang="ru-RU" sz="2400" b="1" dirty="0"/>
              <a:t>-приложения в экономике</a:t>
            </a:r>
            <a:br>
              <a:rPr lang="ru-RU" b="1" dirty="0"/>
            </a:br>
            <a:endParaRPr sz="2600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81545" y="3159983"/>
            <a:ext cx="8703945" cy="1327928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700" marR="5080" indent="-12700">
              <a:lnSpc>
                <a:spcPts val="4920"/>
              </a:lnSpc>
              <a:spcBef>
                <a:spcPts val="555"/>
              </a:spcBef>
            </a:pPr>
            <a:r>
              <a:rPr lang="ru-RU" sz="4400" spc="-5" dirty="0">
                <a:latin typeface="Microsoft Sans Serif"/>
                <a:cs typeface="Microsoft Sans Serif"/>
              </a:rPr>
              <a:t>Введение в интернет-технологии и </a:t>
            </a:r>
            <a:r>
              <a:rPr lang="ru-RU" sz="4400" spc="-5" dirty="0" err="1">
                <a:latin typeface="Microsoft Sans Serif"/>
                <a:cs typeface="Microsoft Sans Serif"/>
              </a:rPr>
              <a:t>web</a:t>
            </a:r>
            <a:r>
              <a:rPr lang="ru-RU" sz="4400" spc="-5" dirty="0">
                <a:latin typeface="Microsoft Sans Serif"/>
                <a:cs typeface="Microsoft Sans Serif"/>
              </a:rPr>
              <a:t>-приложения</a:t>
            </a:r>
            <a:endParaRPr sz="44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1655" y="690747"/>
            <a:ext cx="666686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5" dirty="0"/>
              <a:t>Причины</a:t>
            </a:r>
            <a:r>
              <a:rPr sz="2800" spc="15" dirty="0"/>
              <a:t> </a:t>
            </a:r>
            <a:r>
              <a:rPr sz="2800" spc="-35" dirty="0"/>
              <a:t>успеха</a:t>
            </a:r>
            <a:r>
              <a:rPr sz="2800" spc="20" dirty="0"/>
              <a:t> </a:t>
            </a:r>
            <a:r>
              <a:rPr sz="2800" spc="-40" dirty="0"/>
              <a:t>проекта</a:t>
            </a:r>
            <a:r>
              <a:rPr sz="2800" spc="10" dirty="0"/>
              <a:t> </a:t>
            </a:r>
            <a:r>
              <a:rPr sz="2800" spc="-15" dirty="0"/>
              <a:t>WorldWideWeb</a:t>
            </a:r>
            <a:endParaRPr sz="2800"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94258" y="1855350"/>
            <a:ext cx="139065" cy="1962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00" spc="15" dirty="0">
                <a:latin typeface="Lucida Sans Unicode"/>
                <a:cs typeface="Lucida Sans Unicode"/>
              </a:rPr>
              <a:t>●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5662" y="1757788"/>
            <a:ext cx="7685405" cy="40513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450" spc="10" dirty="0">
                <a:latin typeface="Microsoft Sans Serif"/>
                <a:cs typeface="Microsoft Sans Serif"/>
              </a:rPr>
              <a:t>Благоприятные</a:t>
            </a:r>
            <a:r>
              <a:rPr sz="2450" spc="40" dirty="0">
                <a:latin typeface="Microsoft Sans Serif"/>
                <a:cs typeface="Microsoft Sans Serif"/>
              </a:rPr>
              <a:t> </a:t>
            </a:r>
            <a:r>
              <a:rPr sz="2450" spc="25" dirty="0">
                <a:latin typeface="Microsoft Sans Serif"/>
                <a:cs typeface="Microsoft Sans Serif"/>
              </a:rPr>
              <a:t>условия</a:t>
            </a:r>
            <a:r>
              <a:rPr sz="2450" spc="45" dirty="0">
                <a:latin typeface="Microsoft Sans Serif"/>
                <a:cs typeface="Microsoft Sans Serif"/>
              </a:rPr>
              <a:t> </a:t>
            </a:r>
            <a:r>
              <a:rPr sz="2450" spc="10" dirty="0">
                <a:latin typeface="Microsoft Sans Serif"/>
                <a:cs typeface="Microsoft Sans Serif"/>
              </a:rPr>
              <a:t>появления</a:t>
            </a:r>
            <a:r>
              <a:rPr sz="2450" spc="50" dirty="0">
                <a:latin typeface="Microsoft Sans Serif"/>
                <a:cs typeface="Microsoft Sans Serif"/>
              </a:rPr>
              <a:t> </a:t>
            </a:r>
            <a:r>
              <a:rPr sz="2450" spc="5" dirty="0">
                <a:latin typeface="Microsoft Sans Serif"/>
                <a:cs typeface="Microsoft Sans Serif"/>
              </a:rPr>
              <a:t>World</a:t>
            </a:r>
            <a:r>
              <a:rPr sz="2450" spc="50" dirty="0">
                <a:latin typeface="Microsoft Sans Serif"/>
                <a:cs typeface="Microsoft Sans Serif"/>
              </a:rPr>
              <a:t> </a:t>
            </a:r>
            <a:r>
              <a:rPr sz="2450" spc="15" dirty="0">
                <a:latin typeface="Microsoft Sans Serif"/>
                <a:cs typeface="Microsoft Sans Serif"/>
              </a:rPr>
              <a:t>Wide</a:t>
            </a:r>
            <a:r>
              <a:rPr sz="2450" spc="45" dirty="0">
                <a:latin typeface="Microsoft Sans Serif"/>
                <a:cs typeface="Microsoft Sans Serif"/>
              </a:rPr>
              <a:t> </a:t>
            </a:r>
            <a:r>
              <a:rPr sz="2450" spc="10" dirty="0">
                <a:latin typeface="Microsoft Sans Serif"/>
                <a:cs typeface="Microsoft Sans Serif"/>
              </a:rPr>
              <a:t>Web</a:t>
            </a:r>
            <a:endParaRPr sz="245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09700" y="2801424"/>
            <a:ext cx="157480" cy="3111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850" spc="110" dirty="0">
                <a:latin typeface="Lucida Sans Unicode"/>
                <a:cs typeface="Lucida Sans Unicode"/>
              </a:rPr>
              <a:t>–</a:t>
            </a:r>
            <a:endParaRPr sz="185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09700" y="3647421"/>
            <a:ext cx="157480" cy="3111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850" spc="110" dirty="0">
                <a:latin typeface="Lucida Sans Unicode"/>
                <a:cs typeface="Lucida Sans Unicode"/>
              </a:rPr>
              <a:t>–</a:t>
            </a:r>
            <a:endParaRPr sz="185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09700" y="2170558"/>
            <a:ext cx="8342630" cy="1855470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30"/>
              </a:spcBef>
              <a:tabLst>
                <a:tab pos="323215" algn="l"/>
              </a:tabLst>
            </a:pPr>
            <a:r>
              <a:rPr sz="2775" spc="165" baseline="12012" dirty="0">
                <a:latin typeface="Lucida Sans Unicode"/>
                <a:cs typeface="Lucida Sans Unicode"/>
              </a:rPr>
              <a:t>–	</a:t>
            </a:r>
            <a:r>
              <a:rPr sz="2450" spc="-5" dirty="0">
                <a:latin typeface="Microsoft Sans Serif"/>
                <a:cs typeface="Microsoft Sans Serif"/>
              </a:rPr>
              <a:t>наработки</a:t>
            </a:r>
            <a:r>
              <a:rPr sz="2450" spc="25" dirty="0">
                <a:latin typeface="Microsoft Sans Serif"/>
                <a:cs typeface="Microsoft Sans Serif"/>
              </a:rPr>
              <a:t> </a:t>
            </a:r>
            <a:r>
              <a:rPr sz="2450" spc="20" dirty="0">
                <a:latin typeface="Microsoft Sans Serif"/>
                <a:cs typeface="Microsoft Sans Serif"/>
              </a:rPr>
              <a:t>в</a:t>
            </a:r>
            <a:r>
              <a:rPr sz="2450" spc="25" dirty="0">
                <a:latin typeface="Microsoft Sans Serif"/>
                <a:cs typeface="Microsoft Sans Serif"/>
              </a:rPr>
              <a:t> </a:t>
            </a:r>
            <a:r>
              <a:rPr sz="2450" spc="10" dirty="0">
                <a:latin typeface="Microsoft Sans Serif"/>
                <a:cs typeface="Microsoft Sans Serif"/>
              </a:rPr>
              <a:t>области</a:t>
            </a:r>
            <a:r>
              <a:rPr sz="2450" spc="20" dirty="0">
                <a:latin typeface="Microsoft Sans Serif"/>
                <a:cs typeface="Microsoft Sans Serif"/>
              </a:rPr>
              <a:t> </a:t>
            </a:r>
            <a:r>
              <a:rPr sz="2450" dirty="0">
                <a:latin typeface="Microsoft Sans Serif"/>
                <a:cs typeface="Microsoft Sans Serif"/>
              </a:rPr>
              <a:t>гипермедиа,</a:t>
            </a:r>
            <a:endParaRPr sz="2450">
              <a:latin typeface="Microsoft Sans Serif"/>
              <a:cs typeface="Microsoft Sans Serif"/>
            </a:endParaRPr>
          </a:p>
          <a:p>
            <a:pPr marL="323215" marR="669925">
              <a:lnSpc>
                <a:spcPts val="2780"/>
              </a:lnSpc>
              <a:spcBef>
                <a:spcPts val="1160"/>
              </a:spcBef>
            </a:pPr>
            <a:r>
              <a:rPr sz="2450" spc="5" dirty="0">
                <a:latin typeface="Microsoft Sans Serif"/>
                <a:cs typeface="Microsoft Sans Serif"/>
              </a:rPr>
              <a:t>стандартизирован</a:t>
            </a:r>
            <a:r>
              <a:rPr sz="2450" spc="30" dirty="0">
                <a:latin typeface="Microsoft Sans Serif"/>
                <a:cs typeface="Microsoft Sans Serif"/>
              </a:rPr>
              <a:t> </a:t>
            </a:r>
            <a:r>
              <a:rPr sz="2450" spc="-45" dirty="0">
                <a:latin typeface="Microsoft Sans Serif"/>
                <a:cs typeface="Microsoft Sans Serif"/>
              </a:rPr>
              <a:t>язык</a:t>
            </a:r>
            <a:r>
              <a:rPr sz="2450" spc="30" dirty="0">
                <a:latin typeface="Microsoft Sans Serif"/>
                <a:cs typeface="Microsoft Sans Serif"/>
              </a:rPr>
              <a:t> </a:t>
            </a:r>
            <a:r>
              <a:rPr sz="2450" spc="-35" dirty="0">
                <a:latin typeface="Microsoft Sans Serif"/>
                <a:cs typeface="Microsoft Sans Serif"/>
              </a:rPr>
              <a:t>разметки</a:t>
            </a:r>
            <a:r>
              <a:rPr sz="2450" spc="40" dirty="0">
                <a:latin typeface="Microsoft Sans Serif"/>
                <a:cs typeface="Microsoft Sans Serif"/>
              </a:rPr>
              <a:t> </a:t>
            </a:r>
            <a:r>
              <a:rPr sz="2450" spc="25" dirty="0">
                <a:latin typeface="Microsoft Sans Serif"/>
                <a:cs typeface="Microsoft Sans Serif"/>
              </a:rPr>
              <a:t>SGML</a:t>
            </a:r>
            <a:r>
              <a:rPr sz="2450" spc="-60" dirty="0">
                <a:latin typeface="Microsoft Sans Serif"/>
                <a:cs typeface="Microsoft Sans Serif"/>
              </a:rPr>
              <a:t> </a:t>
            </a:r>
            <a:r>
              <a:rPr sz="2450" spc="20" dirty="0">
                <a:latin typeface="Microsoft Sans Serif"/>
                <a:cs typeface="Microsoft Sans Serif"/>
              </a:rPr>
              <a:t>(Standard </a:t>
            </a:r>
            <a:r>
              <a:rPr sz="2450" spc="-635" dirty="0">
                <a:latin typeface="Microsoft Sans Serif"/>
                <a:cs typeface="Microsoft Sans Serif"/>
              </a:rPr>
              <a:t> </a:t>
            </a:r>
            <a:r>
              <a:rPr sz="2450" spc="15" dirty="0">
                <a:latin typeface="Microsoft Sans Serif"/>
                <a:cs typeface="Microsoft Sans Serif"/>
              </a:rPr>
              <a:t>Generalized</a:t>
            </a:r>
            <a:r>
              <a:rPr sz="2450" spc="45" dirty="0">
                <a:latin typeface="Microsoft Sans Serif"/>
                <a:cs typeface="Microsoft Sans Serif"/>
              </a:rPr>
              <a:t> </a:t>
            </a:r>
            <a:r>
              <a:rPr sz="2450" spc="20" dirty="0">
                <a:latin typeface="Microsoft Sans Serif"/>
                <a:cs typeface="Microsoft Sans Serif"/>
              </a:rPr>
              <a:t>Markup</a:t>
            </a:r>
            <a:r>
              <a:rPr sz="2450" spc="45" dirty="0">
                <a:latin typeface="Microsoft Sans Serif"/>
                <a:cs typeface="Microsoft Sans Serif"/>
              </a:rPr>
              <a:t> </a:t>
            </a:r>
            <a:r>
              <a:rPr sz="2450" spc="20" dirty="0">
                <a:latin typeface="Microsoft Sans Serif"/>
                <a:cs typeface="Microsoft Sans Serif"/>
              </a:rPr>
              <a:t>Language),</a:t>
            </a:r>
            <a:endParaRPr sz="2450">
              <a:latin typeface="Microsoft Sans Serif"/>
              <a:cs typeface="Microsoft Sans Serif"/>
            </a:endParaRPr>
          </a:p>
          <a:p>
            <a:pPr marL="323215">
              <a:lnSpc>
                <a:spcPct val="100000"/>
              </a:lnSpc>
              <a:spcBef>
                <a:spcPts val="865"/>
              </a:spcBef>
            </a:pPr>
            <a:r>
              <a:rPr sz="2450" dirty="0">
                <a:latin typeface="Microsoft Sans Serif"/>
                <a:cs typeface="Microsoft Sans Serif"/>
              </a:rPr>
              <a:t>широкое</a:t>
            </a:r>
            <a:r>
              <a:rPr sz="2450" spc="50" dirty="0">
                <a:latin typeface="Microsoft Sans Serif"/>
                <a:cs typeface="Microsoft Sans Serif"/>
              </a:rPr>
              <a:t> </a:t>
            </a:r>
            <a:r>
              <a:rPr sz="2450" spc="15" dirty="0">
                <a:latin typeface="Microsoft Sans Serif"/>
                <a:cs typeface="Microsoft Sans Serif"/>
              </a:rPr>
              <a:t>распространение</a:t>
            </a:r>
            <a:r>
              <a:rPr sz="2450" spc="50" dirty="0">
                <a:latin typeface="Microsoft Sans Serif"/>
                <a:cs typeface="Microsoft Sans Serif"/>
              </a:rPr>
              <a:t> </a:t>
            </a:r>
            <a:r>
              <a:rPr sz="2450" spc="15" dirty="0">
                <a:latin typeface="Microsoft Sans Serif"/>
                <a:cs typeface="Microsoft Sans Serif"/>
              </a:rPr>
              <a:t>набора</a:t>
            </a:r>
            <a:r>
              <a:rPr sz="2450" spc="55" dirty="0">
                <a:latin typeface="Microsoft Sans Serif"/>
                <a:cs typeface="Microsoft Sans Serif"/>
              </a:rPr>
              <a:t> </a:t>
            </a:r>
            <a:r>
              <a:rPr sz="2450" spc="-5" dirty="0">
                <a:latin typeface="Microsoft Sans Serif"/>
                <a:cs typeface="Microsoft Sans Serif"/>
              </a:rPr>
              <a:t>протоколов</a:t>
            </a:r>
            <a:r>
              <a:rPr sz="2450" spc="55" dirty="0">
                <a:latin typeface="Microsoft Sans Serif"/>
                <a:cs typeface="Microsoft Sans Serif"/>
              </a:rPr>
              <a:t> </a:t>
            </a:r>
            <a:r>
              <a:rPr sz="2450" spc="-30" dirty="0">
                <a:latin typeface="Microsoft Sans Serif"/>
                <a:cs typeface="Microsoft Sans Serif"/>
              </a:rPr>
              <a:t>TCP/IP.</a:t>
            </a:r>
            <a:endParaRPr sz="245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4258" y="4210108"/>
            <a:ext cx="139065" cy="1962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00" spc="15" dirty="0">
                <a:latin typeface="Lucida Sans Unicode"/>
                <a:cs typeface="Lucida Sans Unicode"/>
              </a:rPr>
              <a:t>●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4258" y="5443100"/>
            <a:ext cx="139065" cy="1962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00" spc="15" dirty="0">
                <a:latin typeface="Lucida Sans Unicode"/>
                <a:cs typeface="Lucida Sans Unicode"/>
              </a:rPr>
              <a:t>●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5662" y="4112546"/>
            <a:ext cx="8470265" cy="1991995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 marR="412115" algn="just">
              <a:lnSpc>
                <a:spcPct val="94700"/>
              </a:lnSpc>
              <a:spcBef>
                <a:spcPts val="295"/>
              </a:spcBef>
            </a:pPr>
            <a:r>
              <a:rPr sz="2450" spc="5" dirty="0">
                <a:latin typeface="Microsoft Sans Serif"/>
                <a:cs typeface="Microsoft Sans Serif"/>
              </a:rPr>
              <a:t>Простота </a:t>
            </a:r>
            <a:r>
              <a:rPr sz="2450" spc="20" dirty="0">
                <a:latin typeface="Microsoft Sans Serif"/>
                <a:cs typeface="Microsoft Sans Serif"/>
              </a:rPr>
              <a:t>и </a:t>
            </a:r>
            <a:r>
              <a:rPr sz="2450" spc="-5" dirty="0">
                <a:latin typeface="Microsoft Sans Serif"/>
                <a:cs typeface="Microsoft Sans Serif"/>
              </a:rPr>
              <a:t>открытость </a:t>
            </a:r>
            <a:r>
              <a:rPr sz="2450" spc="5" dirty="0">
                <a:latin typeface="Microsoft Sans Serif"/>
                <a:cs typeface="Microsoft Sans Serif"/>
              </a:rPr>
              <a:t>технологии, </a:t>
            </a:r>
            <a:r>
              <a:rPr sz="2450" spc="20" dirty="0">
                <a:latin typeface="Microsoft Sans Serif"/>
                <a:cs typeface="Microsoft Sans Serif"/>
              </a:rPr>
              <a:t>а </a:t>
            </a:r>
            <a:r>
              <a:rPr sz="2450" spc="-35" dirty="0">
                <a:latin typeface="Microsoft Sans Serif"/>
                <a:cs typeface="Microsoft Sans Serif"/>
              </a:rPr>
              <a:t>также </a:t>
            </a:r>
            <a:r>
              <a:rPr sz="2450" spc="5" dirty="0">
                <a:latin typeface="Microsoft Sans Serif"/>
                <a:cs typeface="Microsoft Sans Serif"/>
              </a:rPr>
              <a:t>свободно- </a:t>
            </a:r>
            <a:r>
              <a:rPr sz="2450" spc="10" dirty="0">
                <a:latin typeface="Microsoft Sans Serif"/>
                <a:cs typeface="Microsoft Sans Serif"/>
              </a:rPr>
              <a:t> </a:t>
            </a:r>
            <a:r>
              <a:rPr sz="2450" spc="15" dirty="0">
                <a:latin typeface="Microsoft Sans Serif"/>
                <a:cs typeface="Microsoft Sans Serif"/>
              </a:rPr>
              <a:t>распространяемая </a:t>
            </a:r>
            <a:r>
              <a:rPr sz="2450" spc="10" dirty="0">
                <a:latin typeface="Microsoft Sans Serif"/>
                <a:cs typeface="Microsoft Sans Serif"/>
              </a:rPr>
              <a:t>реализация </a:t>
            </a:r>
            <a:r>
              <a:rPr sz="2450" spc="15" dirty="0">
                <a:latin typeface="Microsoft Sans Serif"/>
                <a:cs typeface="Microsoft Sans Serif"/>
              </a:rPr>
              <a:t>Web-сервера </a:t>
            </a:r>
            <a:r>
              <a:rPr sz="2450" spc="-15" dirty="0">
                <a:latin typeface="Microsoft Sans Serif"/>
                <a:cs typeface="Microsoft Sans Serif"/>
              </a:rPr>
              <a:t>от </a:t>
            </a:r>
            <a:r>
              <a:rPr sz="2450" spc="20" dirty="0">
                <a:latin typeface="Microsoft Sans Serif"/>
                <a:cs typeface="Microsoft Sans Serif"/>
              </a:rPr>
              <a:t>CERN </a:t>
            </a:r>
            <a:r>
              <a:rPr sz="2450" spc="-640" dirty="0">
                <a:latin typeface="Microsoft Sans Serif"/>
                <a:cs typeface="Microsoft Sans Serif"/>
              </a:rPr>
              <a:t> </a:t>
            </a:r>
            <a:r>
              <a:rPr sz="2450" spc="5" dirty="0">
                <a:latin typeface="Microsoft Sans Serif"/>
                <a:cs typeface="Microsoft Sans Serif"/>
              </a:rPr>
              <a:t>делают</a:t>
            </a:r>
            <a:r>
              <a:rPr sz="2450" spc="45" dirty="0">
                <a:latin typeface="Microsoft Sans Serif"/>
                <a:cs typeface="Microsoft Sans Serif"/>
              </a:rPr>
              <a:t> </a:t>
            </a:r>
            <a:r>
              <a:rPr sz="2450" spc="5" dirty="0">
                <a:latin typeface="Microsoft Sans Serif"/>
                <a:cs typeface="Microsoft Sans Serif"/>
              </a:rPr>
              <a:t>World</a:t>
            </a:r>
            <a:r>
              <a:rPr sz="2450" spc="50" dirty="0">
                <a:latin typeface="Microsoft Sans Serif"/>
                <a:cs typeface="Microsoft Sans Serif"/>
              </a:rPr>
              <a:t> </a:t>
            </a:r>
            <a:r>
              <a:rPr sz="2450" spc="15" dirty="0">
                <a:latin typeface="Microsoft Sans Serif"/>
                <a:cs typeface="Microsoft Sans Serif"/>
              </a:rPr>
              <a:t>Wide</a:t>
            </a:r>
            <a:r>
              <a:rPr sz="2450" spc="45" dirty="0">
                <a:latin typeface="Microsoft Sans Serif"/>
                <a:cs typeface="Microsoft Sans Serif"/>
              </a:rPr>
              <a:t> </a:t>
            </a:r>
            <a:r>
              <a:rPr sz="2450" spc="10" dirty="0">
                <a:latin typeface="Microsoft Sans Serif"/>
                <a:cs typeface="Microsoft Sans Serif"/>
              </a:rPr>
              <a:t>Web</a:t>
            </a:r>
            <a:r>
              <a:rPr sz="2450" spc="50" dirty="0">
                <a:latin typeface="Microsoft Sans Serif"/>
                <a:cs typeface="Microsoft Sans Serif"/>
              </a:rPr>
              <a:t> </a:t>
            </a:r>
            <a:r>
              <a:rPr sz="2450" spc="5" dirty="0">
                <a:latin typeface="Microsoft Sans Serif"/>
                <a:cs typeface="Microsoft Sans Serif"/>
              </a:rPr>
              <a:t>«killer</a:t>
            </a:r>
            <a:r>
              <a:rPr sz="2450" spc="45" dirty="0">
                <a:latin typeface="Microsoft Sans Serif"/>
                <a:cs typeface="Microsoft Sans Serif"/>
              </a:rPr>
              <a:t> </a:t>
            </a:r>
            <a:r>
              <a:rPr sz="2450" spc="15" dirty="0">
                <a:latin typeface="Microsoft Sans Serif"/>
                <a:cs typeface="Microsoft Sans Serif"/>
              </a:rPr>
              <a:t>feature»</a:t>
            </a:r>
            <a:r>
              <a:rPr sz="2450" spc="50" dirty="0">
                <a:latin typeface="Microsoft Sans Serif"/>
                <a:cs typeface="Microsoft Sans Serif"/>
              </a:rPr>
              <a:t> </a:t>
            </a:r>
            <a:r>
              <a:rPr sz="2450" spc="-5" dirty="0">
                <a:latin typeface="Microsoft Sans Serif"/>
                <a:cs typeface="Microsoft Sans Serif"/>
              </a:rPr>
              <a:t>сети</a:t>
            </a:r>
            <a:r>
              <a:rPr sz="2450" spc="40" dirty="0">
                <a:latin typeface="Microsoft Sans Serif"/>
                <a:cs typeface="Microsoft Sans Serif"/>
              </a:rPr>
              <a:t> </a:t>
            </a:r>
            <a:r>
              <a:rPr sz="2450" spc="-25" dirty="0">
                <a:latin typeface="Microsoft Sans Serif"/>
                <a:cs typeface="Microsoft Sans Serif"/>
              </a:rPr>
              <a:t>Интернет.</a:t>
            </a:r>
            <a:endParaRPr sz="2450">
              <a:latin typeface="Microsoft Sans Serif"/>
              <a:cs typeface="Microsoft Sans Serif"/>
            </a:endParaRPr>
          </a:p>
          <a:p>
            <a:pPr marL="12700" marR="5080">
              <a:lnSpc>
                <a:spcPts val="2780"/>
              </a:lnSpc>
              <a:spcBef>
                <a:spcPts val="1435"/>
              </a:spcBef>
            </a:pPr>
            <a:r>
              <a:rPr sz="2450" spc="20" dirty="0">
                <a:latin typeface="Microsoft Sans Serif"/>
                <a:cs typeface="Microsoft Sans Serif"/>
              </a:rPr>
              <a:t>Основное</a:t>
            </a:r>
            <a:r>
              <a:rPr sz="2450" spc="55" dirty="0">
                <a:latin typeface="Microsoft Sans Serif"/>
                <a:cs typeface="Microsoft Sans Serif"/>
              </a:rPr>
              <a:t> </a:t>
            </a:r>
            <a:r>
              <a:rPr sz="2450" spc="5" dirty="0">
                <a:latin typeface="Microsoft Sans Serif"/>
                <a:cs typeface="Microsoft Sans Serif"/>
              </a:rPr>
              <a:t>применение:</a:t>
            </a:r>
            <a:r>
              <a:rPr sz="2450" spc="60" dirty="0">
                <a:latin typeface="Microsoft Sans Serif"/>
                <a:cs typeface="Microsoft Sans Serif"/>
              </a:rPr>
              <a:t> </a:t>
            </a:r>
            <a:r>
              <a:rPr sz="2450" spc="-5" dirty="0">
                <a:latin typeface="Microsoft Sans Serif"/>
                <a:cs typeface="Microsoft Sans Serif"/>
              </a:rPr>
              <a:t>обмен</a:t>
            </a:r>
            <a:r>
              <a:rPr sz="2450" spc="55" dirty="0">
                <a:latin typeface="Microsoft Sans Serif"/>
                <a:cs typeface="Microsoft Sans Serif"/>
              </a:rPr>
              <a:t> </a:t>
            </a:r>
            <a:r>
              <a:rPr sz="2450" spc="10" dirty="0">
                <a:latin typeface="Microsoft Sans Serif"/>
                <a:cs typeface="Microsoft Sans Serif"/>
              </a:rPr>
              <a:t>информацией,</a:t>
            </a:r>
            <a:r>
              <a:rPr sz="2450" spc="50" dirty="0">
                <a:latin typeface="Microsoft Sans Serif"/>
                <a:cs typeface="Microsoft Sans Serif"/>
              </a:rPr>
              <a:t> </a:t>
            </a:r>
            <a:r>
              <a:rPr sz="2450" spc="-5" dirty="0">
                <a:latin typeface="Microsoft Sans Serif"/>
                <a:cs typeface="Microsoft Sans Serif"/>
              </a:rPr>
              <a:t>знаниями</a:t>
            </a:r>
            <a:r>
              <a:rPr sz="2450" spc="50" dirty="0">
                <a:latin typeface="Microsoft Sans Serif"/>
                <a:cs typeface="Microsoft Sans Serif"/>
              </a:rPr>
              <a:t> </a:t>
            </a:r>
            <a:r>
              <a:rPr sz="2450" spc="20" dirty="0">
                <a:latin typeface="Microsoft Sans Serif"/>
                <a:cs typeface="Microsoft Sans Serif"/>
              </a:rPr>
              <a:t>и </a:t>
            </a:r>
            <a:r>
              <a:rPr sz="2450" spc="-635" dirty="0">
                <a:latin typeface="Microsoft Sans Serif"/>
                <a:cs typeface="Microsoft Sans Serif"/>
              </a:rPr>
              <a:t> </a:t>
            </a:r>
            <a:r>
              <a:rPr sz="2450" spc="10" dirty="0">
                <a:latin typeface="Microsoft Sans Serif"/>
                <a:cs typeface="Microsoft Sans Serif"/>
              </a:rPr>
              <a:t>ресурсами</a:t>
            </a:r>
            <a:r>
              <a:rPr sz="2450" spc="40" dirty="0">
                <a:latin typeface="Microsoft Sans Serif"/>
                <a:cs typeface="Microsoft Sans Serif"/>
              </a:rPr>
              <a:t> </a:t>
            </a:r>
            <a:r>
              <a:rPr sz="2450" spc="20" dirty="0">
                <a:latin typeface="Microsoft Sans Serif"/>
                <a:cs typeface="Microsoft Sans Serif"/>
              </a:rPr>
              <a:t>в</a:t>
            </a:r>
            <a:r>
              <a:rPr sz="2450" spc="40" dirty="0">
                <a:latin typeface="Microsoft Sans Serif"/>
                <a:cs typeface="Microsoft Sans Serif"/>
              </a:rPr>
              <a:t> </a:t>
            </a:r>
            <a:r>
              <a:rPr sz="2450" spc="-10" dirty="0">
                <a:latin typeface="Microsoft Sans Serif"/>
                <a:cs typeface="Microsoft Sans Serif"/>
              </a:rPr>
              <a:t>академическом</a:t>
            </a:r>
            <a:r>
              <a:rPr sz="2450" spc="40" dirty="0">
                <a:latin typeface="Microsoft Sans Serif"/>
                <a:cs typeface="Microsoft Sans Serif"/>
              </a:rPr>
              <a:t> </a:t>
            </a:r>
            <a:r>
              <a:rPr sz="2450" spc="15" dirty="0">
                <a:latin typeface="Microsoft Sans Serif"/>
                <a:cs typeface="Microsoft Sans Serif"/>
              </a:rPr>
              <a:t>сообществе.</a:t>
            </a:r>
            <a:endParaRPr sz="245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1655" y="657994"/>
            <a:ext cx="7115809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30" dirty="0"/>
              <a:t>Базовые</a:t>
            </a:r>
            <a:r>
              <a:rPr sz="3200" spc="20" dirty="0"/>
              <a:t> </a:t>
            </a:r>
            <a:r>
              <a:rPr sz="3200" spc="-40" dirty="0"/>
              <a:t>компоненты</a:t>
            </a:r>
            <a:r>
              <a:rPr sz="3200" spc="35" dirty="0"/>
              <a:t> </a:t>
            </a:r>
            <a:r>
              <a:rPr sz="3200" spc="-25" dirty="0"/>
              <a:t>технологии</a:t>
            </a:r>
            <a:r>
              <a:rPr sz="3200" spc="25" dirty="0"/>
              <a:t> </a:t>
            </a:r>
            <a:r>
              <a:rPr sz="3200" spc="-15" dirty="0"/>
              <a:t>Веб</a:t>
            </a:r>
            <a:endParaRPr sz="3200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96785" y="1858233"/>
            <a:ext cx="140970" cy="19939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100" spc="30" dirty="0">
                <a:latin typeface="Lucida Sans Unicode"/>
                <a:cs typeface="Lucida Sans Unicode"/>
              </a:rPr>
              <a:t>●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4298" y="1757420"/>
            <a:ext cx="8655050" cy="1139825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 marR="5080">
              <a:lnSpc>
                <a:spcPct val="93300"/>
              </a:lnSpc>
              <a:spcBef>
                <a:spcPts val="305"/>
              </a:spcBef>
            </a:pPr>
            <a:r>
              <a:rPr sz="2550" spc="-65" dirty="0">
                <a:latin typeface="Microsoft Sans Serif"/>
                <a:cs typeface="Microsoft Sans Serif"/>
              </a:rPr>
              <a:t>Язык</a:t>
            </a:r>
            <a:r>
              <a:rPr sz="2550" spc="25" dirty="0">
                <a:latin typeface="Microsoft Sans Serif"/>
                <a:cs typeface="Microsoft Sans Serif"/>
              </a:rPr>
              <a:t> </a:t>
            </a:r>
            <a:r>
              <a:rPr sz="2550" spc="-60" dirty="0">
                <a:latin typeface="Microsoft Sans Serif"/>
                <a:cs typeface="Microsoft Sans Serif"/>
              </a:rPr>
              <a:t>разметки</a:t>
            </a:r>
            <a:r>
              <a:rPr sz="2550" spc="25" dirty="0">
                <a:latin typeface="Microsoft Sans Serif"/>
                <a:cs typeface="Microsoft Sans Serif"/>
              </a:rPr>
              <a:t> </a:t>
            </a:r>
            <a:r>
              <a:rPr sz="2550" spc="5" dirty="0">
                <a:latin typeface="Microsoft Sans Serif"/>
                <a:cs typeface="Microsoft Sans Serif"/>
              </a:rPr>
              <a:t>для</a:t>
            </a:r>
            <a:r>
              <a:rPr sz="2550" spc="20" dirty="0">
                <a:latin typeface="Microsoft Sans Serif"/>
                <a:cs typeface="Microsoft Sans Serif"/>
              </a:rPr>
              <a:t> </a:t>
            </a:r>
            <a:r>
              <a:rPr sz="2550" spc="-15" dirty="0">
                <a:latin typeface="Microsoft Sans Serif"/>
                <a:cs typeface="Microsoft Sans Serif"/>
              </a:rPr>
              <a:t>форматирования</a:t>
            </a:r>
            <a:r>
              <a:rPr sz="2550" spc="25" dirty="0">
                <a:latin typeface="Microsoft Sans Serif"/>
                <a:cs typeface="Microsoft Sans Serif"/>
              </a:rPr>
              <a:t> </a:t>
            </a:r>
            <a:r>
              <a:rPr sz="2550" spc="-25" dirty="0">
                <a:latin typeface="Microsoft Sans Serif"/>
                <a:cs typeface="Microsoft Sans Serif"/>
              </a:rPr>
              <a:t>гипертекстовых </a:t>
            </a:r>
            <a:r>
              <a:rPr sz="2550" spc="-20" dirty="0">
                <a:latin typeface="Microsoft Sans Serif"/>
                <a:cs typeface="Microsoft Sans Serif"/>
              </a:rPr>
              <a:t> </a:t>
            </a:r>
            <a:r>
              <a:rPr sz="2550" spc="-30" dirty="0">
                <a:latin typeface="Microsoft Sans Serif"/>
                <a:cs typeface="Microsoft Sans Serif"/>
              </a:rPr>
              <a:t>документов.</a:t>
            </a:r>
            <a:r>
              <a:rPr sz="2550" spc="25" dirty="0">
                <a:latin typeface="Microsoft Sans Serif"/>
                <a:cs typeface="Microsoft Sans Serif"/>
              </a:rPr>
              <a:t> </a:t>
            </a:r>
            <a:r>
              <a:rPr sz="2550" spc="-10" dirty="0">
                <a:latin typeface="Microsoft Sans Serif"/>
                <a:cs typeface="Microsoft Sans Serif"/>
              </a:rPr>
              <a:t>Простой</a:t>
            </a:r>
            <a:r>
              <a:rPr sz="2550" spc="25" dirty="0">
                <a:latin typeface="Microsoft Sans Serif"/>
                <a:cs typeface="Microsoft Sans Serif"/>
              </a:rPr>
              <a:t> </a:t>
            </a:r>
            <a:r>
              <a:rPr sz="2550" spc="-35" dirty="0">
                <a:latin typeface="Microsoft Sans Serif"/>
                <a:cs typeface="Microsoft Sans Serif"/>
              </a:rPr>
              <a:t>текст</a:t>
            </a:r>
            <a:r>
              <a:rPr sz="2550" spc="35" dirty="0">
                <a:latin typeface="Microsoft Sans Serif"/>
                <a:cs typeface="Microsoft Sans Serif"/>
              </a:rPr>
              <a:t> </a:t>
            </a:r>
            <a:r>
              <a:rPr sz="2550" dirty="0">
                <a:latin typeface="Microsoft Sans Serif"/>
                <a:cs typeface="Microsoft Sans Serif"/>
              </a:rPr>
              <a:t>с</a:t>
            </a:r>
            <a:r>
              <a:rPr sz="2550" spc="30" dirty="0">
                <a:latin typeface="Microsoft Sans Serif"/>
                <a:cs typeface="Microsoft Sans Serif"/>
              </a:rPr>
              <a:t> </a:t>
            </a:r>
            <a:r>
              <a:rPr sz="2550" spc="-15" dirty="0">
                <a:latin typeface="Microsoft Sans Serif"/>
                <a:cs typeface="Microsoft Sans Serif"/>
              </a:rPr>
              <a:t>добавленной</a:t>
            </a:r>
            <a:r>
              <a:rPr sz="2550" spc="30" dirty="0">
                <a:latin typeface="Microsoft Sans Serif"/>
                <a:cs typeface="Microsoft Sans Serif"/>
              </a:rPr>
              <a:t> </a:t>
            </a:r>
            <a:r>
              <a:rPr sz="2550" dirty="0">
                <a:latin typeface="Microsoft Sans Serif"/>
                <a:cs typeface="Microsoft Sans Serif"/>
              </a:rPr>
              <a:t>в</a:t>
            </a:r>
            <a:r>
              <a:rPr sz="2550" spc="20" dirty="0">
                <a:latin typeface="Microsoft Sans Serif"/>
                <a:cs typeface="Microsoft Sans Serif"/>
              </a:rPr>
              <a:t> </a:t>
            </a:r>
            <a:r>
              <a:rPr sz="2550" spc="-30" dirty="0">
                <a:latin typeface="Microsoft Sans Serif"/>
                <a:cs typeface="Microsoft Sans Serif"/>
              </a:rPr>
              <a:t>него </a:t>
            </a:r>
            <a:r>
              <a:rPr sz="2550" spc="-25" dirty="0">
                <a:latin typeface="Microsoft Sans Serif"/>
                <a:cs typeface="Microsoft Sans Serif"/>
              </a:rPr>
              <a:t> </a:t>
            </a:r>
            <a:r>
              <a:rPr sz="2550" spc="-15" dirty="0">
                <a:latin typeface="Microsoft Sans Serif"/>
                <a:cs typeface="Microsoft Sans Serif"/>
              </a:rPr>
              <a:t>информацией</a:t>
            </a:r>
            <a:r>
              <a:rPr sz="2550" spc="25" dirty="0">
                <a:latin typeface="Microsoft Sans Serif"/>
                <a:cs typeface="Microsoft Sans Serif"/>
              </a:rPr>
              <a:t> </a:t>
            </a:r>
            <a:r>
              <a:rPr sz="2550" dirty="0">
                <a:latin typeface="Microsoft Sans Serif"/>
                <a:cs typeface="Microsoft Sans Serif"/>
              </a:rPr>
              <a:t>о</a:t>
            </a:r>
            <a:r>
              <a:rPr sz="2550" spc="20" dirty="0">
                <a:latin typeface="Microsoft Sans Serif"/>
                <a:cs typeface="Microsoft Sans Serif"/>
              </a:rPr>
              <a:t> </a:t>
            </a:r>
            <a:r>
              <a:rPr sz="2550" spc="-10" dirty="0">
                <a:latin typeface="Microsoft Sans Serif"/>
                <a:cs typeface="Microsoft Sans Serif"/>
              </a:rPr>
              <a:t>способах</a:t>
            </a:r>
            <a:r>
              <a:rPr sz="2550" spc="30" dirty="0">
                <a:latin typeface="Microsoft Sans Serif"/>
                <a:cs typeface="Microsoft Sans Serif"/>
              </a:rPr>
              <a:t> </a:t>
            </a:r>
            <a:r>
              <a:rPr sz="2550" spc="-40" dirty="0">
                <a:latin typeface="Microsoft Sans Serif"/>
                <a:cs typeface="Microsoft Sans Serif"/>
              </a:rPr>
              <a:t>его</a:t>
            </a:r>
            <a:r>
              <a:rPr sz="2550" spc="25" dirty="0">
                <a:latin typeface="Microsoft Sans Serif"/>
                <a:cs typeface="Microsoft Sans Serif"/>
              </a:rPr>
              <a:t> </a:t>
            </a:r>
            <a:r>
              <a:rPr sz="2550" spc="-15" dirty="0">
                <a:latin typeface="Microsoft Sans Serif"/>
                <a:cs typeface="Microsoft Sans Serif"/>
              </a:rPr>
              <a:t>представления</a:t>
            </a:r>
            <a:r>
              <a:rPr sz="2550" spc="25" dirty="0">
                <a:latin typeface="Microsoft Sans Serif"/>
                <a:cs typeface="Microsoft Sans Serif"/>
              </a:rPr>
              <a:t> </a:t>
            </a:r>
            <a:r>
              <a:rPr sz="2550" spc="-5" dirty="0">
                <a:latin typeface="Microsoft Sans Serif"/>
                <a:cs typeface="Microsoft Sans Serif"/>
              </a:rPr>
              <a:t>и</a:t>
            </a:r>
            <a:r>
              <a:rPr sz="2550" spc="30" dirty="0">
                <a:latin typeface="Microsoft Sans Serif"/>
                <a:cs typeface="Microsoft Sans Serif"/>
              </a:rPr>
              <a:t> </a:t>
            </a:r>
            <a:r>
              <a:rPr sz="2550" spc="-5" dirty="0">
                <a:latin typeface="Microsoft Sans Serif"/>
                <a:cs typeface="Microsoft Sans Serif"/>
              </a:rPr>
              <a:t>строении.</a:t>
            </a:r>
            <a:endParaRPr sz="255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1219" y="3050547"/>
            <a:ext cx="16002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105" dirty="0">
                <a:latin typeface="Lucida Sans Unicode"/>
                <a:cs typeface="Lucida Sans Unicode"/>
              </a:rPr>
              <a:t>–</a:t>
            </a:r>
            <a:endParaRPr sz="19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6785" y="3990512"/>
            <a:ext cx="140970" cy="19939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100" spc="30" dirty="0">
                <a:latin typeface="Lucida Sans Unicode"/>
                <a:cs typeface="Lucida Sans Unicode"/>
              </a:rPr>
              <a:t>●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4298" y="3022467"/>
            <a:ext cx="8596630" cy="3085465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436880" marR="5080">
              <a:lnSpc>
                <a:spcPts val="2860"/>
              </a:lnSpc>
              <a:spcBef>
                <a:spcPts val="360"/>
              </a:spcBef>
            </a:pPr>
            <a:r>
              <a:rPr sz="2550" spc="-5" dirty="0">
                <a:latin typeface="Microsoft Sans Serif"/>
                <a:cs typeface="Microsoft Sans Serif"/>
              </a:rPr>
              <a:t>На</a:t>
            </a:r>
            <a:r>
              <a:rPr sz="2550" spc="25" dirty="0">
                <a:latin typeface="Microsoft Sans Serif"/>
                <a:cs typeface="Microsoft Sans Serif"/>
              </a:rPr>
              <a:t> </a:t>
            </a:r>
            <a:r>
              <a:rPr sz="2550" spc="-10" dirty="0">
                <a:latin typeface="Microsoft Sans Serif"/>
                <a:cs typeface="Microsoft Sans Serif"/>
              </a:rPr>
              <a:t>основе</a:t>
            </a:r>
            <a:r>
              <a:rPr sz="2550" spc="25" dirty="0">
                <a:latin typeface="Microsoft Sans Serif"/>
                <a:cs typeface="Microsoft Sans Serif"/>
              </a:rPr>
              <a:t> </a:t>
            </a:r>
            <a:r>
              <a:rPr sz="2550" spc="-5" dirty="0">
                <a:latin typeface="Microsoft Sans Serif"/>
                <a:cs typeface="Microsoft Sans Serif"/>
              </a:rPr>
              <a:t>SGML</a:t>
            </a:r>
            <a:r>
              <a:rPr sz="2550" spc="-60" dirty="0">
                <a:latin typeface="Microsoft Sans Serif"/>
                <a:cs typeface="Microsoft Sans Serif"/>
              </a:rPr>
              <a:t> </a:t>
            </a:r>
            <a:r>
              <a:rPr sz="2550" spc="10" dirty="0">
                <a:latin typeface="Microsoft Sans Serif"/>
                <a:cs typeface="Microsoft Sans Serif"/>
              </a:rPr>
              <a:t>был</a:t>
            </a:r>
            <a:r>
              <a:rPr sz="2550" spc="25" dirty="0">
                <a:latin typeface="Microsoft Sans Serif"/>
                <a:cs typeface="Microsoft Sans Serif"/>
              </a:rPr>
              <a:t> </a:t>
            </a:r>
            <a:r>
              <a:rPr sz="2550" spc="-25" dirty="0">
                <a:latin typeface="Microsoft Sans Serif"/>
                <a:cs typeface="Microsoft Sans Serif"/>
              </a:rPr>
              <a:t>разработан</a:t>
            </a:r>
            <a:r>
              <a:rPr sz="2550" spc="25" dirty="0">
                <a:latin typeface="Microsoft Sans Serif"/>
                <a:cs typeface="Microsoft Sans Serif"/>
              </a:rPr>
              <a:t> </a:t>
            </a:r>
            <a:r>
              <a:rPr sz="2550" spc="-10" dirty="0">
                <a:latin typeface="Microsoft Sans Serif"/>
                <a:cs typeface="Microsoft Sans Serif"/>
              </a:rPr>
              <a:t>более</a:t>
            </a:r>
            <a:r>
              <a:rPr sz="2550" spc="20" dirty="0">
                <a:latin typeface="Microsoft Sans Serif"/>
                <a:cs typeface="Microsoft Sans Serif"/>
              </a:rPr>
              <a:t> </a:t>
            </a:r>
            <a:r>
              <a:rPr sz="2550" spc="-15" dirty="0">
                <a:latin typeface="Microsoft Sans Serif"/>
                <a:cs typeface="Microsoft Sans Serif"/>
              </a:rPr>
              <a:t>простой</a:t>
            </a:r>
            <a:r>
              <a:rPr sz="2550" spc="30" dirty="0">
                <a:latin typeface="Microsoft Sans Serif"/>
                <a:cs typeface="Microsoft Sans Serif"/>
              </a:rPr>
              <a:t> </a:t>
            </a:r>
            <a:r>
              <a:rPr sz="2550" spc="-70" dirty="0">
                <a:latin typeface="Microsoft Sans Serif"/>
                <a:cs typeface="Microsoft Sans Serif"/>
              </a:rPr>
              <a:t>язык </a:t>
            </a:r>
            <a:r>
              <a:rPr sz="2550" spc="-660" dirty="0">
                <a:latin typeface="Microsoft Sans Serif"/>
                <a:cs typeface="Microsoft Sans Serif"/>
              </a:rPr>
              <a:t> </a:t>
            </a:r>
            <a:r>
              <a:rPr sz="2550" spc="-5" dirty="0">
                <a:latin typeface="Microsoft Sans Serif"/>
                <a:cs typeface="Microsoft Sans Serif"/>
              </a:rPr>
              <a:t>HTML.</a:t>
            </a:r>
            <a:endParaRPr sz="2550">
              <a:latin typeface="Microsoft Sans Serif"/>
              <a:cs typeface="Microsoft Sans Serif"/>
            </a:endParaRPr>
          </a:p>
          <a:p>
            <a:pPr marL="12700" marR="567055">
              <a:lnSpc>
                <a:spcPts val="2850"/>
              </a:lnSpc>
              <a:spcBef>
                <a:spcPts val="1120"/>
              </a:spcBef>
            </a:pPr>
            <a:r>
              <a:rPr sz="2550" spc="-15" dirty="0">
                <a:latin typeface="Microsoft Sans Serif"/>
                <a:cs typeface="Microsoft Sans Serif"/>
              </a:rPr>
              <a:t>Унифицированная</a:t>
            </a:r>
            <a:r>
              <a:rPr sz="2550" spc="5" dirty="0">
                <a:latin typeface="Microsoft Sans Serif"/>
                <a:cs typeface="Microsoft Sans Serif"/>
              </a:rPr>
              <a:t> </a:t>
            </a:r>
            <a:r>
              <a:rPr sz="2550" spc="-15" dirty="0">
                <a:latin typeface="Microsoft Sans Serif"/>
                <a:cs typeface="Microsoft Sans Serif"/>
              </a:rPr>
              <a:t>нотация</a:t>
            </a:r>
            <a:r>
              <a:rPr sz="2550" spc="15" dirty="0">
                <a:latin typeface="Microsoft Sans Serif"/>
                <a:cs typeface="Microsoft Sans Serif"/>
              </a:rPr>
              <a:t> </a:t>
            </a:r>
            <a:r>
              <a:rPr sz="2550" spc="5" dirty="0">
                <a:latin typeface="Microsoft Sans Serif"/>
                <a:cs typeface="Microsoft Sans Serif"/>
              </a:rPr>
              <a:t>для</a:t>
            </a:r>
            <a:r>
              <a:rPr sz="2550" spc="20" dirty="0">
                <a:latin typeface="Microsoft Sans Serif"/>
                <a:cs typeface="Microsoft Sans Serif"/>
              </a:rPr>
              <a:t> </a:t>
            </a:r>
            <a:r>
              <a:rPr sz="2550" spc="-5" dirty="0">
                <a:latin typeface="Microsoft Sans Serif"/>
                <a:cs typeface="Microsoft Sans Serif"/>
              </a:rPr>
              <a:t>адресации</a:t>
            </a:r>
            <a:r>
              <a:rPr sz="2550" spc="20" dirty="0">
                <a:latin typeface="Microsoft Sans Serif"/>
                <a:cs typeface="Microsoft Sans Serif"/>
              </a:rPr>
              <a:t> </a:t>
            </a:r>
            <a:r>
              <a:rPr sz="2550" spc="-5" dirty="0">
                <a:latin typeface="Microsoft Sans Serif"/>
                <a:cs typeface="Microsoft Sans Serif"/>
              </a:rPr>
              <a:t>ресурсов, </a:t>
            </a:r>
            <a:r>
              <a:rPr sz="2550" spc="-660" dirty="0">
                <a:latin typeface="Microsoft Sans Serif"/>
                <a:cs typeface="Microsoft Sans Serif"/>
              </a:rPr>
              <a:t> </a:t>
            </a:r>
            <a:r>
              <a:rPr sz="2550" spc="-5" dirty="0">
                <a:latin typeface="Microsoft Sans Serif"/>
                <a:cs typeface="Microsoft Sans Serif"/>
              </a:rPr>
              <a:t>доступных</a:t>
            </a:r>
            <a:r>
              <a:rPr sz="2550" spc="25" dirty="0">
                <a:latin typeface="Microsoft Sans Serif"/>
                <a:cs typeface="Microsoft Sans Serif"/>
              </a:rPr>
              <a:t> </a:t>
            </a:r>
            <a:r>
              <a:rPr sz="2550" spc="-25" dirty="0">
                <a:latin typeface="Microsoft Sans Serif"/>
                <a:cs typeface="Microsoft Sans Serif"/>
              </a:rPr>
              <a:t>по</a:t>
            </a:r>
            <a:r>
              <a:rPr sz="2550" spc="20" dirty="0">
                <a:latin typeface="Microsoft Sans Serif"/>
                <a:cs typeface="Microsoft Sans Serif"/>
              </a:rPr>
              <a:t> </a:t>
            </a:r>
            <a:r>
              <a:rPr sz="2550" spc="-15" dirty="0">
                <a:latin typeface="Microsoft Sans Serif"/>
                <a:cs typeface="Microsoft Sans Serif"/>
              </a:rPr>
              <a:t>сети.</a:t>
            </a:r>
            <a:endParaRPr sz="25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sz="2550" spc="-35" dirty="0">
                <a:latin typeface="Microsoft Sans Serif"/>
                <a:cs typeface="Microsoft Sans Serif"/>
              </a:rPr>
              <a:t>Концепция</a:t>
            </a:r>
            <a:r>
              <a:rPr sz="2550" spc="30" dirty="0">
                <a:latin typeface="Microsoft Sans Serif"/>
                <a:cs typeface="Microsoft Sans Serif"/>
              </a:rPr>
              <a:t> </a:t>
            </a:r>
            <a:r>
              <a:rPr sz="2550" spc="-5" dirty="0">
                <a:latin typeface="Microsoft Sans Serif"/>
                <a:cs typeface="Microsoft Sans Serif"/>
              </a:rPr>
              <a:t>URI</a:t>
            </a:r>
            <a:r>
              <a:rPr sz="2550" spc="30" dirty="0">
                <a:latin typeface="Microsoft Sans Serif"/>
                <a:cs typeface="Microsoft Sans Serif"/>
              </a:rPr>
              <a:t> </a:t>
            </a:r>
            <a:r>
              <a:rPr sz="2550" spc="-5" dirty="0">
                <a:latin typeface="Microsoft Sans Serif"/>
                <a:cs typeface="Microsoft Sans Serif"/>
              </a:rPr>
              <a:t>(Uniform</a:t>
            </a:r>
            <a:r>
              <a:rPr sz="2550" spc="35" dirty="0">
                <a:latin typeface="Microsoft Sans Serif"/>
                <a:cs typeface="Microsoft Sans Serif"/>
              </a:rPr>
              <a:t> </a:t>
            </a:r>
            <a:r>
              <a:rPr sz="2550" spc="-5" dirty="0">
                <a:latin typeface="Microsoft Sans Serif"/>
                <a:cs typeface="Microsoft Sans Serif"/>
              </a:rPr>
              <a:t>Resource</a:t>
            </a:r>
            <a:r>
              <a:rPr sz="2550" spc="25" dirty="0">
                <a:latin typeface="Microsoft Sans Serif"/>
                <a:cs typeface="Microsoft Sans Serif"/>
              </a:rPr>
              <a:t> </a:t>
            </a:r>
            <a:r>
              <a:rPr sz="2550" spc="-10" dirty="0">
                <a:latin typeface="Microsoft Sans Serif"/>
                <a:cs typeface="Microsoft Sans Serif"/>
              </a:rPr>
              <a:t>Identificator):</a:t>
            </a:r>
            <a:endParaRPr sz="2550">
              <a:latin typeface="Microsoft Sans Serif"/>
              <a:cs typeface="Microsoft Sans Serif"/>
            </a:endParaRPr>
          </a:p>
          <a:p>
            <a:pPr marL="12700" marR="627380">
              <a:lnSpc>
                <a:spcPts val="2850"/>
              </a:lnSpc>
              <a:spcBef>
                <a:spcPts val="1460"/>
              </a:spcBef>
            </a:pPr>
            <a:r>
              <a:rPr sz="2550" spc="15" dirty="0">
                <a:latin typeface="Microsoft Sans Serif"/>
                <a:cs typeface="Microsoft Sans Serif"/>
              </a:rPr>
              <a:t>scheme://host[:port]/path/…/[;url-params][?query-string] </a:t>
            </a:r>
            <a:r>
              <a:rPr sz="2550" spc="-665" dirty="0">
                <a:latin typeface="Microsoft Sans Serif"/>
                <a:cs typeface="Microsoft Sans Serif"/>
              </a:rPr>
              <a:t> </a:t>
            </a:r>
            <a:r>
              <a:rPr sz="2550" spc="-5" dirty="0">
                <a:latin typeface="Microsoft Sans Serif"/>
                <a:cs typeface="Microsoft Sans Serif"/>
              </a:rPr>
              <a:t>[#anchor]</a:t>
            </a:r>
            <a:endParaRPr sz="255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655" y="1762830"/>
            <a:ext cx="6231890" cy="337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50" spc="-5" dirty="0">
                <a:latin typeface="Microsoft Sans Serif"/>
                <a:cs typeface="Microsoft Sans Serif"/>
              </a:rPr>
              <a:t>scheme://host[:port]/path/.</a:t>
            </a:r>
            <a:r>
              <a:rPr sz="2050" spc="45" dirty="0">
                <a:latin typeface="Microsoft Sans Serif"/>
                <a:cs typeface="Microsoft Sans Serif"/>
              </a:rPr>
              <a:t> </a:t>
            </a:r>
            <a:r>
              <a:rPr sz="2050" dirty="0">
                <a:latin typeface="Microsoft Sans Serif"/>
                <a:cs typeface="Microsoft Sans Serif"/>
              </a:rPr>
              <a:t>.</a:t>
            </a:r>
            <a:r>
              <a:rPr sz="2050" spc="45" dirty="0">
                <a:latin typeface="Microsoft Sans Serif"/>
                <a:cs typeface="Microsoft Sans Serif"/>
              </a:rPr>
              <a:t> </a:t>
            </a:r>
            <a:r>
              <a:rPr sz="2050" dirty="0">
                <a:latin typeface="Microsoft Sans Serif"/>
                <a:cs typeface="Microsoft Sans Serif"/>
              </a:rPr>
              <a:t>.</a:t>
            </a:r>
            <a:r>
              <a:rPr sz="2050" spc="55" dirty="0">
                <a:latin typeface="Microsoft Sans Serif"/>
                <a:cs typeface="Microsoft Sans Serif"/>
              </a:rPr>
              <a:t> </a:t>
            </a:r>
            <a:r>
              <a:rPr sz="2050" spc="-5" dirty="0">
                <a:latin typeface="Microsoft Sans Serif"/>
                <a:cs typeface="Microsoft Sans Serif"/>
              </a:rPr>
              <a:t>/[?query-string][#anchor]</a:t>
            </a:r>
            <a:endParaRPr sz="205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76618" y="2711431"/>
            <a:ext cx="11747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5" dirty="0">
                <a:latin typeface="Lucida Sans Unicode"/>
                <a:cs typeface="Lucida Sans Unicode"/>
              </a:rPr>
              <a:t>●</a:t>
            </a:r>
            <a:endParaRPr sz="9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6618" y="3436474"/>
            <a:ext cx="11747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5" dirty="0">
                <a:latin typeface="Lucida Sans Unicode"/>
                <a:cs typeface="Lucida Sans Unicode"/>
              </a:rPr>
              <a:t>●</a:t>
            </a:r>
            <a:endParaRPr sz="9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6618" y="4160425"/>
            <a:ext cx="11747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5" dirty="0">
                <a:latin typeface="Lucida Sans Unicode"/>
                <a:cs typeface="Lucida Sans Unicode"/>
              </a:rPr>
              <a:t>●</a:t>
            </a:r>
            <a:endParaRPr sz="9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6618" y="4593508"/>
            <a:ext cx="11747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5" dirty="0">
                <a:latin typeface="Lucida Sans Unicode"/>
                <a:cs typeface="Lucida Sans Unicode"/>
              </a:rPr>
              <a:t>●</a:t>
            </a:r>
            <a:endParaRPr sz="9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6618" y="5318906"/>
            <a:ext cx="11747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5" dirty="0">
                <a:latin typeface="Lucida Sans Unicode"/>
                <a:cs typeface="Lucida Sans Unicode"/>
              </a:rPr>
              <a:t>●</a:t>
            </a:r>
            <a:endParaRPr sz="9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6618" y="6043950"/>
            <a:ext cx="11747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5" dirty="0">
                <a:latin typeface="Lucida Sans Unicode"/>
                <a:cs typeface="Lucida Sans Unicode"/>
              </a:rPr>
              <a:t>●</a:t>
            </a:r>
            <a:endParaRPr sz="9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33297" y="2630431"/>
            <a:ext cx="8738235" cy="3961129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>
              <a:lnSpc>
                <a:spcPts val="2290"/>
              </a:lnSpc>
              <a:spcBef>
                <a:spcPts val="315"/>
              </a:spcBef>
            </a:pPr>
            <a:r>
              <a:rPr sz="2050" spc="-5" dirty="0">
                <a:latin typeface="Microsoft Sans Serif"/>
                <a:cs typeface="Microsoft Sans Serif"/>
              </a:rPr>
              <a:t>scheme </a:t>
            </a:r>
            <a:r>
              <a:rPr sz="2050" spc="844" dirty="0">
                <a:latin typeface="Microsoft Sans Serif"/>
                <a:cs typeface="Microsoft Sans Serif"/>
              </a:rPr>
              <a:t>— </a:t>
            </a:r>
            <a:r>
              <a:rPr sz="2050" spc="-20" dirty="0">
                <a:latin typeface="Microsoft Sans Serif"/>
                <a:cs typeface="Microsoft Sans Serif"/>
              </a:rPr>
              <a:t>схема </a:t>
            </a:r>
            <a:r>
              <a:rPr sz="2050" spc="-10" dirty="0">
                <a:latin typeface="Microsoft Sans Serif"/>
                <a:cs typeface="Microsoft Sans Serif"/>
              </a:rPr>
              <a:t>обращения </a:t>
            </a:r>
            <a:r>
              <a:rPr sz="2050" spc="-130" dirty="0">
                <a:latin typeface="Microsoft Sans Serif"/>
                <a:cs typeface="Microsoft Sans Serif"/>
              </a:rPr>
              <a:t>к </a:t>
            </a:r>
            <a:r>
              <a:rPr sz="2050" spc="-30" dirty="0">
                <a:latin typeface="Microsoft Sans Serif"/>
                <a:cs typeface="Microsoft Sans Serif"/>
              </a:rPr>
              <a:t>ресурсу, </a:t>
            </a:r>
            <a:r>
              <a:rPr sz="2050" spc="-10" dirty="0">
                <a:latin typeface="Microsoft Sans Serif"/>
                <a:cs typeface="Microsoft Sans Serif"/>
              </a:rPr>
              <a:t>обычно </a:t>
            </a:r>
            <a:r>
              <a:rPr sz="2050" spc="-25" dirty="0">
                <a:latin typeface="Microsoft Sans Serif"/>
                <a:cs typeface="Microsoft Sans Serif"/>
              </a:rPr>
              <a:t>выражается </a:t>
            </a:r>
            <a:r>
              <a:rPr sz="2050" dirty="0">
                <a:latin typeface="Microsoft Sans Serif"/>
                <a:cs typeface="Microsoft Sans Serif"/>
              </a:rPr>
              <a:t>в виде </a:t>
            </a:r>
            <a:r>
              <a:rPr sz="2050" spc="5" dirty="0">
                <a:latin typeface="Microsoft Sans Serif"/>
                <a:cs typeface="Microsoft Sans Serif"/>
              </a:rPr>
              <a:t> </a:t>
            </a:r>
            <a:r>
              <a:rPr sz="2050" spc="-30" dirty="0">
                <a:latin typeface="Microsoft Sans Serif"/>
                <a:cs typeface="Microsoft Sans Serif"/>
              </a:rPr>
              <a:t>сетевого</a:t>
            </a:r>
            <a:r>
              <a:rPr sz="2050" spc="30" dirty="0">
                <a:latin typeface="Microsoft Sans Serif"/>
                <a:cs typeface="Microsoft Sans Serif"/>
              </a:rPr>
              <a:t> </a:t>
            </a:r>
            <a:r>
              <a:rPr sz="2050" spc="-25" dirty="0">
                <a:latin typeface="Microsoft Sans Serif"/>
                <a:cs typeface="Microsoft Sans Serif"/>
              </a:rPr>
              <a:t>протокола,</a:t>
            </a:r>
            <a:r>
              <a:rPr sz="2050" spc="35" dirty="0">
                <a:latin typeface="Microsoft Sans Serif"/>
                <a:cs typeface="Microsoft Sans Serif"/>
              </a:rPr>
              <a:t> </a:t>
            </a:r>
            <a:r>
              <a:rPr sz="2050" spc="-20" dirty="0">
                <a:latin typeface="Microsoft Sans Serif"/>
                <a:cs typeface="Microsoft Sans Serif"/>
              </a:rPr>
              <a:t>по</a:t>
            </a:r>
            <a:r>
              <a:rPr sz="2050" spc="35" dirty="0">
                <a:latin typeface="Microsoft Sans Serif"/>
                <a:cs typeface="Microsoft Sans Serif"/>
              </a:rPr>
              <a:t> </a:t>
            </a:r>
            <a:r>
              <a:rPr sz="2050" spc="-30" dirty="0">
                <a:latin typeface="Microsoft Sans Serif"/>
                <a:cs typeface="Microsoft Sans Serif"/>
              </a:rPr>
              <a:t>которому</a:t>
            </a:r>
            <a:r>
              <a:rPr sz="2050" spc="30" dirty="0">
                <a:latin typeface="Microsoft Sans Serif"/>
                <a:cs typeface="Microsoft Sans Serif"/>
              </a:rPr>
              <a:t> </a:t>
            </a:r>
            <a:r>
              <a:rPr sz="2050" spc="-5" dirty="0">
                <a:latin typeface="Microsoft Sans Serif"/>
                <a:cs typeface="Microsoft Sans Serif"/>
              </a:rPr>
              <a:t>доступен</a:t>
            </a:r>
            <a:r>
              <a:rPr sz="2050" spc="30" dirty="0">
                <a:latin typeface="Microsoft Sans Serif"/>
                <a:cs typeface="Microsoft Sans Serif"/>
              </a:rPr>
              <a:t> </a:t>
            </a:r>
            <a:r>
              <a:rPr sz="2050" spc="-5" dirty="0">
                <a:latin typeface="Microsoft Sans Serif"/>
                <a:cs typeface="Microsoft Sans Serif"/>
              </a:rPr>
              <a:t>ресурс</a:t>
            </a:r>
            <a:r>
              <a:rPr sz="2050" spc="40" dirty="0">
                <a:latin typeface="Microsoft Sans Serif"/>
                <a:cs typeface="Microsoft Sans Serif"/>
              </a:rPr>
              <a:t> </a:t>
            </a:r>
            <a:r>
              <a:rPr sz="2050" spc="-5" dirty="0">
                <a:latin typeface="Microsoft Sans Serif"/>
                <a:cs typeface="Microsoft Sans Serif"/>
              </a:rPr>
              <a:t>(http,</a:t>
            </a:r>
            <a:r>
              <a:rPr sz="2050" spc="35" dirty="0">
                <a:latin typeface="Microsoft Sans Serif"/>
                <a:cs typeface="Microsoft Sans Serif"/>
              </a:rPr>
              <a:t> </a:t>
            </a:r>
            <a:r>
              <a:rPr sz="2050" spc="-10" dirty="0">
                <a:latin typeface="Microsoft Sans Serif"/>
                <a:cs typeface="Microsoft Sans Serif"/>
              </a:rPr>
              <a:t>file,</a:t>
            </a:r>
            <a:r>
              <a:rPr sz="2050" spc="35" dirty="0">
                <a:latin typeface="Microsoft Sans Serif"/>
                <a:cs typeface="Microsoft Sans Serif"/>
              </a:rPr>
              <a:t> </a:t>
            </a:r>
            <a:r>
              <a:rPr sz="2050" spc="-10" dirty="0">
                <a:latin typeface="Microsoft Sans Serif"/>
                <a:cs typeface="Microsoft Sans Serif"/>
              </a:rPr>
              <a:t>mailto</a:t>
            </a:r>
            <a:r>
              <a:rPr sz="2050" spc="25" dirty="0">
                <a:latin typeface="Microsoft Sans Serif"/>
                <a:cs typeface="Microsoft Sans Serif"/>
              </a:rPr>
              <a:t> </a:t>
            </a:r>
            <a:r>
              <a:rPr sz="2050" spc="-5" dirty="0">
                <a:latin typeface="Microsoft Sans Serif"/>
                <a:cs typeface="Microsoft Sans Serif"/>
              </a:rPr>
              <a:t>и</a:t>
            </a:r>
            <a:r>
              <a:rPr sz="2050" spc="40" dirty="0">
                <a:latin typeface="Microsoft Sans Serif"/>
                <a:cs typeface="Microsoft Sans Serif"/>
              </a:rPr>
              <a:t> </a:t>
            </a:r>
            <a:r>
              <a:rPr sz="2050" spc="-5" dirty="0">
                <a:latin typeface="Microsoft Sans Serif"/>
                <a:cs typeface="Microsoft Sans Serif"/>
              </a:rPr>
              <a:t>др).</a:t>
            </a:r>
            <a:endParaRPr sz="2050">
              <a:latin typeface="Microsoft Sans Serif"/>
              <a:cs typeface="Microsoft Sans Serif"/>
            </a:endParaRPr>
          </a:p>
          <a:p>
            <a:pPr marL="12700" marR="713105">
              <a:lnSpc>
                <a:spcPts val="2300"/>
              </a:lnSpc>
              <a:spcBef>
                <a:spcPts val="1110"/>
              </a:spcBef>
            </a:pPr>
            <a:r>
              <a:rPr sz="2050" spc="-5" dirty="0">
                <a:latin typeface="Microsoft Sans Serif"/>
                <a:cs typeface="Microsoft Sans Serif"/>
              </a:rPr>
              <a:t>host</a:t>
            </a:r>
            <a:r>
              <a:rPr sz="2050" spc="35" dirty="0">
                <a:latin typeface="Microsoft Sans Serif"/>
                <a:cs typeface="Microsoft Sans Serif"/>
              </a:rPr>
              <a:t> </a:t>
            </a:r>
            <a:r>
              <a:rPr sz="2050" spc="844" dirty="0">
                <a:latin typeface="Microsoft Sans Serif"/>
                <a:cs typeface="Microsoft Sans Serif"/>
              </a:rPr>
              <a:t>—</a:t>
            </a:r>
            <a:r>
              <a:rPr sz="2050" spc="40" dirty="0">
                <a:latin typeface="Microsoft Sans Serif"/>
                <a:cs typeface="Microsoft Sans Serif"/>
              </a:rPr>
              <a:t> </a:t>
            </a:r>
            <a:r>
              <a:rPr sz="2050" spc="-15" dirty="0">
                <a:latin typeface="Microsoft Sans Serif"/>
                <a:cs typeface="Microsoft Sans Serif"/>
              </a:rPr>
              <a:t>идентификатор</a:t>
            </a:r>
            <a:r>
              <a:rPr sz="2050" spc="35" dirty="0">
                <a:latin typeface="Microsoft Sans Serif"/>
                <a:cs typeface="Microsoft Sans Serif"/>
              </a:rPr>
              <a:t> </a:t>
            </a:r>
            <a:r>
              <a:rPr sz="2050" spc="-30" dirty="0">
                <a:latin typeface="Microsoft Sans Serif"/>
                <a:cs typeface="Microsoft Sans Serif"/>
              </a:rPr>
              <a:t>компьютера,</a:t>
            </a:r>
            <a:r>
              <a:rPr sz="2050" spc="40" dirty="0">
                <a:latin typeface="Microsoft Sans Serif"/>
                <a:cs typeface="Microsoft Sans Serif"/>
              </a:rPr>
              <a:t> </a:t>
            </a:r>
            <a:r>
              <a:rPr sz="2050" spc="-10" dirty="0">
                <a:latin typeface="Microsoft Sans Serif"/>
                <a:cs typeface="Microsoft Sans Serif"/>
              </a:rPr>
              <a:t>на</a:t>
            </a:r>
            <a:r>
              <a:rPr sz="2050" spc="35" dirty="0">
                <a:latin typeface="Microsoft Sans Serif"/>
                <a:cs typeface="Microsoft Sans Serif"/>
              </a:rPr>
              <a:t> </a:t>
            </a:r>
            <a:r>
              <a:rPr sz="2050" spc="-40" dirty="0">
                <a:latin typeface="Microsoft Sans Serif"/>
                <a:cs typeface="Microsoft Sans Serif"/>
              </a:rPr>
              <a:t>котором</a:t>
            </a:r>
            <a:r>
              <a:rPr sz="2050" spc="40" dirty="0">
                <a:latin typeface="Microsoft Sans Serif"/>
                <a:cs typeface="Microsoft Sans Serif"/>
              </a:rPr>
              <a:t> </a:t>
            </a:r>
            <a:r>
              <a:rPr sz="2050" spc="-15" dirty="0">
                <a:latin typeface="Microsoft Sans Serif"/>
                <a:cs typeface="Microsoft Sans Serif"/>
              </a:rPr>
              <a:t>находится</a:t>
            </a:r>
            <a:r>
              <a:rPr sz="2050" spc="35" dirty="0">
                <a:latin typeface="Microsoft Sans Serif"/>
                <a:cs typeface="Microsoft Sans Serif"/>
              </a:rPr>
              <a:t> </a:t>
            </a:r>
            <a:r>
              <a:rPr sz="2050" spc="-10" dirty="0">
                <a:latin typeface="Microsoft Sans Serif"/>
                <a:cs typeface="Microsoft Sans Serif"/>
              </a:rPr>
              <a:t>ресурс </a:t>
            </a:r>
            <a:r>
              <a:rPr sz="2050" spc="-530" dirty="0">
                <a:latin typeface="Microsoft Sans Serif"/>
                <a:cs typeface="Microsoft Sans Serif"/>
              </a:rPr>
              <a:t> </a:t>
            </a:r>
            <a:r>
              <a:rPr sz="2050" spc="-45" dirty="0">
                <a:latin typeface="Microsoft Sans Serif"/>
                <a:cs typeface="Microsoft Sans Serif"/>
              </a:rPr>
              <a:t>(может</a:t>
            </a:r>
            <a:r>
              <a:rPr sz="2050" spc="25" dirty="0">
                <a:latin typeface="Microsoft Sans Serif"/>
                <a:cs typeface="Microsoft Sans Serif"/>
              </a:rPr>
              <a:t> </a:t>
            </a:r>
            <a:r>
              <a:rPr sz="2050" spc="-5" dirty="0">
                <a:latin typeface="Microsoft Sans Serif"/>
                <a:cs typeface="Microsoft Sans Serif"/>
              </a:rPr>
              <a:t>быть</a:t>
            </a:r>
            <a:r>
              <a:rPr sz="2050" spc="25" dirty="0">
                <a:latin typeface="Microsoft Sans Serif"/>
                <a:cs typeface="Microsoft Sans Serif"/>
              </a:rPr>
              <a:t> </a:t>
            </a:r>
            <a:r>
              <a:rPr sz="2050" spc="-25" dirty="0">
                <a:latin typeface="Microsoft Sans Serif"/>
                <a:cs typeface="Microsoft Sans Serif"/>
              </a:rPr>
              <a:t>задан</a:t>
            </a:r>
            <a:r>
              <a:rPr sz="2050" spc="25" dirty="0">
                <a:latin typeface="Microsoft Sans Serif"/>
                <a:cs typeface="Microsoft Sans Serif"/>
              </a:rPr>
              <a:t> </a:t>
            </a:r>
            <a:r>
              <a:rPr sz="2050" dirty="0">
                <a:latin typeface="Microsoft Sans Serif"/>
                <a:cs typeface="Microsoft Sans Serif"/>
              </a:rPr>
              <a:t>в</a:t>
            </a:r>
            <a:r>
              <a:rPr sz="2050" spc="30" dirty="0">
                <a:latin typeface="Microsoft Sans Serif"/>
                <a:cs typeface="Microsoft Sans Serif"/>
              </a:rPr>
              <a:t> </a:t>
            </a:r>
            <a:r>
              <a:rPr sz="2050" spc="-5" dirty="0">
                <a:latin typeface="Microsoft Sans Serif"/>
                <a:cs typeface="Microsoft Sans Serif"/>
              </a:rPr>
              <a:t>виде</a:t>
            </a:r>
            <a:r>
              <a:rPr sz="2050" spc="35" dirty="0">
                <a:latin typeface="Microsoft Sans Serif"/>
                <a:cs typeface="Microsoft Sans Serif"/>
              </a:rPr>
              <a:t> </a:t>
            </a:r>
            <a:r>
              <a:rPr sz="2050" dirty="0">
                <a:latin typeface="Microsoft Sans Serif"/>
                <a:cs typeface="Microsoft Sans Serif"/>
              </a:rPr>
              <a:t>IP</a:t>
            </a:r>
            <a:r>
              <a:rPr sz="2050" spc="-15" dirty="0">
                <a:latin typeface="Microsoft Sans Serif"/>
                <a:cs typeface="Microsoft Sans Serif"/>
              </a:rPr>
              <a:t> </a:t>
            </a:r>
            <a:r>
              <a:rPr sz="2050" spc="-5" dirty="0">
                <a:latin typeface="Microsoft Sans Serif"/>
                <a:cs typeface="Microsoft Sans Serif"/>
              </a:rPr>
              <a:t>адреса</a:t>
            </a:r>
            <a:r>
              <a:rPr sz="2050" spc="25" dirty="0">
                <a:latin typeface="Microsoft Sans Serif"/>
                <a:cs typeface="Microsoft Sans Serif"/>
              </a:rPr>
              <a:t> </a:t>
            </a:r>
            <a:r>
              <a:rPr sz="2050" spc="5" dirty="0">
                <a:latin typeface="Microsoft Sans Serif"/>
                <a:cs typeface="Microsoft Sans Serif"/>
              </a:rPr>
              <a:t>или</a:t>
            </a:r>
            <a:r>
              <a:rPr sz="2050" spc="35" dirty="0">
                <a:latin typeface="Microsoft Sans Serif"/>
                <a:cs typeface="Microsoft Sans Serif"/>
              </a:rPr>
              <a:t> </a:t>
            </a:r>
            <a:r>
              <a:rPr sz="2050" spc="-20" dirty="0">
                <a:latin typeface="Microsoft Sans Serif"/>
                <a:cs typeface="Microsoft Sans Serif"/>
              </a:rPr>
              <a:t>доменного</a:t>
            </a:r>
            <a:r>
              <a:rPr sz="2050" spc="35" dirty="0">
                <a:latin typeface="Microsoft Sans Serif"/>
                <a:cs typeface="Microsoft Sans Serif"/>
              </a:rPr>
              <a:t> </a:t>
            </a:r>
            <a:r>
              <a:rPr sz="2050" spc="-15" dirty="0">
                <a:latin typeface="Microsoft Sans Serif"/>
                <a:cs typeface="Microsoft Sans Serif"/>
              </a:rPr>
              <a:t>имени).</a:t>
            </a:r>
            <a:endParaRPr sz="20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2050" spc="-5" dirty="0">
                <a:latin typeface="Microsoft Sans Serif"/>
                <a:cs typeface="Microsoft Sans Serif"/>
              </a:rPr>
              <a:t>port</a:t>
            </a:r>
            <a:r>
              <a:rPr sz="2050" spc="30" dirty="0">
                <a:latin typeface="Microsoft Sans Serif"/>
                <a:cs typeface="Microsoft Sans Serif"/>
              </a:rPr>
              <a:t> </a:t>
            </a:r>
            <a:r>
              <a:rPr sz="2050" spc="844" dirty="0">
                <a:latin typeface="Microsoft Sans Serif"/>
                <a:cs typeface="Microsoft Sans Serif"/>
              </a:rPr>
              <a:t>—</a:t>
            </a:r>
            <a:r>
              <a:rPr sz="2050" spc="30" dirty="0">
                <a:latin typeface="Microsoft Sans Serif"/>
                <a:cs typeface="Microsoft Sans Serif"/>
              </a:rPr>
              <a:t> </a:t>
            </a:r>
            <a:r>
              <a:rPr sz="2050" spc="-20" dirty="0">
                <a:latin typeface="Microsoft Sans Serif"/>
                <a:cs typeface="Microsoft Sans Serif"/>
              </a:rPr>
              <a:t>номер</a:t>
            </a:r>
            <a:r>
              <a:rPr sz="2050" spc="30" dirty="0">
                <a:latin typeface="Microsoft Sans Serif"/>
                <a:cs typeface="Microsoft Sans Serif"/>
              </a:rPr>
              <a:t> </a:t>
            </a:r>
            <a:r>
              <a:rPr sz="2050" spc="-20" dirty="0">
                <a:latin typeface="Microsoft Sans Serif"/>
                <a:cs typeface="Microsoft Sans Serif"/>
              </a:rPr>
              <a:t>порта,</a:t>
            </a:r>
            <a:r>
              <a:rPr sz="2050" spc="30" dirty="0">
                <a:latin typeface="Microsoft Sans Serif"/>
                <a:cs typeface="Microsoft Sans Serif"/>
              </a:rPr>
              <a:t> </a:t>
            </a:r>
            <a:r>
              <a:rPr sz="2050" spc="-15" dirty="0">
                <a:latin typeface="Microsoft Sans Serif"/>
                <a:cs typeface="Microsoft Sans Serif"/>
              </a:rPr>
              <a:t>по</a:t>
            </a:r>
            <a:r>
              <a:rPr sz="2050" spc="20" dirty="0">
                <a:latin typeface="Microsoft Sans Serif"/>
                <a:cs typeface="Microsoft Sans Serif"/>
              </a:rPr>
              <a:t> </a:t>
            </a:r>
            <a:r>
              <a:rPr sz="2050" spc="-30" dirty="0">
                <a:latin typeface="Microsoft Sans Serif"/>
                <a:cs typeface="Microsoft Sans Serif"/>
              </a:rPr>
              <a:t>которому</a:t>
            </a:r>
            <a:r>
              <a:rPr sz="2050" spc="40" dirty="0">
                <a:latin typeface="Microsoft Sans Serif"/>
                <a:cs typeface="Microsoft Sans Serif"/>
              </a:rPr>
              <a:t> </a:t>
            </a:r>
            <a:r>
              <a:rPr sz="2050" spc="-10" dirty="0">
                <a:latin typeface="Microsoft Sans Serif"/>
                <a:cs typeface="Microsoft Sans Serif"/>
              </a:rPr>
              <a:t>слушаются</a:t>
            </a:r>
            <a:r>
              <a:rPr sz="2050" spc="30" dirty="0">
                <a:latin typeface="Microsoft Sans Serif"/>
                <a:cs typeface="Microsoft Sans Serif"/>
              </a:rPr>
              <a:t> </a:t>
            </a:r>
            <a:r>
              <a:rPr sz="2050" spc="-20" dirty="0">
                <a:latin typeface="Microsoft Sans Serif"/>
                <a:cs typeface="Microsoft Sans Serif"/>
              </a:rPr>
              <a:t>запросы</a:t>
            </a:r>
            <a:r>
              <a:rPr sz="2050" spc="35" dirty="0">
                <a:latin typeface="Microsoft Sans Serif"/>
                <a:cs typeface="Microsoft Sans Serif"/>
              </a:rPr>
              <a:t> </a:t>
            </a:r>
            <a:r>
              <a:rPr sz="2050" spc="-15" dirty="0">
                <a:latin typeface="Microsoft Sans Serif"/>
                <a:cs typeface="Microsoft Sans Serif"/>
              </a:rPr>
              <a:t>на</a:t>
            </a:r>
            <a:r>
              <a:rPr sz="2050" spc="30" dirty="0">
                <a:latin typeface="Microsoft Sans Serif"/>
                <a:cs typeface="Microsoft Sans Serif"/>
              </a:rPr>
              <a:t> </a:t>
            </a:r>
            <a:r>
              <a:rPr sz="2050" spc="-5" dirty="0">
                <a:latin typeface="Microsoft Sans Serif"/>
                <a:cs typeface="Microsoft Sans Serif"/>
              </a:rPr>
              <a:t>ресурс.</a:t>
            </a:r>
            <a:endParaRPr sz="2050">
              <a:latin typeface="Microsoft Sans Serif"/>
              <a:cs typeface="Microsoft Sans Serif"/>
            </a:endParaRPr>
          </a:p>
          <a:p>
            <a:pPr marL="12700" marR="639445">
              <a:lnSpc>
                <a:spcPts val="2300"/>
              </a:lnSpc>
              <a:spcBef>
                <a:spcPts val="1160"/>
              </a:spcBef>
            </a:pPr>
            <a:r>
              <a:rPr sz="2050" spc="-5" dirty="0">
                <a:latin typeface="Microsoft Sans Serif"/>
                <a:cs typeface="Microsoft Sans Serif"/>
              </a:rPr>
              <a:t>path</a:t>
            </a:r>
            <a:r>
              <a:rPr sz="2050" spc="30" dirty="0">
                <a:latin typeface="Microsoft Sans Serif"/>
                <a:cs typeface="Microsoft Sans Serif"/>
              </a:rPr>
              <a:t> </a:t>
            </a:r>
            <a:r>
              <a:rPr sz="2050" spc="844" dirty="0">
                <a:latin typeface="Microsoft Sans Serif"/>
                <a:cs typeface="Microsoft Sans Serif"/>
              </a:rPr>
              <a:t>—</a:t>
            </a:r>
            <a:r>
              <a:rPr sz="2050" spc="30" dirty="0">
                <a:latin typeface="Microsoft Sans Serif"/>
                <a:cs typeface="Microsoft Sans Serif"/>
              </a:rPr>
              <a:t> </a:t>
            </a:r>
            <a:r>
              <a:rPr sz="2050" spc="-10" dirty="0">
                <a:latin typeface="Microsoft Sans Serif"/>
                <a:cs typeface="Microsoft Sans Serif"/>
              </a:rPr>
              <a:t>путь</a:t>
            </a:r>
            <a:r>
              <a:rPr sz="2050" spc="30" dirty="0">
                <a:latin typeface="Microsoft Sans Serif"/>
                <a:cs typeface="Microsoft Sans Serif"/>
              </a:rPr>
              <a:t> </a:t>
            </a:r>
            <a:r>
              <a:rPr sz="2050" dirty="0">
                <a:latin typeface="Microsoft Sans Serif"/>
                <a:cs typeface="Microsoft Sans Serif"/>
              </a:rPr>
              <a:t>до</a:t>
            </a:r>
            <a:r>
              <a:rPr sz="2050" spc="30" dirty="0">
                <a:latin typeface="Microsoft Sans Serif"/>
                <a:cs typeface="Microsoft Sans Serif"/>
              </a:rPr>
              <a:t> </a:t>
            </a:r>
            <a:r>
              <a:rPr sz="2050" spc="-5" dirty="0">
                <a:latin typeface="Microsoft Sans Serif"/>
                <a:cs typeface="Microsoft Sans Serif"/>
              </a:rPr>
              <a:t>ресурса</a:t>
            </a:r>
            <a:r>
              <a:rPr sz="2050" spc="35" dirty="0">
                <a:latin typeface="Microsoft Sans Serif"/>
                <a:cs typeface="Microsoft Sans Serif"/>
              </a:rPr>
              <a:t> </a:t>
            </a:r>
            <a:r>
              <a:rPr sz="2050" dirty="0">
                <a:latin typeface="Microsoft Sans Serif"/>
                <a:cs typeface="Microsoft Sans Serif"/>
              </a:rPr>
              <a:t>в</a:t>
            </a:r>
            <a:r>
              <a:rPr sz="2050" spc="30" dirty="0">
                <a:latin typeface="Microsoft Sans Serif"/>
                <a:cs typeface="Microsoft Sans Serif"/>
              </a:rPr>
              <a:t> </a:t>
            </a:r>
            <a:r>
              <a:rPr sz="2050" spc="-10" dirty="0">
                <a:latin typeface="Microsoft Sans Serif"/>
                <a:cs typeface="Microsoft Sans Serif"/>
              </a:rPr>
              <a:t>иерархии</a:t>
            </a:r>
            <a:r>
              <a:rPr sz="2050" spc="30" dirty="0">
                <a:latin typeface="Microsoft Sans Serif"/>
                <a:cs typeface="Microsoft Sans Serif"/>
              </a:rPr>
              <a:t> </a:t>
            </a:r>
            <a:r>
              <a:rPr sz="2050" spc="-15" dirty="0">
                <a:latin typeface="Microsoft Sans Serif"/>
                <a:cs typeface="Microsoft Sans Serif"/>
              </a:rPr>
              <a:t>директорий</a:t>
            </a:r>
            <a:r>
              <a:rPr sz="2050" spc="25" dirty="0">
                <a:latin typeface="Microsoft Sans Serif"/>
                <a:cs typeface="Microsoft Sans Serif"/>
              </a:rPr>
              <a:t> </a:t>
            </a:r>
            <a:r>
              <a:rPr sz="2050" spc="-10" dirty="0">
                <a:latin typeface="Microsoft Sans Serif"/>
                <a:cs typeface="Microsoft Sans Serif"/>
              </a:rPr>
              <a:t>на</a:t>
            </a:r>
            <a:r>
              <a:rPr sz="2050" spc="35" dirty="0">
                <a:latin typeface="Microsoft Sans Serif"/>
                <a:cs typeface="Microsoft Sans Serif"/>
              </a:rPr>
              <a:t> </a:t>
            </a:r>
            <a:r>
              <a:rPr sz="2050" spc="-30" dirty="0">
                <a:latin typeface="Microsoft Sans Serif"/>
                <a:cs typeface="Microsoft Sans Serif"/>
              </a:rPr>
              <a:t>компьютере,</a:t>
            </a:r>
            <a:r>
              <a:rPr sz="2050" spc="30" dirty="0">
                <a:latin typeface="Microsoft Sans Serif"/>
                <a:cs typeface="Microsoft Sans Serif"/>
              </a:rPr>
              <a:t> </a:t>
            </a:r>
            <a:r>
              <a:rPr sz="2050" spc="-10" dirty="0">
                <a:latin typeface="Microsoft Sans Serif"/>
                <a:cs typeface="Microsoft Sans Serif"/>
              </a:rPr>
              <a:t>на </a:t>
            </a:r>
            <a:r>
              <a:rPr sz="2050" spc="-530" dirty="0">
                <a:latin typeface="Microsoft Sans Serif"/>
                <a:cs typeface="Microsoft Sans Serif"/>
              </a:rPr>
              <a:t> </a:t>
            </a:r>
            <a:r>
              <a:rPr sz="2050" spc="-40" dirty="0">
                <a:latin typeface="Microsoft Sans Serif"/>
                <a:cs typeface="Microsoft Sans Serif"/>
              </a:rPr>
              <a:t>котором</a:t>
            </a:r>
            <a:r>
              <a:rPr sz="2050" spc="35" dirty="0">
                <a:latin typeface="Microsoft Sans Serif"/>
                <a:cs typeface="Microsoft Sans Serif"/>
              </a:rPr>
              <a:t> </a:t>
            </a:r>
            <a:r>
              <a:rPr sz="2050" spc="-15" dirty="0">
                <a:latin typeface="Microsoft Sans Serif"/>
                <a:cs typeface="Microsoft Sans Serif"/>
              </a:rPr>
              <a:t>находится</a:t>
            </a:r>
            <a:r>
              <a:rPr sz="2050" spc="30" dirty="0">
                <a:latin typeface="Microsoft Sans Serif"/>
                <a:cs typeface="Microsoft Sans Serif"/>
              </a:rPr>
              <a:t> </a:t>
            </a:r>
            <a:r>
              <a:rPr sz="2050" spc="-5" dirty="0">
                <a:latin typeface="Microsoft Sans Serif"/>
                <a:cs typeface="Microsoft Sans Serif"/>
              </a:rPr>
              <a:t>ресурс.</a:t>
            </a:r>
            <a:endParaRPr sz="2050">
              <a:latin typeface="Microsoft Sans Serif"/>
              <a:cs typeface="Microsoft Sans Serif"/>
            </a:endParaRPr>
          </a:p>
          <a:p>
            <a:pPr marL="12700" marR="598170">
              <a:lnSpc>
                <a:spcPts val="2290"/>
              </a:lnSpc>
              <a:spcBef>
                <a:spcPts val="1120"/>
              </a:spcBef>
            </a:pPr>
            <a:r>
              <a:rPr sz="2050" spc="-5" dirty="0">
                <a:latin typeface="Microsoft Sans Serif"/>
                <a:cs typeface="Microsoft Sans Serif"/>
              </a:rPr>
              <a:t>query-string </a:t>
            </a:r>
            <a:r>
              <a:rPr sz="2050" spc="844" dirty="0">
                <a:latin typeface="Microsoft Sans Serif"/>
                <a:cs typeface="Microsoft Sans Serif"/>
              </a:rPr>
              <a:t>— </a:t>
            </a:r>
            <a:r>
              <a:rPr sz="2050" spc="-20" dirty="0">
                <a:latin typeface="Microsoft Sans Serif"/>
                <a:cs typeface="Microsoft Sans Serif"/>
              </a:rPr>
              <a:t>параметры запроса </a:t>
            </a:r>
            <a:r>
              <a:rPr sz="2050" spc="-130" dirty="0">
                <a:latin typeface="Microsoft Sans Serif"/>
                <a:cs typeface="Microsoft Sans Serif"/>
              </a:rPr>
              <a:t>к </a:t>
            </a:r>
            <a:r>
              <a:rPr sz="2050" spc="-30" dirty="0">
                <a:latin typeface="Microsoft Sans Serif"/>
                <a:cs typeface="Microsoft Sans Serif"/>
              </a:rPr>
              <a:t>ресурсу. </a:t>
            </a:r>
            <a:r>
              <a:rPr sz="2050" spc="-25" dirty="0">
                <a:latin typeface="Microsoft Sans Serif"/>
                <a:cs typeface="Microsoft Sans Serif"/>
              </a:rPr>
              <a:t>Задается </a:t>
            </a:r>
            <a:r>
              <a:rPr sz="2050" dirty="0">
                <a:latin typeface="Microsoft Sans Serif"/>
                <a:cs typeface="Microsoft Sans Serif"/>
              </a:rPr>
              <a:t>в </a:t>
            </a:r>
            <a:r>
              <a:rPr sz="2050" spc="-25" dirty="0">
                <a:latin typeface="Microsoft Sans Serif"/>
                <a:cs typeface="Microsoft Sans Serif"/>
              </a:rPr>
              <a:t>формате </a:t>
            </a:r>
            <a:r>
              <a:rPr sz="2050" spc="-20" dirty="0">
                <a:latin typeface="Microsoft Sans Serif"/>
                <a:cs typeface="Microsoft Sans Serif"/>
              </a:rPr>
              <a:t> </a:t>
            </a:r>
            <a:r>
              <a:rPr sz="2050" spc="-25" dirty="0">
                <a:latin typeface="Microsoft Sans Serif"/>
                <a:cs typeface="Microsoft Sans Serif"/>
              </a:rPr>
              <a:t>название</a:t>
            </a:r>
            <a:r>
              <a:rPr sz="2050" spc="35" dirty="0">
                <a:latin typeface="Microsoft Sans Serif"/>
                <a:cs typeface="Microsoft Sans Serif"/>
              </a:rPr>
              <a:t> </a:t>
            </a:r>
            <a:r>
              <a:rPr sz="2050" spc="-25" dirty="0">
                <a:latin typeface="Microsoft Sans Serif"/>
                <a:cs typeface="Microsoft Sans Serif"/>
              </a:rPr>
              <a:t>параметра</a:t>
            </a:r>
            <a:r>
              <a:rPr sz="2050" spc="40" dirty="0">
                <a:latin typeface="Microsoft Sans Serif"/>
                <a:cs typeface="Microsoft Sans Serif"/>
              </a:rPr>
              <a:t> </a:t>
            </a:r>
            <a:r>
              <a:rPr sz="2050" dirty="0">
                <a:latin typeface="Microsoft Sans Serif"/>
                <a:cs typeface="Microsoft Sans Serif"/>
              </a:rPr>
              <a:t>=</a:t>
            </a:r>
            <a:r>
              <a:rPr sz="2050" spc="35" dirty="0">
                <a:latin typeface="Microsoft Sans Serif"/>
                <a:cs typeface="Microsoft Sans Serif"/>
              </a:rPr>
              <a:t> </a:t>
            </a:r>
            <a:r>
              <a:rPr sz="2050" spc="-30" dirty="0">
                <a:latin typeface="Microsoft Sans Serif"/>
                <a:cs typeface="Microsoft Sans Serif"/>
              </a:rPr>
              <a:t>значение</a:t>
            </a:r>
            <a:r>
              <a:rPr sz="2050" spc="40" dirty="0">
                <a:latin typeface="Microsoft Sans Serif"/>
                <a:cs typeface="Microsoft Sans Serif"/>
              </a:rPr>
              <a:t> </a:t>
            </a:r>
            <a:r>
              <a:rPr sz="2050" spc="-25" dirty="0">
                <a:latin typeface="Microsoft Sans Serif"/>
                <a:cs typeface="Microsoft Sans Serif"/>
              </a:rPr>
              <a:t>параметра</a:t>
            </a:r>
            <a:r>
              <a:rPr sz="2050" spc="35" dirty="0">
                <a:latin typeface="Microsoft Sans Serif"/>
                <a:cs typeface="Microsoft Sans Serif"/>
              </a:rPr>
              <a:t> </a:t>
            </a:r>
            <a:r>
              <a:rPr sz="2050" spc="-5" dirty="0">
                <a:latin typeface="Microsoft Sans Serif"/>
                <a:cs typeface="Microsoft Sans Serif"/>
              </a:rPr>
              <a:t>и</a:t>
            </a:r>
            <a:r>
              <a:rPr sz="2050" spc="45" dirty="0">
                <a:latin typeface="Microsoft Sans Serif"/>
                <a:cs typeface="Microsoft Sans Serif"/>
              </a:rPr>
              <a:t> </a:t>
            </a:r>
            <a:r>
              <a:rPr sz="2050" spc="-25" dirty="0">
                <a:latin typeface="Microsoft Sans Serif"/>
                <a:cs typeface="Microsoft Sans Serif"/>
              </a:rPr>
              <a:t>разделены</a:t>
            </a:r>
            <a:r>
              <a:rPr sz="2050" spc="35" dirty="0">
                <a:latin typeface="Microsoft Sans Serif"/>
                <a:cs typeface="Microsoft Sans Serif"/>
              </a:rPr>
              <a:t> </a:t>
            </a:r>
            <a:r>
              <a:rPr sz="2050" spc="-50" dirty="0">
                <a:latin typeface="Microsoft Sans Serif"/>
                <a:cs typeface="Microsoft Sans Serif"/>
              </a:rPr>
              <a:t>знаком</a:t>
            </a:r>
            <a:r>
              <a:rPr sz="2050" spc="35" dirty="0">
                <a:latin typeface="Microsoft Sans Serif"/>
                <a:cs typeface="Microsoft Sans Serif"/>
              </a:rPr>
              <a:t> </a:t>
            </a:r>
            <a:r>
              <a:rPr sz="2050" dirty="0">
                <a:latin typeface="Microsoft Sans Serif"/>
                <a:cs typeface="Microsoft Sans Serif"/>
              </a:rPr>
              <a:t>&amp;.</a:t>
            </a:r>
            <a:endParaRPr sz="2050">
              <a:latin typeface="Microsoft Sans Serif"/>
              <a:cs typeface="Microsoft Sans Serif"/>
            </a:endParaRPr>
          </a:p>
          <a:p>
            <a:pPr marL="12700" marR="1141730">
              <a:lnSpc>
                <a:spcPts val="2290"/>
              </a:lnSpc>
              <a:spcBef>
                <a:spcPts val="1130"/>
              </a:spcBef>
            </a:pPr>
            <a:r>
              <a:rPr sz="2050" spc="-5" dirty="0">
                <a:latin typeface="Microsoft Sans Serif"/>
                <a:cs typeface="Microsoft Sans Serif"/>
              </a:rPr>
              <a:t>anchor</a:t>
            </a:r>
            <a:r>
              <a:rPr sz="2050" spc="25" dirty="0">
                <a:latin typeface="Microsoft Sans Serif"/>
                <a:cs typeface="Microsoft Sans Serif"/>
              </a:rPr>
              <a:t> </a:t>
            </a:r>
            <a:r>
              <a:rPr sz="2050" spc="844" dirty="0">
                <a:latin typeface="Microsoft Sans Serif"/>
                <a:cs typeface="Microsoft Sans Serif"/>
              </a:rPr>
              <a:t>—</a:t>
            </a:r>
            <a:r>
              <a:rPr sz="2050" spc="20" dirty="0">
                <a:latin typeface="Microsoft Sans Serif"/>
                <a:cs typeface="Microsoft Sans Serif"/>
              </a:rPr>
              <a:t> </a:t>
            </a:r>
            <a:r>
              <a:rPr sz="2050" spc="-10" dirty="0">
                <a:latin typeface="Microsoft Sans Serif"/>
                <a:cs typeface="Microsoft Sans Serif"/>
              </a:rPr>
              <a:t>ссылка</a:t>
            </a:r>
            <a:r>
              <a:rPr sz="2050" spc="30" dirty="0">
                <a:latin typeface="Microsoft Sans Serif"/>
                <a:cs typeface="Microsoft Sans Serif"/>
              </a:rPr>
              <a:t> </a:t>
            </a:r>
            <a:r>
              <a:rPr sz="2050" spc="-10" dirty="0">
                <a:latin typeface="Microsoft Sans Serif"/>
                <a:cs typeface="Microsoft Sans Serif"/>
              </a:rPr>
              <a:t>на</a:t>
            </a:r>
            <a:r>
              <a:rPr sz="2050" spc="20" dirty="0">
                <a:latin typeface="Microsoft Sans Serif"/>
                <a:cs typeface="Microsoft Sans Serif"/>
              </a:rPr>
              <a:t> </a:t>
            </a:r>
            <a:r>
              <a:rPr sz="2050" spc="-10" dirty="0">
                <a:latin typeface="Microsoft Sans Serif"/>
                <a:cs typeface="Microsoft Sans Serif"/>
              </a:rPr>
              <a:t>часть</a:t>
            </a:r>
            <a:r>
              <a:rPr sz="2050" spc="25" dirty="0">
                <a:latin typeface="Microsoft Sans Serif"/>
                <a:cs typeface="Microsoft Sans Serif"/>
              </a:rPr>
              <a:t> </a:t>
            </a:r>
            <a:r>
              <a:rPr sz="2050" spc="-25" dirty="0">
                <a:latin typeface="Microsoft Sans Serif"/>
                <a:cs typeface="Microsoft Sans Serif"/>
              </a:rPr>
              <a:t>документа.</a:t>
            </a:r>
            <a:r>
              <a:rPr sz="2050" spc="30" dirty="0">
                <a:latin typeface="Microsoft Sans Serif"/>
                <a:cs typeface="Microsoft Sans Serif"/>
              </a:rPr>
              <a:t> </a:t>
            </a:r>
            <a:r>
              <a:rPr sz="2050" dirty="0">
                <a:latin typeface="Microsoft Sans Serif"/>
                <a:cs typeface="Microsoft Sans Serif"/>
              </a:rPr>
              <a:t>В</a:t>
            </a:r>
            <a:r>
              <a:rPr sz="2050" spc="30" dirty="0">
                <a:latin typeface="Microsoft Sans Serif"/>
                <a:cs typeface="Microsoft Sans Serif"/>
              </a:rPr>
              <a:t> </a:t>
            </a:r>
            <a:r>
              <a:rPr sz="2050" spc="-25" dirty="0">
                <a:latin typeface="Microsoft Sans Serif"/>
                <a:cs typeface="Microsoft Sans Serif"/>
              </a:rPr>
              <a:t>документе</a:t>
            </a:r>
            <a:r>
              <a:rPr sz="2050" spc="20" dirty="0">
                <a:latin typeface="Microsoft Sans Serif"/>
                <a:cs typeface="Microsoft Sans Serif"/>
              </a:rPr>
              <a:t> </a:t>
            </a:r>
            <a:r>
              <a:rPr sz="2050" spc="-25" dirty="0">
                <a:latin typeface="Microsoft Sans Serif"/>
                <a:cs typeface="Microsoft Sans Serif"/>
              </a:rPr>
              <a:t>могут</a:t>
            </a:r>
            <a:r>
              <a:rPr sz="2050" spc="30" dirty="0">
                <a:latin typeface="Microsoft Sans Serif"/>
                <a:cs typeface="Microsoft Sans Serif"/>
              </a:rPr>
              <a:t> </a:t>
            </a:r>
            <a:r>
              <a:rPr sz="2050" spc="-5" dirty="0">
                <a:latin typeface="Microsoft Sans Serif"/>
                <a:cs typeface="Microsoft Sans Serif"/>
              </a:rPr>
              <a:t>быть </a:t>
            </a:r>
            <a:r>
              <a:rPr sz="2050" spc="-530" dirty="0">
                <a:latin typeface="Microsoft Sans Serif"/>
                <a:cs typeface="Microsoft Sans Serif"/>
              </a:rPr>
              <a:t> </a:t>
            </a:r>
            <a:r>
              <a:rPr sz="2050" spc="-10" dirty="0">
                <a:latin typeface="Microsoft Sans Serif"/>
                <a:cs typeface="Microsoft Sans Serif"/>
              </a:rPr>
              <a:t>установлены</a:t>
            </a:r>
            <a:endParaRPr sz="205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91655" y="624872"/>
            <a:ext cx="3571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5" dirty="0"/>
              <a:t>Компоненты</a:t>
            </a:r>
            <a:r>
              <a:rPr spc="-15" dirty="0"/>
              <a:t> </a:t>
            </a:r>
            <a:r>
              <a:rPr spc="-5" dirty="0"/>
              <a:t>URI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1655" y="657994"/>
            <a:ext cx="7115809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30" dirty="0"/>
              <a:t>Базовые</a:t>
            </a:r>
            <a:r>
              <a:rPr sz="3200" spc="20" dirty="0"/>
              <a:t> </a:t>
            </a:r>
            <a:r>
              <a:rPr sz="3200" spc="-40" dirty="0"/>
              <a:t>компоненты</a:t>
            </a:r>
            <a:r>
              <a:rPr sz="3200" spc="35" dirty="0"/>
              <a:t> </a:t>
            </a:r>
            <a:r>
              <a:rPr sz="3200" spc="-25" dirty="0"/>
              <a:t>технологии</a:t>
            </a:r>
            <a:r>
              <a:rPr sz="3200" spc="25" dirty="0"/>
              <a:t> </a:t>
            </a:r>
            <a:r>
              <a:rPr sz="3200" spc="-15" dirty="0"/>
              <a:t>Веб</a:t>
            </a:r>
            <a:endParaRPr sz="3200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99300" y="1857864"/>
            <a:ext cx="144145" cy="2038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50" spc="15" dirty="0">
                <a:latin typeface="Lucida Sans Unicode"/>
                <a:cs typeface="Lucida Sans Unicode"/>
              </a:rPr>
              <a:t>●</a:t>
            </a:r>
            <a:endParaRPr sz="115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302" y="1756341"/>
            <a:ext cx="8597265" cy="170878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1273810">
              <a:lnSpc>
                <a:spcPts val="2900"/>
              </a:lnSpc>
              <a:spcBef>
                <a:spcPts val="380"/>
              </a:spcBef>
            </a:pPr>
            <a:r>
              <a:rPr sz="2600" spc="-35" dirty="0">
                <a:latin typeface="Microsoft Sans Serif"/>
                <a:cs typeface="Microsoft Sans Serif"/>
              </a:rPr>
              <a:t>Протокол</a:t>
            </a:r>
            <a:r>
              <a:rPr sz="2600" spc="15" dirty="0">
                <a:latin typeface="Microsoft Sans Serif"/>
                <a:cs typeface="Microsoft Sans Serif"/>
              </a:rPr>
              <a:t> </a:t>
            </a:r>
            <a:r>
              <a:rPr sz="2600" spc="10" dirty="0">
                <a:latin typeface="Microsoft Sans Serif"/>
                <a:cs typeface="Microsoft Sans Serif"/>
              </a:rPr>
              <a:t>для</a:t>
            </a:r>
            <a:r>
              <a:rPr sz="2600" spc="20" dirty="0">
                <a:latin typeface="Microsoft Sans Serif"/>
                <a:cs typeface="Microsoft Sans Serif"/>
              </a:rPr>
              <a:t> </a:t>
            </a:r>
            <a:r>
              <a:rPr sz="2600" spc="-20" dirty="0">
                <a:latin typeface="Microsoft Sans Serif"/>
                <a:cs typeface="Microsoft Sans Serif"/>
              </a:rPr>
              <a:t>транспортировки</a:t>
            </a:r>
            <a:r>
              <a:rPr sz="2600" spc="15" dirty="0">
                <a:latin typeface="Microsoft Sans Serif"/>
                <a:cs typeface="Microsoft Sans Serif"/>
              </a:rPr>
              <a:t> </a:t>
            </a:r>
            <a:r>
              <a:rPr sz="2600" spc="-25" dirty="0">
                <a:latin typeface="Microsoft Sans Serif"/>
                <a:cs typeface="Microsoft Sans Serif"/>
              </a:rPr>
              <a:t>гипертекстовых </a:t>
            </a:r>
            <a:r>
              <a:rPr sz="2600" spc="-675" dirty="0">
                <a:latin typeface="Microsoft Sans Serif"/>
                <a:cs typeface="Microsoft Sans Serif"/>
              </a:rPr>
              <a:t> </a:t>
            </a:r>
            <a:r>
              <a:rPr sz="2600" spc="-30" dirty="0">
                <a:latin typeface="Microsoft Sans Serif"/>
                <a:cs typeface="Microsoft Sans Serif"/>
              </a:rPr>
              <a:t>документов</a:t>
            </a:r>
            <a:r>
              <a:rPr sz="2600" spc="20" dirty="0">
                <a:latin typeface="Microsoft Sans Serif"/>
                <a:cs typeface="Microsoft Sans Serif"/>
              </a:rPr>
              <a:t> </a:t>
            </a:r>
            <a:r>
              <a:rPr sz="2600" spc="-25" dirty="0">
                <a:latin typeface="Microsoft Sans Serif"/>
                <a:cs typeface="Microsoft Sans Serif"/>
              </a:rPr>
              <a:t>по</a:t>
            </a:r>
            <a:r>
              <a:rPr sz="2600" spc="40" dirty="0">
                <a:latin typeface="Microsoft Sans Serif"/>
                <a:cs typeface="Microsoft Sans Serif"/>
              </a:rPr>
              <a:t> </a:t>
            </a:r>
            <a:r>
              <a:rPr sz="2600" spc="-20" dirty="0">
                <a:latin typeface="Microsoft Sans Serif"/>
                <a:cs typeface="Microsoft Sans Serif"/>
              </a:rPr>
              <a:t>сети.</a:t>
            </a:r>
            <a:endParaRPr sz="2600">
              <a:latin typeface="Microsoft Sans Serif"/>
              <a:cs typeface="Microsoft Sans Serif"/>
            </a:endParaRPr>
          </a:p>
          <a:p>
            <a:pPr marL="12700" marR="5080">
              <a:lnSpc>
                <a:spcPts val="2910"/>
              </a:lnSpc>
              <a:spcBef>
                <a:spcPts val="1410"/>
              </a:spcBef>
            </a:pPr>
            <a:r>
              <a:rPr sz="2600" spc="-35" dirty="0">
                <a:latin typeface="Microsoft Sans Serif"/>
                <a:cs typeface="Microsoft Sans Serif"/>
              </a:rPr>
              <a:t>Протокол</a:t>
            </a:r>
            <a:r>
              <a:rPr sz="2600" spc="30" dirty="0">
                <a:latin typeface="Microsoft Sans Serif"/>
                <a:cs typeface="Microsoft Sans Serif"/>
              </a:rPr>
              <a:t> </a:t>
            </a:r>
            <a:r>
              <a:rPr sz="2600" spc="-25" dirty="0">
                <a:latin typeface="Microsoft Sans Serif"/>
                <a:cs typeface="Microsoft Sans Serif"/>
              </a:rPr>
              <a:t>прикладного</a:t>
            </a:r>
            <a:r>
              <a:rPr sz="2600" spc="30" dirty="0">
                <a:latin typeface="Microsoft Sans Serif"/>
                <a:cs typeface="Microsoft Sans Serif"/>
              </a:rPr>
              <a:t> </a:t>
            </a:r>
            <a:r>
              <a:rPr sz="2600" spc="-10" dirty="0">
                <a:latin typeface="Microsoft Sans Serif"/>
                <a:cs typeface="Microsoft Sans Serif"/>
              </a:rPr>
              <a:t>уровня</a:t>
            </a:r>
            <a:r>
              <a:rPr sz="2600" spc="4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HTTP</a:t>
            </a:r>
            <a:r>
              <a:rPr sz="2600" spc="-15" dirty="0">
                <a:latin typeface="Microsoft Sans Serif"/>
                <a:cs typeface="Microsoft Sans Serif"/>
              </a:rPr>
              <a:t> </a:t>
            </a:r>
            <a:r>
              <a:rPr sz="2600" spc="-30" dirty="0">
                <a:latin typeface="Microsoft Sans Serif"/>
                <a:cs typeface="Microsoft Sans Serif"/>
              </a:rPr>
              <a:t>(HyperText</a:t>
            </a:r>
            <a:r>
              <a:rPr sz="2600" spc="-20" dirty="0">
                <a:latin typeface="Microsoft Sans Serif"/>
                <a:cs typeface="Microsoft Sans Serif"/>
              </a:rPr>
              <a:t> </a:t>
            </a:r>
            <a:r>
              <a:rPr sz="2600" spc="-15" dirty="0">
                <a:latin typeface="Microsoft Sans Serif"/>
                <a:cs typeface="Microsoft Sans Serif"/>
              </a:rPr>
              <a:t>Transfer </a:t>
            </a:r>
            <a:r>
              <a:rPr sz="2600" spc="-675" dirty="0">
                <a:latin typeface="Microsoft Sans Serif"/>
                <a:cs typeface="Microsoft Sans Serif"/>
              </a:rPr>
              <a:t> </a:t>
            </a:r>
            <a:r>
              <a:rPr sz="2600" spc="-5" dirty="0">
                <a:latin typeface="Microsoft Sans Serif"/>
                <a:cs typeface="Microsoft Sans Serif"/>
              </a:rPr>
              <a:t>Protocol),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10" dirty="0">
                <a:latin typeface="Microsoft Sans Serif"/>
                <a:cs typeface="Microsoft Sans Serif"/>
              </a:rPr>
              <a:t>работающий</a:t>
            </a:r>
            <a:r>
              <a:rPr sz="2600" spc="35" dirty="0">
                <a:latin typeface="Microsoft Sans Serif"/>
                <a:cs typeface="Microsoft Sans Serif"/>
              </a:rPr>
              <a:t> </a:t>
            </a:r>
            <a:r>
              <a:rPr sz="2600" spc="-20" dirty="0">
                <a:latin typeface="Microsoft Sans Serif"/>
                <a:cs typeface="Microsoft Sans Serif"/>
              </a:rPr>
              <a:t>поверх</a:t>
            </a:r>
            <a:r>
              <a:rPr sz="2600" spc="35" dirty="0">
                <a:latin typeface="Microsoft Sans Serif"/>
                <a:cs typeface="Microsoft Sans Serif"/>
              </a:rPr>
              <a:t> </a:t>
            </a:r>
            <a:r>
              <a:rPr sz="2600" spc="-35" dirty="0">
                <a:latin typeface="Microsoft Sans Serif"/>
                <a:cs typeface="Microsoft Sans Serif"/>
              </a:rPr>
              <a:t>протокола</a:t>
            </a:r>
            <a:r>
              <a:rPr sz="2600" spc="3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TCP:</a:t>
            </a:r>
            <a:endParaRPr sz="26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1303" y="4131266"/>
            <a:ext cx="163195" cy="323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50" spc="105" dirty="0">
                <a:latin typeface="Lucida Sans Unicode"/>
                <a:cs typeface="Lucida Sans Unicode"/>
              </a:rPr>
              <a:t>–</a:t>
            </a:r>
            <a:endParaRPr sz="195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1303" y="5012557"/>
            <a:ext cx="163195" cy="323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50" spc="105" dirty="0">
                <a:latin typeface="Lucida Sans Unicode"/>
                <a:cs typeface="Lucida Sans Unicode"/>
              </a:rPr>
              <a:t>–</a:t>
            </a:r>
            <a:endParaRPr sz="195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31303" y="3474763"/>
            <a:ext cx="7847330" cy="1934210"/>
          </a:xfrm>
          <a:prstGeom prst="rect">
            <a:avLst/>
          </a:prstGeom>
        </p:spPr>
        <p:txBody>
          <a:bodyPr vert="horz" wrap="square" lIns="0" tIns="1295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20"/>
              </a:spcBef>
              <a:tabLst>
                <a:tab pos="335915" algn="l"/>
              </a:tabLst>
            </a:pPr>
            <a:r>
              <a:rPr sz="2925" spc="157" baseline="12820" dirty="0">
                <a:latin typeface="Lucida Sans Unicode"/>
                <a:cs typeface="Lucida Sans Unicode"/>
              </a:rPr>
              <a:t>–	</a:t>
            </a:r>
            <a:r>
              <a:rPr sz="2600" spc="-25" dirty="0">
                <a:latin typeface="Microsoft Sans Serif"/>
                <a:cs typeface="Microsoft Sans Serif"/>
              </a:rPr>
              <a:t>взаимодействие</a:t>
            </a:r>
            <a:r>
              <a:rPr sz="2600" spc="3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в</a:t>
            </a:r>
            <a:r>
              <a:rPr sz="2600" spc="20" dirty="0">
                <a:latin typeface="Microsoft Sans Serif"/>
                <a:cs typeface="Microsoft Sans Serif"/>
              </a:rPr>
              <a:t> </a:t>
            </a:r>
            <a:r>
              <a:rPr sz="2600" spc="-15" dirty="0">
                <a:latin typeface="Microsoft Sans Serif"/>
                <a:cs typeface="Microsoft Sans Serif"/>
              </a:rPr>
              <a:t>форме</a:t>
            </a:r>
            <a:r>
              <a:rPr sz="2600" spc="30" dirty="0">
                <a:latin typeface="Microsoft Sans Serif"/>
                <a:cs typeface="Microsoft Sans Serif"/>
              </a:rPr>
              <a:t> </a:t>
            </a:r>
            <a:r>
              <a:rPr sz="2600" spc="-50" dirty="0">
                <a:latin typeface="Microsoft Sans Serif"/>
                <a:cs typeface="Microsoft Sans Serif"/>
              </a:rPr>
              <a:t>запрос/ответ,</a:t>
            </a:r>
            <a:endParaRPr sz="2600">
              <a:latin typeface="Microsoft Sans Serif"/>
              <a:cs typeface="Microsoft Sans Serif"/>
            </a:endParaRPr>
          </a:p>
          <a:p>
            <a:pPr marL="335915" marR="5080">
              <a:lnSpc>
                <a:spcPts val="2910"/>
              </a:lnSpc>
              <a:spcBef>
                <a:spcPts val="1190"/>
              </a:spcBef>
            </a:pPr>
            <a:r>
              <a:rPr sz="2600" spc="-25" dirty="0">
                <a:latin typeface="Microsoft Sans Serif"/>
                <a:cs typeface="Microsoft Sans Serif"/>
              </a:rPr>
              <a:t>формат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5" dirty="0">
                <a:latin typeface="Microsoft Sans Serif"/>
                <a:cs typeface="Microsoft Sans Serif"/>
              </a:rPr>
              <a:t>сообщений: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45" dirty="0">
                <a:latin typeface="Microsoft Sans Serif"/>
                <a:cs typeface="Microsoft Sans Serif"/>
              </a:rPr>
              <a:t>заголовки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+</a:t>
            </a:r>
            <a:r>
              <a:rPr sz="2600" spc="35" dirty="0">
                <a:latin typeface="Microsoft Sans Serif"/>
                <a:cs typeface="Microsoft Sans Serif"/>
              </a:rPr>
              <a:t> </a:t>
            </a:r>
            <a:r>
              <a:rPr sz="2600" spc="-20" dirty="0">
                <a:latin typeface="Microsoft Sans Serif"/>
                <a:cs typeface="Microsoft Sans Serif"/>
              </a:rPr>
              <a:t>пустая</a:t>
            </a:r>
            <a:r>
              <a:rPr sz="2600" spc="35" dirty="0">
                <a:latin typeface="Microsoft Sans Serif"/>
                <a:cs typeface="Microsoft Sans Serif"/>
              </a:rPr>
              <a:t> </a:t>
            </a:r>
            <a:r>
              <a:rPr sz="2600" spc="-20" dirty="0">
                <a:latin typeface="Microsoft Sans Serif"/>
                <a:cs typeface="Microsoft Sans Serif"/>
              </a:rPr>
              <a:t>строка</a:t>
            </a:r>
            <a:r>
              <a:rPr sz="2600" spc="3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+ </a:t>
            </a:r>
            <a:r>
              <a:rPr sz="2600" spc="-675" dirty="0">
                <a:latin typeface="Microsoft Sans Serif"/>
                <a:cs typeface="Microsoft Sans Serif"/>
              </a:rPr>
              <a:t> </a:t>
            </a:r>
            <a:r>
              <a:rPr sz="2600" spc="-15" dirty="0">
                <a:latin typeface="Microsoft Sans Serif"/>
                <a:cs typeface="Microsoft Sans Serif"/>
              </a:rPr>
              <a:t>тело,</a:t>
            </a:r>
            <a:endParaRPr sz="2600">
              <a:latin typeface="Microsoft Sans Serif"/>
              <a:cs typeface="Microsoft Sans Serif"/>
            </a:endParaRPr>
          </a:p>
          <a:p>
            <a:pPr marL="335915">
              <a:lnSpc>
                <a:spcPct val="100000"/>
              </a:lnSpc>
              <a:spcBef>
                <a:spcPts val="860"/>
              </a:spcBef>
            </a:pPr>
            <a:r>
              <a:rPr sz="2600" spc="-40" dirty="0">
                <a:latin typeface="Microsoft Sans Serif"/>
                <a:cs typeface="Microsoft Sans Serif"/>
              </a:rPr>
              <a:t>протокол</a:t>
            </a:r>
            <a:r>
              <a:rPr sz="2600" spc="30" dirty="0">
                <a:latin typeface="Microsoft Sans Serif"/>
                <a:cs typeface="Microsoft Sans Serif"/>
              </a:rPr>
              <a:t> </a:t>
            </a:r>
            <a:r>
              <a:rPr sz="2600" spc="-65" dirty="0">
                <a:latin typeface="Microsoft Sans Serif"/>
                <a:cs typeface="Microsoft Sans Serif"/>
              </a:rPr>
              <a:t>без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5" dirty="0">
                <a:latin typeface="Microsoft Sans Serif"/>
                <a:cs typeface="Microsoft Sans Serif"/>
              </a:rPr>
              <a:t>сохранения</a:t>
            </a:r>
            <a:r>
              <a:rPr sz="2600" spc="35" dirty="0">
                <a:latin typeface="Microsoft Sans Serif"/>
                <a:cs typeface="Microsoft Sans Serif"/>
              </a:rPr>
              <a:t> </a:t>
            </a:r>
            <a:r>
              <a:rPr sz="2600" spc="-5" dirty="0">
                <a:latin typeface="Microsoft Sans Serif"/>
                <a:cs typeface="Microsoft Sans Serif"/>
              </a:rPr>
              <a:t>состояния.</a:t>
            </a:r>
            <a:endParaRPr sz="26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1655" y="657994"/>
            <a:ext cx="650494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От</a:t>
            </a:r>
            <a:r>
              <a:rPr sz="3200" spc="20" dirty="0"/>
              <a:t> </a:t>
            </a:r>
            <a:r>
              <a:rPr sz="3200" spc="-15" dirty="0"/>
              <a:t>веб-сайтов</a:t>
            </a:r>
            <a:r>
              <a:rPr sz="3200" spc="30" dirty="0"/>
              <a:t> </a:t>
            </a:r>
            <a:r>
              <a:rPr sz="3200" spc="-200" dirty="0"/>
              <a:t>к</a:t>
            </a:r>
            <a:r>
              <a:rPr sz="3200" spc="25" dirty="0"/>
              <a:t> </a:t>
            </a:r>
            <a:r>
              <a:rPr sz="3200" spc="-30" dirty="0"/>
              <a:t>веб-приложениям</a:t>
            </a:r>
            <a:endParaRPr sz="320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99300" y="1875873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Lucida Sans Unicode"/>
                <a:cs typeface="Lucida Sans Unicode"/>
              </a:rPr>
              <a:t>●</a:t>
            </a:r>
            <a:endParaRPr sz="145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300" y="3422784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Lucida Sans Unicode"/>
                <a:cs typeface="Lucida Sans Unicode"/>
              </a:rPr>
              <a:t>●</a:t>
            </a:r>
            <a:endParaRPr sz="145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205740" marR="5080">
              <a:lnSpc>
                <a:spcPct val="93400"/>
              </a:lnSpc>
              <a:spcBef>
                <a:spcPts val="350"/>
              </a:spcBef>
            </a:pPr>
            <a:r>
              <a:rPr spc="-25" dirty="0"/>
              <a:t>Отдельные</a:t>
            </a:r>
            <a:r>
              <a:rPr spc="30" dirty="0"/>
              <a:t> </a:t>
            </a:r>
            <a:r>
              <a:rPr spc="-15" dirty="0"/>
              <a:t>веб-страницы</a:t>
            </a:r>
            <a:r>
              <a:rPr spc="35" dirty="0"/>
              <a:t> </a:t>
            </a:r>
            <a:r>
              <a:rPr spc="-25" dirty="0"/>
              <a:t>размещались</a:t>
            </a:r>
            <a:r>
              <a:rPr spc="35" dirty="0"/>
              <a:t> </a:t>
            </a:r>
            <a:r>
              <a:rPr spc="-15" dirty="0"/>
              <a:t>на </a:t>
            </a:r>
            <a:r>
              <a:rPr spc="-10" dirty="0"/>
              <a:t> </a:t>
            </a:r>
            <a:r>
              <a:rPr spc="-15" dirty="0"/>
              <a:t>веб-серверах</a:t>
            </a:r>
            <a:r>
              <a:rPr spc="30" dirty="0"/>
              <a:t> </a:t>
            </a:r>
            <a:r>
              <a:rPr spc="-10" dirty="0"/>
              <a:t>больших</a:t>
            </a:r>
            <a:r>
              <a:rPr spc="35" dirty="0"/>
              <a:t> </a:t>
            </a:r>
            <a:r>
              <a:rPr spc="-30" dirty="0"/>
              <a:t>исследовательских</a:t>
            </a:r>
            <a:r>
              <a:rPr spc="30" dirty="0"/>
              <a:t> </a:t>
            </a:r>
            <a:r>
              <a:rPr spc="-5" dirty="0"/>
              <a:t>и </a:t>
            </a:r>
            <a:r>
              <a:rPr spc="-835" dirty="0"/>
              <a:t> </a:t>
            </a:r>
            <a:r>
              <a:rPr spc="-35" dirty="0"/>
              <a:t>образовательных</a:t>
            </a:r>
            <a:r>
              <a:rPr spc="35" dirty="0"/>
              <a:t> </a:t>
            </a:r>
            <a:r>
              <a:rPr spc="-30" dirty="0"/>
              <a:t>организаций.</a:t>
            </a:r>
          </a:p>
          <a:p>
            <a:pPr marL="205740" marR="236854">
              <a:lnSpc>
                <a:spcPct val="93400"/>
              </a:lnSpc>
              <a:spcBef>
                <a:spcPts val="1425"/>
              </a:spcBef>
            </a:pPr>
            <a:r>
              <a:rPr dirty="0"/>
              <a:t>С</a:t>
            </a:r>
            <a:r>
              <a:rPr spc="30" dirty="0"/>
              <a:t> </a:t>
            </a:r>
            <a:r>
              <a:rPr spc="-25" dirty="0"/>
              <a:t>ростом</a:t>
            </a:r>
            <a:r>
              <a:rPr spc="35" dirty="0"/>
              <a:t> </a:t>
            </a:r>
            <a:r>
              <a:rPr spc="-25" dirty="0"/>
              <a:t>сети</a:t>
            </a:r>
            <a:r>
              <a:rPr spc="30" dirty="0"/>
              <a:t> </a:t>
            </a:r>
            <a:r>
              <a:rPr spc="-30" dirty="0"/>
              <a:t>Интернет</a:t>
            </a:r>
            <a:r>
              <a:rPr spc="30" dirty="0"/>
              <a:t> </a:t>
            </a:r>
            <a:r>
              <a:rPr dirty="0"/>
              <a:t>у</a:t>
            </a:r>
            <a:r>
              <a:rPr spc="35" dirty="0"/>
              <a:t> </a:t>
            </a:r>
            <a:r>
              <a:rPr spc="-25" dirty="0"/>
              <a:t>большего </a:t>
            </a:r>
            <a:r>
              <a:rPr spc="-20" dirty="0"/>
              <a:t> </a:t>
            </a:r>
            <a:r>
              <a:rPr spc="-30" dirty="0"/>
              <a:t>количества</a:t>
            </a:r>
            <a:r>
              <a:rPr spc="20" dirty="0"/>
              <a:t> </a:t>
            </a:r>
            <a:r>
              <a:rPr spc="-40" dirty="0"/>
              <a:t>пользователей</a:t>
            </a:r>
            <a:r>
              <a:rPr spc="30" dirty="0"/>
              <a:t> </a:t>
            </a:r>
            <a:r>
              <a:rPr spc="-25" dirty="0"/>
              <a:t>появляется </a:t>
            </a:r>
            <a:r>
              <a:rPr spc="-20" dirty="0"/>
              <a:t> </a:t>
            </a:r>
            <a:r>
              <a:rPr spc="-45" dirty="0"/>
              <a:t>возможность</a:t>
            </a:r>
            <a:r>
              <a:rPr spc="30" dirty="0"/>
              <a:t> </a:t>
            </a:r>
            <a:r>
              <a:rPr spc="-40" dirty="0"/>
              <a:t>разворачивать</a:t>
            </a:r>
            <a:r>
              <a:rPr spc="25" dirty="0"/>
              <a:t> </a:t>
            </a:r>
            <a:r>
              <a:rPr spc="-10" dirty="0"/>
              <a:t>свои</a:t>
            </a:r>
            <a:r>
              <a:rPr spc="25" dirty="0"/>
              <a:t> </a:t>
            </a:r>
            <a:r>
              <a:rPr spc="-20" dirty="0"/>
              <a:t>веб- </a:t>
            </a:r>
            <a:r>
              <a:rPr spc="-15" dirty="0"/>
              <a:t> </a:t>
            </a:r>
            <a:r>
              <a:rPr spc="-10" dirty="0"/>
              <a:t>серверы,</a:t>
            </a:r>
            <a:r>
              <a:rPr spc="15" dirty="0"/>
              <a:t> </a:t>
            </a:r>
            <a:r>
              <a:rPr spc="-20" dirty="0"/>
              <a:t>появляются</a:t>
            </a:r>
            <a:r>
              <a:rPr spc="20" dirty="0"/>
              <a:t> </a:t>
            </a:r>
            <a:r>
              <a:rPr spc="-10" dirty="0"/>
              <a:t>веб-сайты</a:t>
            </a:r>
            <a:r>
              <a:rPr spc="20" dirty="0"/>
              <a:t> </a:t>
            </a:r>
            <a:r>
              <a:rPr spc="1325" dirty="0"/>
              <a:t>—</a:t>
            </a:r>
            <a:r>
              <a:rPr spc="25" dirty="0"/>
              <a:t> </a:t>
            </a:r>
            <a:r>
              <a:rPr spc="-10" dirty="0"/>
              <a:t>наборы </a:t>
            </a:r>
            <a:r>
              <a:rPr spc="-835" dirty="0"/>
              <a:t> </a:t>
            </a:r>
            <a:r>
              <a:rPr spc="-15" dirty="0"/>
              <a:t>веб-страниц</a:t>
            </a:r>
            <a:r>
              <a:rPr spc="25" dirty="0"/>
              <a:t> </a:t>
            </a:r>
            <a:r>
              <a:rPr dirty="0"/>
              <a:t>с</a:t>
            </a:r>
            <a:r>
              <a:rPr spc="40" dirty="0"/>
              <a:t> </a:t>
            </a:r>
            <a:r>
              <a:rPr spc="-20" dirty="0"/>
              <a:t>единой</a:t>
            </a:r>
            <a:r>
              <a:rPr spc="25" dirty="0"/>
              <a:t> </a:t>
            </a:r>
            <a:r>
              <a:rPr spc="-45" dirty="0"/>
              <a:t>тематикой</a:t>
            </a:r>
            <a:r>
              <a:rPr spc="25" dirty="0"/>
              <a:t> </a:t>
            </a:r>
            <a:r>
              <a:rPr spc="-5" dirty="0"/>
              <a:t>и </a:t>
            </a:r>
            <a:r>
              <a:rPr dirty="0"/>
              <a:t> </a:t>
            </a:r>
            <a:r>
              <a:rPr spc="-20" dirty="0"/>
              <a:t>оформлением.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1655" y="657994"/>
            <a:ext cx="650494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От</a:t>
            </a:r>
            <a:r>
              <a:rPr sz="3200" spc="20" dirty="0"/>
              <a:t> </a:t>
            </a:r>
            <a:r>
              <a:rPr sz="3200" spc="-15" dirty="0"/>
              <a:t>веб-сайтов</a:t>
            </a:r>
            <a:r>
              <a:rPr sz="3200" spc="30" dirty="0"/>
              <a:t> </a:t>
            </a:r>
            <a:r>
              <a:rPr sz="3200" spc="-200" dirty="0"/>
              <a:t>к</a:t>
            </a:r>
            <a:r>
              <a:rPr sz="3200" spc="25" dirty="0"/>
              <a:t> </a:t>
            </a:r>
            <a:r>
              <a:rPr sz="3200" spc="-30" dirty="0"/>
              <a:t>веб-приложениям</a:t>
            </a:r>
            <a:endParaRPr sz="32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20623" y="1760303"/>
            <a:ext cx="9012555" cy="425704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203200" marR="30480" indent="-165735">
              <a:lnSpc>
                <a:spcPts val="2510"/>
              </a:lnSpc>
              <a:spcBef>
                <a:spcPts val="330"/>
              </a:spcBef>
              <a:buSzPct val="43181"/>
              <a:buFont typeface="Lucida Sans Unicode"/>
              <a:buChar char="●"/>
              <a:tabLst>
                <a:tab pos="203835" algn="l"/>
              </a:tabLst>
            </a:pPr>
            <a:r>
              <a:rPr sz="2200" dirty="0">
                <a:latin typeface="Microsoft Sans Serif"/>
                <a:cs typeface="Microsoft Sans Serif"/>
              </a:rPr>
              <a:t>Переход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от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5" dirty="0">
                <a:latin typeface="Microsoft Sans Serif"/>
                <a:cs typeface="Microsoft Sans Serif"/>
              </a:rPr>
              <a:t>понимания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10" dirty="0">
                <a:latin typeface="Microsoft Sans Serif"/>
                <a:cs typeface="Microsoft Sans Serif"/>
              </a:rPr>
              <a:t>Web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60" dirty="0">
                <a:latin typeface="Microsoft Sans Serif"/>
                <a:cs typeface="Microsoft Sans Serif"/>
              </a:rPr>
              <a:t>как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10" dirty="0">
                <a:latin typeface="Microsoft Sans Serif"/>
                <a:cs typeface="Microsoft Sans Serif"/>
              </a:rPr>
              <a:t>системы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обмена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статическими </a:t>
            </a:r>
            <a:r>
              <a:rPr sz="2200" dirty="0">
                <a:latin typeface="Microsoft Sans Serif"/>
                <a:cs typeface="Microsoft Sans Serif"/>
              </a:rPr>
              <a:t> </a:t>
            </a:r>
            <a:r>
              <a:rPr sz="2200" spc="10" dirty="0">
                <a:latin typeface="Microsoft Sans Serif"/>
                <a:cs typeface="Microsoft Sans Serif"/>
              </a:rPr>
              <a:t>ресурсами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125" dirty="0">
                <a:latin typeface="Microsoft Sans Serif"/>
                <a:cs typeface="Microsoft Sans Serif"/>
              </a:rPr>
              <a:t>к</a:t>
            </a:r>
            <a:r>
              <a:rPr sz="2200" spc="50" dirty="0">
                <a:latin typeface="Microsoft Sans Serif"/>
                <a:cs typeface="Microsoft Sans Serif"/>
              </a:rPr>
              <a:t> </a:t>
            </a:r>
            <a:r>
              <a:rPr sz="2200" spc="15" dirty="0">
                <a:latin typeface="Microsoft Sans Serif"/>
                <a:cs typeface="Microsoft Sans Serif"/>
              </a:rPr>
              <a:t>Web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60" dirty="0">
                <a:latin typeface="Microsoft Sans Serif"/>
                <a:cs typeface="Microsoft Sans Serif"/>
              </a:rPr>
              <a:t>как</a:t>
            </a:r>
            <a:r>
              <a:rPr sz="2200" spc="5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динамическому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10" dirty="0">
                <a:latin typeface="Microsoft Sans Serif"/>
                <a:cs typeface="Microsoft Sans Serif"/>
              </a:rPr>
              <a:t>информационныму</a:t>
            </a:r>
            <a:r>
              <a:rPr sz="2200" spc="50" dirty="0">
                <a:latin typeface="Microsoft Sans Serif"/>
                <a:cs typeface="Microsoft Sans Serif"/>
              </a:rPr>
              <a:t> </a:t>
            </a:r>
            <a:r>
              <a:rPr sz="2200" spc="15" dirty="0">
                <a:latin typeface="Microsoft Sans Serif"/>
                <a:cs typeface="Microsoft Sans Serif"/>
              </a:rPr>
              <a:t>сервису:</a:t>
            </a:r>
            <a:endParaRPr sz="2200">
              <a:latin typeface="Microsoft Sans Serif"/>
              <a:cs typeface="Microsoft Sans Serif"/>
            </a:endParaRPr>
          </a:p>
          <a:p>
            <a:pPr marL="424180" marR="985519" lvl="1" indent="-165735">
              <a:lnSpc>
                <a:spcPts val="2510"/>
              </a:lnSpc>
              <a:spcBef>
                <a:spcPts val="720"/>
              </a:spcBef>
              <a:buSzPct val="75000"/>
              <a:buFont typeface="Lucida Sans Unicode"/>
              <a:buChar char="–"/>
              <a:tabLst>
                <a:tab pos="424815" algn="l"/>
              </a:tabLst>
            </a:pPr>
            <a:r>
              <a:rPr sz="2200" dirty="0">
                <a:latin typeface="Microsoft Sans Serif"/>
                <a:cs typeface="Microsoft Sans Serif"/>
              </a:rPr>
              <a:t>поисковые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20" dirty="0">
                <a:latin typeface="Microsoft Sans Serif"/>
                <a:cs typeface="Microsoft Sans Serif"/>
              </a:rPr>
              <a:t>сервисы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10" dirty="0">
                <a:latin typeface="Microsoft Sans Serif"/>
                <a:cs typeface="Microsoft Sans Serif"/>
              </a:rPr>
              <a:t>(сначала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10" dirty="0">
                <a:latin typeface="Microsoft Sans Serif"/>
                <a:cs typeface="Microsoft Sans Serif"/>
              </a:rPr>
              <a:t>преимущественно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по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20" dirty="0">
                <a:latin typeface="Microsoft Sans Serif"/>
                <a:cs typeface="Microsoft Sans Serif"/>
              </a:rPr>
              <a:t>FTP</a:t>
            </a:r>
            <a:r>
              <a:rPr sz="2200" spc="-5" dirty="0">
                <a:latin typeface="Microsoft Sans Serif"/>
                <a:cs typeface="Microsoft Sans Serif"/>
              </a:rPr>
              <a:t> </a:t>
            </a:r>
            <a:r>
              <a:rPr sz="2200" spc="20" dirty="0">
                <a:latin typeface="Microsoft Sans Serif"/>
                <a:cs typeface="Microsoft Sans Serif"/>
              </a:rPr>
              <a:t>и </a:t>
            </a:r>
            <a:r>
              <a:rPr sz="2200" spc="-570" dirty="0">
                <a:latin typeface="Microsoft Sans Serif"/>
                <a:cs typeface="Microsoft Sans Serif"/>
              </a:rPr>
              <a:t> </a:t>
            </a:r>
            <a:r>
              <a:rPr sz="2200" spc="15" dirty="0">
                <a:latin typeface="Microsoft Sans Serif"/>
                <a:cs typeface="Microsoft Sans Serif"/>
              </a:rPr>
              <a:t>Gopher),</a:t>
            </a:r>
            <a:endParaRPr sz="2200">
              <a:latin typeface="Microsoft Sans Serif"/>
              <a:cs typeface="Microsoft Sans Serif"/>
            </a:endParaRPr>
          </a:p>
          <a:p>
            <a:pPr marL="424180" lvl="1" indent="-165735">
              <a:lnSpc>
                <a:spcPct val="100000"/>
              </a:lnSpc>
              <a:spcBef>
                <a:spcPts val="390"/>
              </a:spcBef>
              <a:buSzPct val="75000"/>
              <a:buFont typeface="Lucida Sans Unicode"/>
              <a:buChar char="–"/>
              <a:tabLst>
                <a:tab pos="424815" algn="l"/>
              </a:tabLst>
            </a:pPr>
            <a:r>
              <a:rPr sz="2200" spc="10" dirty="0">
                <a:latin typeface="Microsoft Sans Serif"/>
                <a:cs typeface="Microsoft Sans Serif"/>
              </a:rPr>
              <a:t>информация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20" dirty="0">
                <a:latin typeface="Microsoft Sans Serif"/>
                <a:cs typeface="Microsoft Sans Serif"/>
              </a:rPr>
              <a:t>о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погоде,</a:t>
            </a:r>
            <a:endParaRPr sz="2200">
              <a:latin typeface="Microsoft Sans Serif"/>
              <a:cs typeface="Microsoft Sans Serif"/>
            </a:endParaRPr>
          </a:p>
          <a:p>
            <a:pPr marL="424180" lvl="1" indent="-165735">
              <a:lnSpc>
                <a:spcPct val="100000"/>
              </a:lnSpc>
              <a:spcBef>
                <a:spcPts val="439"/>
              </a:spcBef>
              <a:buSzPct val="75000"/>
              <a:buFont typeface="Lucida Sans Unicode"/>
              <a:buChar char="–"/>
              <a:tabLst>
                <a:tab pos="424815" algn="l"/>
              </a:tabLst>
            </a:pPr>
            <a:r>
              <a:rPr sz="2200" spc="-20" dirty="0">
                <a:latin typeface="Microsoft Sans Serif"/>
                <a:cs typeface="Microsoft Sans Serif"/>
              </a:rPr>
              <a:t>сколько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5" dirty="0">
                <a:latin typeface="Microsoft Sans Serif"/>
                <a:cs typeface="Microsoft Sans Serif"/>
              </a:rPr>
              <a:t>воды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20" dirty="0">
                <a:latin typeface="Microsoft Sans Serif"/>
                <a:cs typeface="Microsoft Sans Serif"/>
              </a:rPr>
              <a:t>осталось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20" dirty="0">
                <a:latin typeface="Microsoft Sans Serif"/>
                <a:cs typeface="Microsoft Sans Serif"/>
              </a:rPr>
              <a:t>в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автомате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15" dirty="0">
                <a:latin typeface="Microsoft Sans Serif"/>
                <a:cs typeface="Microsoft Sans Serif"/>
              </a:rPr>
              <a:t>с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15" dirty="0">
                <a:latin typeface="Microsoft Sans Serif"/>
                <a:cs typeface="Microsoft Sans Serif"/>
              </a:rPr>
              <a:t>газировкой,</a:t>
            </a:r>
            <a:endParaRPr sz="2200">
              <a:latin typeface="Microsoft Sans Serif"/>
              <a:cs typeface="Microsoft Sans Serif"/>
            </a:endParaRPr>
          </a:p>
          <a:p>
            <a:pPr marL="424180" marR="657860" lvl="1" indent="-165735">
              <a:lnSpc>
                <a:spcPts val="2510"/>
              </a:lnSpc>
              <a:spcBef>
                <a:spcPts val="640"/>
              </a:spcBef>
              <a:buSzPct val="75000"/>
              <a:buFont typeface="Lucida Sans Unicode"/>
              <a:buChar char="–"/>
              <a:tabLst>
                <a:tab pos="424815" algn="l"/>
              </a:tabLst>
            </a:pPr>
            <a:r>
              <a:rPr sz="2200" spc="10" dirty="0">
                <a:latin typeface="Microsoft Sans Serif"/>
                <a:cs typeface="Microsoft Sans Serif"/>
              </a:rPr>
              <a:t>телефонный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справочник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5" dirty="0">
                <a:latin typeface="Microsoft Sans Serif"/>
                <a:cs typeface="Microsoft Sans Serif"/>
              </a:rPr>
              <a:t>(одно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30" dirty="0">
                <a:latin typeface="Microsoft Sans Serif"/>
                <a:cs typeface="Microsoft Sans Serif"/>
              </a:rPr>
              <a:t>из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15" dirty="0">
                <a:latin typeface="Microsoft Sans Serif"/>
                <a:cs typeface="Microsoft Sans Serif"/>
              </a:rPr>
              <a:t>первых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5" dirty="0">
                <a:latin typeface="Microsoft Sans Serif"/>
                <a:cs typeface="Microsoft Sans Serif"/>
              </a:rPr>
              <a:t>Web-приложений, </a:t>
            </a:r>
            <a:r>
              <a:rPr sz="2200" spc="-570" dirty="0">
                <a:latin typeface="Microsoft Sans Serif"/>
                <a:cs typeface="Microsoft Sans Serif"/>
              </a:rPr>
              <a:t> </a:t>
            </a:r>
            <a:r>
              <a:rPr sz="2200" spc="10" dirty="0">
                <a:latin typeface="Microsoft Sans Serif"/>
                <a:cs typeface="Microsoft Sans Serif"/>
              </a:rPr>
              <a:t>продемоенстрированных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105" dirty="0">
                <a:latin typeface="Microsoft Sans Serif"/>
                <a:cs typeface="Microsoft Sans Serif"/>
              </a:rPr>
              <a:t>Т.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5" dirty="0">
                <a:latin typeface="Microsoft Sans Serif"/>
                <a:cs typeface="Microsoft Sans Serif"/>
              </a:rPr>
              <a:t>Бернерсом-Ли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20" dirty="0">
                <a:latin typeface="Microsoft Sans Serif"/>
                <a:cs typeface="Microsoft Sans Serif"/>
              </a:rPr>
              <a:t>в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20" dirty="0">
                <a:latin typeface="Microsoft Sans Serif"/>
                <a:cs typeface="Microsoft Sans Serif"/>
              </a:rPr>
              <a:t>CERN).</a:t>
            </a:r>
            <a:endParaRPr sz="2200">
              <a:latin typeface="Microsoft Sans Serif"/>
              <a:cs typeface="Microsoft Sans Serif"/>
            </a:endParaRPr>
          </a:p>
          <a:p>
            <a:pPr marL="203200" marR="303530" indent="-165735">
              <a:lnSpc>
                <a:spcPct val="95000"/>
              </a:lnSpc>
              <a:spcBef>
                <a:spcPts val="520"/>
              </a:spcBef>
              <a:buSzPct val="43181"/>
              <a:buFont typeface="Lucida Sans Unicode"/>
              <a:buChar char="●"/>
              <a:tabLst>
                <a:tab pos="203835" algn="l"/>
              </a:tabLst>
            </a:pPr>
            <a:r>
              <a:rPr sz="2200" spc="-165" dirty="0">
                <a:latin typeface="Microsoft Sans Serif"/>
                <a:cs typeface="Microsoft Sans Serif"/>
              </a:rPr>
              <a:t>К</a:t>
            </a:r>
            <a:r>
              <a:rPr sz="2200" spc="-160" dirty="0">
                <a:latin typeface="Microsoft Sans Serif"/>
                <a:cs typeface="Microsoft Sans Serif"/>
              </a:rPr>
              <a:t> </a:t>
            </a:r>
            <a:r>
              <a:rPr sz="2200" spc="10" dirty="0">
                <a:latin typeface="Microsoft Sans Serif"/>
                <a:cs typeface="Microsoft Sans Serif"/>
              </a:rPr>
              <a:t>середине </a:t>
            </a:r>
            <a:r>
              <a:rPr sz="2200" spc="15" dirty="0">
                <a:latin typeface="Microsoft Sans Serif"/>
                <a:cs typeface="Microsoft Sans Serif"/>
              </a:rPr>
              <a:t>90-х </a:t>
            </a:r>
            <a:r>
              <a:rPr sz="2200" dirty="0">
                <a:latin typeface="Microsoft Sans Serif"/>
                <a:cs typeface="Microsoft Sans Serif"/>
              </a:rPr>
              <a:t>Интернет получает </a:t>
            </a:r>
            <a:r>
              <a:rPr sz="2200" spc="10" dirty="0">
                <a:latin typeface="Microsoft Sans Serif"/>
                <a:cs typeface="Microsoft Sans Serif"/>
              </a:rPr>
              <a:t>все </a:t>
            </a:r>
            <a:r>
              <a:rPr sz="2200" spc="15" dirty="0">
                <a:latin typeface="Microsoft Sans Serif"/>
                <a:cs typeface="Microsoft Sans Serif"/>
              </a:rPr>
              <a:t>большее 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15" dirty="0">
                <a:latin typeface="Microsoft Sans Serif"/>
                <a:cs typeface="Microsoft Sans Serif"/>
              </a:rPr>
              <a:t>распространение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10" dirty="0">
                <a:latin typeface="Microsoft Sans Serif"/>
                <a:cs typeface="Microsoft Sans Serif"/>
              </a:rPr>
              <a:t>среди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15" dirty="0">
                <a:latin typeface="Microsoft Sans Serif"/>
                <a:cs typeface="Microsoft Sans Serif"/>
              </a:rPr>
              <a:t>обычных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15" dirty="0">
                <a:latin typeface="Microsoft Sans Serif"/>
                <a:cs typeface="Microsoft Sans Serif"/>
              </a:rPr>
              <a:t>людей.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Бизнес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30" dirty="0">
                <a:latin typeface="Microsoft Sans Serif"/>
                <a:cs typeface="Microsoft Sans Serif"/>
              </a:rPr>
              <a:t>понимает,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что </a:t>
            </a:r>
            <a:r>
              <a:rPr sz="2200" spc="5" dirty="0">
                <a:latin typeface="Microsoft Sans Serif"/>
                <a:cs typeface="Microsoft Sans Serif"/>
              </a:rPr>
              <a:t> </a:t>
            </a:r>
            <a:r>
              <a:rPr sz="2200" spc="15" dirty="0">
                <a:latin typeface="Microsoft Sans Serif"/>
                <a:cs typeface="Microsoft Sans Serif"/>
              </a:rPr>
              <a:t>Web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950" dirty="0">
                <a:latin typeface="Microsoft Sans Serif"/>
                <a:cs typeface="Microsoft Sans Serif"/>
              </a:rPr>
              <a:t>—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это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10" dirty="0">
                <a:latin typeface="Microsoft Sans Serif"/>
                <a:cs typeface="Microsoft Sans Serif"/>
              </a:rPr>
              <a:t>новая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10" dirty="0">
                <a:latin typeface="Microsoft Sans Serif"/>
                <a:cs typeface="Microsoft Sans Serif"/>
              </a:rPr>
              <a:t>платформа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25" dirty="0">
                <a:latin typeface="Microsoft Sans Serif"/>
                <a:cs typeface="Microsoft Sans Serif"/>
              </a:rPr>
              <a:t>для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продвижения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10" dirty="0">
                <a:latin typeface="Microsoft Sans Serif"/>
                <a:cs typeface="Microsoft Sans Serif"/>
              </a:rPr>
              <a:t>своих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10" dirty="0">
                <a:latin typeface="Microsoft Sans Serif"/>
                <a:cs typeface="Microsoft Sans Serif"/>
              </a:rPr>
              <a:t>товаров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20" dirty="0">
                <a:latin typeface="Microsoft Sans Serif"/>
                <a:cs typeface="Microsoft Sans Serif"/>
              </a:rPr>
              <a:t>и </a:t>
            </a:r>
            <a:r>
              <a:rPr sz="2200" spc="-570" dirty="0">
                <a:latin typeface="Microsoft Sans Serif"/>
                <a:cs typeface="Microsoft Sans Serif"/>
              </a:rPr>
              <a:t> </a:t>
            </a:r>
            <a:r>
              <a:rPr sz="2200" spc="-35" dirty="0">
                <a:latin typeface="Microsoft Sans Serif"/>
                <a:cs typeface="Microsoft Sans Serif"/>
              </a:rPr>
              <a:t>услуг.</a:t>
            </a:r>
            <a:endParaRPr sz="2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12700" marR="5080">
              <a:lnSpc>
                <a:spcPts val="4040"/>
              </a:lnSpc>
              <a:spcBef>
                <a:spcPts val="465"/>
              </a:spcBef>
            </a:pPr>
            <a:r>
              <a:rPr spc="-45" dirty="0"/>
              <a:t>Классическая</a:t>
            </a:r>
            <a:r>
              <a:rPr spc="25" dirty="0"/>
              <a:t> </a:t>
            </a:r>
            <a:r>
              <a:rPr spc="-25" dirty="0"/>
              <a:t>высокоуровневая </a:t>
            </a:r>
            <a:r>
              <a:rPr spc="-944" dirty="0"/>
              <a:t> </a:t>
            </a:r>
            <a:r>
              <a:rPr spc="-30" dirty="0"/>
              <a:t>архитектура</a:t>
            </a:r>
            <a:r>
              <a:rPr spc="35" dirty="0"/>
              <a:t> </a:t>
            </a:r>
            <a:r>
              <a:rPr spc="-25" dirty="0"/>
              <a:t>веб-приложения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300" y="1857864"/>
            <a:ext cx="144145" cy="2038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50" spc="15" dirty="0">
                <a:latin typeface="Lucida Sans Unicode"/>
                <a:cs typeface="Lucida Sans Unicode"/>
              </a:rPr>
              <a:t>●</a:t>
            </a:r>
            <a:endParaRPr sz="115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302" y="1756341"/>
            <a:ext cx="8135620" cy="226631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>
              <a:lnSpc>
                <a:spcPct val="93100"/>
              </a:lnSpc>
              <a:spcBef>
                <a:spcPts val="315"/>
              </a:spcBef>
            </a:pPr>
            <a:r>
              <a:rPr sz="2600" spc="-15" dirty="0">
                <a:latin typeface="Microsoft Sans Serif"/>
                <a:cs typeface="Microsoft Sans Serif"/>
              </a:rPr>
              <a:t>Web-приложение</a:t>
            </a:r>
            <a:r>
              <a:rPr sz="2600" spc="20" dirty="0">
                <a:latin typeface="Microsoft Sans Serif"/>
                <a:cs typeface="Microsoft Sans Serif"/>
              </a:rPr>
              <a:t> </a:t>
            </a:r>
            <a:r>
              <a:rPr sz="2600" spc="1075" dirty="0">
                <a:latin typeface="Microsoft Sans Serif"/>
                <a:cs typeface="Microsoft Sans Serif"/>
              </a:rPr>
              <a:t>—</a:t>
            </a:r>
            <a:r>
              <a:rPr sz="2600" spc="20" dirty="0">
                <a:latin typeface="Microsoft Sans Serif"/>
                <a:cs typeface="Microsoft Sans Serif"/>
              </a:rPr>
              <a:t> </a:t>
            </a:r>
            <a:r>
              <a:rPr sz="2600" spc="-10" dirty="0">
                <a:latin typeface="Microsoft Sans Serif"/>
                <a:cs typeface="Microsoft Sans Serif"/>
              </a:rPr>
              <a:t>клиент/серверное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15" dirty="0">
                <a:latin typeface="Microsoft Sans Serif"/>
                <a:cs typeface="Microsoft Sans Serif"/>
              </a:rPr>
              <a:t>приложение, </a:t>
            </a:r>
            <a:r>
              <a:rPr sz="2600" spc="-10" dirty="0">
                <a:latin typeface="Microsoft Sans Serif"/>
                <a:cs typeface="Microsoft Sans Serif"/>
              </a:rPr>
              <a:t> </a:t>
            </a:r>
            <a:r>
              <a:rPr sz="2600" spc="-20" dirty="0">
                <a:latin typeface="Microsoft Sans Serif"/>
                <a:cs typeface="Microsoft Sans Serif"/>
              </a:rPr>
              <a:t>использующее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20" dirty="0">
                <a:latin typeface="Microsoft Sans Serif"/>
                <a:cs typeface="Microsoft Sans Serif"/>
              </a:rPr>
              <a:t>Веб-браузер</a:t>
            </a:r>
            <a:r>
              <a:rPr sz="2600" spc="30" dirty="0">
                <a:latin typeface="Microsoft Sans Serif"/>
                <a:cs typeface="Microsoft Sans Serif"/>
              </a:rPr>
              <a:t> </a:t>
            </a:r>
            <a:r>
              <a:rPr sz="2600" spc="-90" dirty="0">
                <a:latin typeface="Microsoft Sans Serif"/>
                <a:cs typeface="Microsoft Sans Serif"/>
              </a:rPr>
              <a:t>как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10" dirty="0">
                <a:latin typeface="Microsoft Sans Serif"/>
                <a:cs typeface="Microsoft Sans Serif"/>
              </a:rPr>
              <a:t>реализацию </a:t>
            </a:r>
            <a:r>
              <a:rPr sz="2600" spc="-5" dirty="0">
                <a:latin typeface="Microsoft Sans Serif"/>
                <a:cs typeface="Microsoft Sans Serif"/>
              </a:rPr>
              <a:t> </a:t>
            </a:r>
            <a:r>
              <a:rPr sz="2600" spc="-25" dirty="0">
                <a:latin typeface="Microsoft Sans Serif"/>
                <a:cs typeface="Microsoft Sans Serif"/>
              </a:rPr>
              <a:t>программы-клиента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5" dirty="0">
                <a:latin typeface="Microsoft Sans Serif"/>
                <a:cs typeface="Microsoft Sans Serif"/>
              </a:rPr>
              <a:t>и</a:t>
            </a:r>
            <a:r>
              <a:rPr sz="2600" spc="20" dirty="0">
                <a:latin typeface="Microsoft Sans Serif"/>
                <a:cs typeface="Microsoft Sans Serif"/>
              </a:rPr>
              <a:t> </a:t>
            </a:r>
            <a:r>
              <a:rPr sz="2600" spc="-10" dirty="0">
                <a:latin typeface="Microsoft Sans Serif"/>
                <a:cs typeface="Microsoft Sans Serif"/>
              </a:rPr>
              <a:t>предоставляющее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30" dirty="0">
                <a:latin typeface="Microsoft Sans Serif"/>
                <a:cs typeface="Microsoft Sans Serif"/>
              </a:rPr>
              <a:t>некоторый </a:t>
            </a:r>
            <a:r>
              <a:rPr sz="2600" spc="-25" dirty="0">
                <a:latin typeface="Microsoft Sans Serif"/>
                <a:cs typeface="Microsoft Sans Serif"/>
              </a:rPr>
              <a:t> </a:t>
            </a:r>
            <a:r>
              <a:rPr sz="2600" spc="-20" dirty="0">
                <a:latin typeface="Microsoft Sans Serif"/>
                <a:cs typeface="Microsoft Sans Serif"/>
              </a:rPr>
              <a:t>интерактивный</a:t>
            </a:r>
            <a:r>
              <a:rPr sz="2600" spc="3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сервис,</a:t>
            </a:r>
            <a:r>
              <a:rPr sz="2600" spc="35" dirty="0">
                <a:latin typeface="Microsoft Sans Serif"/>
                <a:cs typeface="Microsoft Sans Serif"/>
              </a:rPr>
              <a:t> </a:t>
            </a:r>
            <a:r>
              <a:rPr sz="2600" spc="-30" dirty="0">
                <a:latin typeface="Microsoft Sans Serif"/>
                <a:cs typeface="Microsoft Sans Serif"/>
              </a:rPr>
              <a:t>взаимодействуя</a:t>
            </a:r>
            <a:r>
              <a:rPr sz="2600" spc="3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с</a:t>
            </a:r>
            <a:r>
              <a:rPr sz="2600" spc="45" dirty="0">
                <a:latin typeface="Microsoft Sans Serif"/>
                <a:cs typeface="Microsoft Sans Serif"/>
              </a:rPr>
              <a:t> </a:t>
            </a:r>
            <a:r>
              <a:rPr sz="2600" spc="-30" dirty="0">
                <a:latin typeface="Microsoft Sans Serif"/>
                <a:cs typeface="Microsoft Sans Serif"/>
              </a:rPr>
              <a:t>одним</a:t>
            </a:r>
            <a:r>
              <a:rPr sz="2600" spc="30" dirty="0">
                <a:latin typeface="Microsoft Sans Serif"/>
                <a:cs typeface="Microsoft Sans Serif"/>
              </a:rPr>
              <a:t> </a:t>
            </a:r>
            <a:r>
              <a:rPr sz="2600" spc="5" dirty="0">
                <a:latin typeface="Microsoft Sans Serif"/>
                <a:cs typeface="Microsoft Sans Serif"/>
              </a:rPr>
              <a:t>или </a:t>
            </a:r>
            <a:r>
              <a:rPr sz="2600" spc="-675" dirty="0">
                <a:latin typeface="Microsoft Sans Serif"/>
                <a:cs typeface="Microsoft Sans Serif"/>
              </a:rPr>
              <a:t> </a:t>
            </a:r>
            <a:r>
              <a:rPr sz="2600" spc="-40" dirty="0">
                <a:latin typeface="Microsoft Sans Serif"/>
                <a:cs typeface="Microsoft Sans Serif"/>
              </a:rPr>
              <a:t>несколькими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15" dirty="0">
                <a:latin typeface="Microsoft Sans Serif"/>
                <a:cs typeface="Microsoft Sans Serif"/>
              </a:rPr>
              <a:t>Веб-серверами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в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20" dirty="0">
                <a:latin typeface="Microsoft Sans Serif"/>
                <a:cs typeface="Microsoft Sans Serif"/>
              </a:rPr>
              <a:t>Интернет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(или </a:t>
            </a:r>
            <a:r>
              <a:rPr sz="2600" spc="5" dirty="0">
                <a:latin typeface="Microsoft Sans Serif"/>
                <a:cs typeface="Microsoft Sans Serif"/>
              </a:rPr>
              <a:t> </a:t>
            </a:r>
            <a:r>
              <a:rPr sz="2600" spc="-5" dirty="0">
                <a:latin typeface="Microsoft Sans Serif"/>
                <a:cs typeface="Microsoft Sans Serif"/>
              </a:rPr>
              <a:t>локальной</a:t>
            </a:r>
            <a:r>
              <a:rPr sz="2600" spc="30" dirty="0">
                <a:latin typeface="Microsoft Sans Serif"/>
                <a:cs typeface="Microsoft Sans Serif"/>
              </a:rPr>
              <a:t> </a:t>
            </a:r>
            <a:r>
              <a:rPr sz="2600" spc="-20" dirty="0">
                <a:latin typeface="Microsoft Sans Serif"/>
                <a:cs typeface="Microsoft Sans Serif"/>
              </a:rPr>
              <a:t>сети).</a:t>
            </a:r>
            <a:endParaRPr sz="2600">
              <a:latin typeface="Microsoft Sans Serif"/>
              <a:cs typeface="Microsoft Sans Serif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5995" y="4141096"/>
            <a:ext cx="8856002" cy="2615755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12700" marR="5080">
              <a:lnSpc>
                <a:spcPts val="4040"/>
              </a:lnSpc>
              <a:spcBef>
                <a:spcPts val="465"/>
              </a:spcBef>
            </a:pPr>
            <a:r>
              <a:rPr spc="-10" dirty="0"/>
              <a:t>Особенности</a:t>
            </a:r>
            <a:r>
              <a:rPr spc="35" dirty="0"/>
              <a:t> </a:t>
            </a:r>
            <a:r>
              <a:rPr spc="-20" dirty="0"/>
              <a:t>клиент-серверной </a:t>
            </a:r>
            <a:r>
              <a:rPr spc="-940" dirty="0"/>
              <a:t> </a:t>
            </a:r>
            <a:r>
              <a:rPr spc="-30" dirty="0"/>
              <a:t>архитектуры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89216" y="1854270"/>
            <a:ext cx="130810" cy="1841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spc="-10" dirty="0">
                <a:latin typeface="Lucida Sans Unicode"/>
                <a:cs typeface="Lucida Sans Unicode"/>
              </a:rPr>
              <a:t>●</a:t>
            </a:r>
            <a:endParaRPr sz="105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9216" y="2688394"/>
            <a:ext cx="130810" cy="1841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spc="-10" dirty="0">
                <a:latin typeface="Lucida Sans Unicode"/>
                <a:cs typeface="Lucida Sans Unicode"/>
              </a:rPr>
              <a:t>●</a:t>
            </a:r>
            <a:endParaRPr sz="105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4059" y="1758868"/>
            <a:ext cx="7274559" cy="121983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 marR="5080" indent="83185">
              <a:lnSpc>
                <a:spcPts val="2640"/>
              </a:lnSpc>
              <a:spcBef>
                <a:spcPts val="350"/>
              </a:spcBef>
            </a:pPr>
            <a:r>
              <a:rPr sz="2350" spc="-10" dirty="0">
                <a:latin typeface="Microsoft Sans Serif"/>
                <a:cs typeface="Microsoft Sans Serif"/>
              </a:rPr>
              <a:t>Клиент-серверная</a:t>
            </a:r>
            <a:r>
              <a:rPr sz="2350" spc="30" dirty="0">
                <a:latin typeface="Microsoft Sans Serif"/>
                <a:cs typeface="Microsoft Sans Serif"/>
              </a:rPr>
              <a:t> </a:t>
            </a:r>
            <a:r>
              <a:rPr sz="2350" spc="-15" dirty="0">
                <a:latin typeface="Microsoft Sans Serif"/>
                <a:cs typeface="Microsoft Sans Serif"/>
              </a:rPr>
              <a:t>архитектура</a:t>
            </a:r>
            <a:r>
              <a:rPr sz="2350" spc="40" dirty="0">
                <a:latin typeface="Microsoft Sans Serif"/>
                <a:cs typeface="Microsoft Sans Serif"/>
              </a:rPr>
              <a:t> </a:t>
            </a:r>
            <a:r>
              <a:rPr sz="2350" spc="980" dirty="0">
                <a:latin typeface="Microsoft Sans Serif"/>
                <a:cs typeface="Microsoft Sans Serif"/>
              </a:rPr>
              <a:t>—</a:t>
            </a:r>
            <a:r>
              <a:rPr sz="2350" spc="35" dirty="0">
                <a:latin typeface="Microsoft Sans Serif"/>
                <a:cs typeface="Microsoft Sans Serif"/>
              </a:rPr>
              <a:t> </a:t>
            </a:r>
            <a:r>
              <a:rPr sz="2350" spc="-10" dirty="0">
                <a:latin typeface="Microsoft Sans Serif"/>
                <a:cs typeface="Microsoft Sans Serif"/>
              </a:rPr>
              <a:t>одна</a:t>
            </a:r>
            <a:r>
              <a:rPr sz="2350" spc="35" dirty="0">
                <a:latin typeface="Microsoft Sans Serif"/>
                <a:cs typeface="Microsoft Sans Serif"/>
              </a:rPr>
              <a:t> </a:t>
            </a:r>
            <a:r>
              <a:rPr sz="2350" spc="-50" dirty="0">
                <a:latin typeface="Microsoft Sans Serif"/>
                <a:cs typeface="Microsoft Sans Serif"/>
              </a:rPr>
              <a:t>из</a:t>
            </a:r>
            <a:r>
              <a:rPr sz="2350" spc="35" dirty="0">
                <a:latin typeface="Microsoft Sans Serif"/>
                <a:cs typeface="Microsoft Sans Serif"/>
              </a:rPr>
              <a:t> </a:t>
            </a:r>
            <a:r>
              <a:rPr sz="2350" spc="-20" dirty="0">
                <a:latin typeface="Microsoft Sans Serif"/>
                <a:cs typeface="Microsoft Sans Serif"/>
              </a:rPr>
              <a:t>моделей </a:t>
            </a:r>
            <a:r>
              <a:rPr sz="2350" spc="-610" dirty="0">
                <a:latin typeface="Microsoft Sans Serif"/>
                <a:cs typeface="Microsoft Sans Serif"/>
              </a:rPr>
              <a:t> </a:t>
            </a:r>
            <a:r>
              <a:rPr sz="2350" spc="-15" dirty="0">
                <a:latin typeface="Microsoft Sans Serif"/>
                <a:cs typeface="Microsoft Sans Serif"/>
              </a:rPr>
              <a:t>организации</a:t>
            </a:r>
            <a:r>
              <a:rPr sz="2350" spc="25" dirty="0">
                <a:latin typeface="Microsoft Sans Serif"/>
                <a:cs typeface="Microsoft Sans Serif"/>
              </a:rPr>
              <a:t> </a:t>
            </a:r>
            <a:r>
              <a:rPr sz="2350" spc="-5" dirty="0">
                <a:latin typeface="Microsoft Sans Serif"/>
                <a:cs typeface="Microsoft Sans Serif"/>
              </a:rPr>
              <a:t>распределенных</a:t>
            </a:r>
            <a:r>
              <a:rPr sz="2350" spc="40" dirty="0">
                <a:latin typeface="Microsoft Sans Serif"/>
                <a:cs typeface="Microsoft Sans Serif"/>
              </a:rPr>
              <a:t> </a:t>
            </a:r>
            <a:r>
              <a:rPr sz="2350" spc="-10" dirty="0">
                <a:latin typeface="Microsoft Sans Serif"/>
                <a:cs typeface="Microsoft Sans Serif"/>
              </a:rPr>
              <a:t>приложений.</a:t>
            </a:r>
            <a:endParaRPr sz="23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050"/>
              </a:spcBef>
            </a:pPr>
            <a:r>
              <a:rPr sz="2350" spc="-5" dirty="0">
                <a:latin typeface="Microsoft Sans Serif"/>
                <a:cs typeface="Microsoft Sans Serif"/>
              </a:rPr>
              <a:t>Преимущества:</a:t>
            </a:r>
            <a:endParaRPr sz="235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83056" y="3920675"/>
            <a:ext cx="150495" cy="2952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750" spc="105" dirty="0">
                <a:latin typeface="Lucida Sans Unicode"/>
                <a:cs typeface="Lucida Sans Unicode"/>
              </a:rPr>
              <a:t>–</a:t>
            </a:r>
            <a:endParaRPr sz="175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83056" y="5057185"/>
            <a:ext cx="150495" cy="2952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750" spc="105" dirty="0">
                <a:latin typeface="Lucida Sans Unicode"/>
                <a:cs typeface="Lucida Sans Unicode"/>
              </a:rPr>
              <a:t>–</a:t>
            </a:r>
            <a:endParaRPr sz="175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83056" y="5859990"/>
            <a:ext cx="150495" cy="2952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750" spc="105" dirty="0">
                <a:latin typeface="Lucida Sans Unicode"/>
                <a:cs typeface="Lucida Sans Unicode"/>
              </a:rPr>
              <a:t>–</a:t>
            </a:r>
            <a:endParaRPr sz="175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83056" y="3093739"/>
            <a:ext cx="8524875" cy="3462654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306705" marR="2139315" indent="-294640">
              <a:lnSpc>
                <a:spcPts val="2640"/>
              </a:lnSpc>
              <a:spcBef>
                <a:spcPts val="350"/>
              </a:spcBef>
              <a:tabLst>
                <a:tab pos="306705" algn="l"/>
              </a:tabLst>
            </a:pPr>
            <a:r>
              <a:rPr sz="2625" spc="157" baseline="12698" dirty="0">
                <a:latin typeface="Lucida Sans Unicode"/>
                <a:cs typeface="Lucida Sans Unicode"/>
              </a:rPr>
              <a:t>–	</a:t>
            </a:r>
            <a:r>
              <a:rPr sz="2350" spc="-5" dirty="0">
                <a:latin typeface="Microsoft Sans Serif"/>
                <a:cs typeface="Microsoft Sans Serif"/>
              </a:rPr>
              <a:t>Централизация</a:t>
            </a:r>
            <a:r>
              <a:rPr sz="2350" spc="30" dirty="0">
                <a:latin typeface="Microsoft Sans Serif"/>
                <a:cs typeface="Microsoft Sans Serif"/>
              </a:rPr>
              <a:t> </a:t>
            </a:r>
            <a:r>
              <a:rPr sz="2350" dirty="0">
                <a:latin typeface="Microsoft Sans Serif"/>
                <a:cs typeface="Microsoft Sans Serif"/>
              </a:rPr>
              <a:t>данных</a:t>
            </a:r>
            <a:r>
              <a:rPr sz="2350" spc="45" dirty="0">
                <a:latin typeface="Microsoft Sans Serif"/>
                <a:cs typeface="Microsoft Sans Serif"/>
              </a:rPr>
              <a:t> </a:t>
            </a:r>
            <a:r>
              <a:rPr sz="2350" spc="-5" dirty="0">
                <a:latin typeface="Microsoft Sans Serif"/>
                <a:cs typeface="Microsoft Sans Serif"/>
              </a:rPr>
              <a:t>(проще</a:t>
            </a:r>
            <a:r>
              <a:rPr sz="2350" spc="40" dirty="0">
                <a:latin typeface="Microsoft Sans Serif"/>
                <a:cs typeface="Microsoft Sans Serif"/>
              </a:rPr>
              <a:t> </a:t>
            </a:r>
            <a:r>
              <a:rPr sz="2350" spc="-15" dirty="0">
                <a:latin typeface="Microsoft Sans Serif"/>
                <a:cs typeface="Microsoft Sans Serif"/>
              </a:rPr>
              <a:t>обеспечить </a:t>
            </a:r>
            <a:r>
              <a:rPr sz="2350" spc="-610" dirty="0">
                <a:latin typeface="Microsoft Sans Serif"/>
                <a:cs typeface="Microsoft Sans Serif"/>
              </a:rPr>
              <a:t> </a:t>
            </a:r>
            <a:r>
              <a:rPr sz="2350" spc="-5" dirty="0">
                <a:latin typeface="Microsoft Sans Serif"/>
                <a:cs typeface="Microsoft Sans Serif"/>
              </a:rPr>
              <a:t>информационную</a:t>
            </a:r>
            <a:r>
              <a:rPr sz="2350" spc="40" dirty="0">
                <a:latin typeface="Microsoft Sans Serif"/>
                <a:cs typeface="Microsoft Sans Serif"/>
              </a:rPr>
              <a:t> </a:t>
            </a:r>
            <a:r>
              <a:rPr sz="2350" spc="-15" dirty="0">
                <a:latin typeface="Microsoft Sans Serif"/>
                <a:cs typeface="Microsoft Sans Serif"/>
              </a:rPr>
              <a:t>безопасность)</a:t>
            </a:r>
            <a:endParaRPr sz="2350">
              <a:latin typeface="Microsoft Sans Serif"/>
              <a:cs typeface="Microsoft Sans Serif"/>
            </a:endParaRPr>
          </a:p>
          <a:p>
            <a:pPr marL="306705" marR="86995">
              <a:lnSpc>
                <a:spcPct val="93800"/>
              </a:lnSpc>
              <a:spcBef>
                <a:spcPts val="965"/>
              </a:spcBef>
            </a:pPr>
            <a:r>
              <a:rPr sz="2350" dirty="0">
                <a:latin typeface="Microsoft Sans Serif"/>
                <a:cs typeface="Microsoft Sans Serif"/>
              </a:rPr>
              <a:t>Единая</a:t>
            </a:r>
            <a:r>
              <a:rPr sz="2350" spc="30" dirty="0">
                <a:latin typeface="Microsoft Sans Serif"/>
                <a:cs typeface="Microsoft Sans Serif"/>
              </a:rPr>
              <a:t> </a:t>
            </a:r>
            <a:r>
              <a:rPr sz="2350" spc="-5" dirty="0">
                <a:latin typeface="Microsoft Sans Serif"/>
                <a:cs typeface="Microsoft Sans Serif"/>
              </a:rPr>
              <a:t>реализация</a:t>
            </a:r>
            <a:r>
              <a:rPr sz="2350" spc="30" dirty="0">
                <a:latin typeface="Microsoft Sans Serif"/>
                <a:cs typeface="Microsoft Sans Serif"/>
              </a:rPr>
              <a:t> </a:t>
            </a:r>
            <a:r>
              <a:rPr sz="2350" spc="-5" dirty="0">
                <a:latin typeface="Microsoft Sans Serif"/>
                <a:cs typeface="Microsoft Sans Serif"/>
              </a:rPr>
              <a:t>приложения-сервера</a:t>
            </a:r>
            <a:r>
              <a:rPr sz="2350" spc="35" dirty="0">
                <a:latin typeface="Microsoft Sans Serif"/>
                <a:cs typeface="Microsoft Sans Serif"/>
              </a:rPr>
              <a:t> </a:t>
            </a:r>
            <a:r>
              <a:rPr sz="2350" spc="-20" dirty="0">
                <a:latin typeface="Microsoft Sans Serif"/>
                <a:cs typeface="Microsoft Sans Serif"/>
              </a:rPr>
              <a:t>(нет </a:t>
            </a:r>
            <a:r>
              <a:rPr sz="2350" spc="-15" dirty="0">
                <a:latin typeface="Microsoft Sans Serif"/>
                <a:cs typeface="Microsoft Sans Serif"/>
              </a:rPr>
              <a:t> необходимости</a:t>
            </a:r>
            <a:r>
              <a:rPr sz="2350" spc="35" dirty="0">
                <a:latin typeface="Microsoft Sans Serif"/>
                <a:cs typeface="Microsoft Sans Serif"/>
              </a:rPr>
              <a:t> </a:t>
            </a:r>
            <a:r>
              <a:rPr sz="2350" spc="-10" dirty="0">
                <a:latin typeface="Microsoft Sans Serif"/>
                <a:cs typeface="Microsoft Sans Serif"/>
              </a:rPr>
              <a:t>учитывать</a:t>
            </a:r>
            <a:r>
              <a:rPr sz="2350" spc="45" dirty="0">
                <a:latin typeface="Microsoft Sans Serif"/>
                <a:cs typeface="Microsoft Sans Serif"/>
              </a:rPr>
              <a:t> </a:t>
            </a:r>
            <a:r>
              <a:rPr sz="2350" dirty="0">
                <a:latin typeface="Microsoft Sans Serif"/>
                <a:cs typeface="Microsoft Sans Serif"/>
              </a:rPr>
              <a:t>особенности</a:t>
            </a:r>
            <a:r>
              <a:rPr sz="2350" spc="30" dirty="0">
                <a:latin typeface="Microsoft Sans Serif"/>
                <a:cs typeface="Microsoft Sans Serif"/>
              </a:rPr>
              <a:t> </a:t>
            </a:r>
            <a:r>
              <a:rPr sz="2350" spc="-25" dirty="0">
                <a:latin typeface="Microsoft Sans Serif"/>
                <a:cs typeface="Microsoft Sans Serif"/>
              </a:rPr>
              <a:t>пользовательской </a:t>
            </a:r>
            <a:r>
              <a:rPr sz="2350" spc="-610" dirty="0">
                <a:latin typeface="Microsoft Sans Serif"/>
                <a:cs typeface="Microsoft Sans Serif"/>
              </a:rPr>
              <a:t> </a:t>
            </a:r>
            <a:r>
              <a:rPr sz="2350" spc="-10" dirty="0">
                <a:latin typeface="Microsoft Sans Serif"/>
                <a:cs typeface="Microsoft Sans Serif"/>
              </a:rPr>
              <a:t>платформы)</a:t>
            </a:r>
            <a:endParaRPr sz="2350">
              <a:latin typeface="Microsoft Sans Serif"/>
              <a:cs typeface="Microsoft Sans Serif"/>
            </a:endParaRPr>
          </a:p>
          <a:p>
            <a:pPr marL="306705" marR="5080">
              <a:lnSpc>
                <a:spcPts val="2640"/>
              </a:lnSpc>
              <a:spcBef>
                <a:spcPts val="1085"/>
              </a:spcBef>
            </a:pPr>
            <a:r>
              <a:rPr sz="2350" spc="-20" dirty="0">
                <a:latin typeface="Microsoft Sans Serif"/>
                <a:cs typeface="Microsoft Sans Serif"/>
              </a:rPr>
              <a:t>Независимая</a:t>
            </a:r>
            <a:r>
              <a:rPr sz="2350" spc="25" dirty="0">
                <a:latin typeface="Microsoft Sans Serif"/>
                <a:cs typeface="Microsoft Sans Serif"/>
              </a:rPr>
              <a:t> </a:t>
            </a:r>
            <a:r>
              <a:rPr sz="2350" spc="5" dirty="0">
                <a:latin typeface="Microsoft Sans Serif"/>
                <a:cs typeface="Microsoft Sans Serif"/>
              </a:rPr>
              <a:t>и</a:t>
            </a:r>
            <a:r>
              <a:rPr sz="2350" spc="40" dirty="0">
                <a:latin typeface="Microsoft Sans Serif"/>
                <a:cs typeface="Microsoft Sans Serif"/>
              </a:rPr>
              <a:t> </a:t>
            </a:r>
            <a:r>
              <a:rPr sz="2350" spc="-5" dirty="0">
                <a:latin typeface="Microsoft Sans Serif"/>
                <a:cs typeface="Microsoft Sans Serif"/>
              </a:rPr>
              <a:t>простая</a:t>
            </a:r>
            <a:r>
              <a:rPr sz="2350" spc="45" dirty="0">
                <a:latin typeface="Microsoft Sans Serif"/>
                <a:cs typeface="Microsoft Sans Serif"/>
              </a:rPr>
              <a:t> </a:t>
            </a:r>
            <a:r>
              <a:rPr sz="2350" spc="-5" dirty="0">
                <a:latin typeface="Microsoft Sans Serif"/>
                <a:cs typeface="Microsoft Sans Serif"/>
              </a:rPr>
              <a:t>реализация</a:t>
            </a:r>
            <a:r>
              <a:rPr sz="2350" spc="35" dirty="0">
                <a:latin typeface="Microsoft Sans Serif"/>
                <a:cs typeface="Microsoft Sans Serif"/>
              </a:rPr>
              <a:t> </a:t>
            </a:r>
            <a:r>
              <a:rPr sz="2350" spc="-10" dirty="0">
                <a:latin typeface="Microsoft Sans Serif"/>
                <a:cs typeface="Microsoft Sans Serif"/>
              </a:rPr>
              <a:t>приложений-клиентов </a:t>
            </a:r>
            <a:r>
              <a:rPr sz="2350" spc="-610" dirty="0">
                <a:latin typeface="Microsoft Sans Serif"/>
                <a:cs typeface="Microsoft Sans Serif"/>
              </a:rPr>
              <a:t> </a:t>
            </a:r>
            <a:r>
              <a:rPr sz="2350" spc="-5" dirty="0">
                <a:latin typeface="Microsoft Sans Serif"/>
                <a:cs typeface="Microsoft Sans Serif"/>
              </a:rPr>
              <a:t>(проще</a:t>
            </a:r>
            <a:r>
              <a:rPr sz="2350" spc="30" dirty="0">
                <a:latin typeface="Microsoft Sans Serif"/>
                <a:cs typeface="Microsoft Sans Serif"/>
              </a:rPr>
              <a:t> </a:t>
            </a:r>
            <a:r>
              <a:rPr sz="2350" spc="-20" dirty="0">
                <a:latin typeface="Microsoft Sans Serif"/>
                <a:cs typeface="Microsoft Sans Serif"/>
              </a:rPr>
              <a:t>разработать</a:t>
            </a:r>
            <a:r>
              <a:rPr sz="2350" spc="35" dirty="0">
                <a:latin typeface="Microsoft Sans Serif"/>
                <a:cs typeface="Microsoft Sans Serif"/>
              </a:rPr>
              <a:t> </a:t>
            </a:r>
            <a:r>
              <a:rPr sz="2350" spc="-10" dirty="0">
                <a:latin typeface="Microsoft Sans Serif"/>
                <a:cs typeface="Microsoft Sans Serif"/>
              </a:rPr>
              <a:t>кросс-платформенное</a:t>
            </a:r>
            <a:r>
              <a:rPr sz="2350" spc="35" dirty="0">
                <a:latin typeface="Microsoft Sans Serif"/>
                <a:cs typeface="Microsoft Sans Serif"/>
              </a:rPr>
              <a:t> </a:t>
            </a:r>
            <a:r>
              <a:rPr sz="2350" spc="5" dirty="0">
                <a:latin typeface="Microsoft Sans Serif"/>
                <a:cs typeface="Microsoft Sans Serif"/>
              </a:rPr>
              <a:t>решение)</a:t>
            </a:r>
            <a:endParaRPr sz="2350">
              <a:latin typeface="Microsoft Sans Serif"/>
              <a:cs typeface="Microsoft Sans Serif"/>
            </a:endParaRPr>
          </a:p>
          <a:p>
            <a:pPr marL="306705" marR="1607185">
              <a:lnSpc>
                <a:spcPts val="2650"/>
              </a:lnSpc>
              <a:spcBef>
                <a:spcPts val="1019"/>
              </a:spcBef>
            </a:pPr>
            <a:r>
              <a:rPr sz="2350" spc="5" dirty="0">
                <a:latin typeface="Microsoft Sans Serif"/>
                <a:cs typeface="Microsoft Sans Serif"/>
              </a:rPr>
              <a:t>Менее</a:t>
            </a:r>
            <a:r>
              <a:rPr sz="2350" spc="30" dirty="0">
                <a:latin typeface="Microsoft Sans Serif"/>
                <a:cs typeface="Microsoft Sans Serif"/>
              </a:rPr>
              <a:t> </a:t>
            </a:r>
            <a:r>
              <a:rPr sz="2350" spc="-10" dirty="0">
                <a:latin typeface="Microsoft Sans Serif"/>
                <a:cs typeface="Microsoft Sans Serif"/>
              </a:rPr>
              <a:t>требовательная</a:t>
            </a:r>
            <a:r>
              <a:rPr sz="2350" spc="25" dirty="0">
                <a:latin typeface="Microsoft Sans Serif"/>
                <a:cs typeface="Microsoft Sans Serif"/>
              </a:rPr>
              <a:t> </a:t>
            </a:r>
            <a:r>
              <a:rPr sz="2350" spc="-145" dirty="0">
                <a:latin typeface="Microsoft Sans Serif"/>
                <a:cs typeface="Microsoft Sans Serif"/>
              </a:rPr>
              <a:t>к</a:t>
            </a:r>
            <a:r>
              <a:rPr sz="2350" spc="25" dirty="0">
                <a:latin typeface="Microsoft Sans Serif"/>
                <a:cs typeface="Microsoft Sans Serif"/>
              </a:rPr>
              <a:t> </a:t>
            </a:r>
            <a:r>
              <a:rPr sz="2350" spc="-5" dirty="0">
                <a:latin typeface="Microsoft Sans Serif"/>
                <a:cs typeface="Microsoft Sans Serif"/>
              </a:rPr>
              <a:t>ресурсам</a:t>
            </a:r>
            <a:r>
              <a:rPr sz="2350" spc="25" dirty="0">
                <a:latin typeface="Microsoft Sans Serif"/>
                <a:cs typeface="Microsoft Sans Serif"/>
              </a:rPr>
              <a:t> </a:t>
            </a:r>
            <a:r>
              <a:rPr sz="2350" spc="-5" dirty="0">
                <a:latin typeface="Microsoft Sans Serif"/>
                <a:cs typeface="Microsoft Sans Serif"/>
              </a:rPr>
              <a:t>реализация </a:t>
            </a:r>
            <a:r>
              <a:rPr sz="2350" spc="-605" dirty="0">
                <a:latin typeface="Microsoft Sans Serif"/>
                <a:cs typeface="Microsoft Sans Serif"/>
              </a:rPr>
              <a:t> </a:t>
            </a:r>
            <a:r>
              <a:rPr sz="2350" spc="-10" dirty="0">
                <a:latin typeface="Microsoft Sans Serif"/>
                <a:cs typeface="Microsoft Sans Serif"/>
              </a:rPr>
              <a:t>приложений-клиентов</a:t>
            </a:r>
            <a:endParaRPr sz="235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12700" marR="5080">
              <a:lnSpc>
                <a:spcPts val="4040"/>
              </a:lnSpc>
              <a:spcBef>
                <a:spcPts val="465"/>
              </a:spcBef>
            </a:pPr>
            <a:r>
              <a:rPr spc="-10" dirty="0"/>
              <a:t>Особенности</a:t>
            </a:r>
            <a:r>
              <a:rPr spc="35" dirty="0"/>
              <a:t> </a:t>
            </a:r>
            <a:r>
              <a:rPr spc="-20" dirty="0"/>
              <a:t>клиент-серверной </a:t>
            </a:r>
            <a:r>
              <a:rPr spc="-940" dirty="0"/>
              <a:t> </a:t>
            </a:r>
            <a:r>
              <a:rPr spc="-30" dirty="0"/>
              <a:t>архитектуры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99300" y="1857864"/>
            <a:ext cx="144145" cy="2038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50" spc="15" dirty="0">
                <a:latin typeface="Lucida Sans Unicode"/>
                <a:cs typeface="Lucida Sans Unicode"/>
              </a:rPr>
              <a:t>●</a:t>
            </a:r>
            <a:endParaRPr sz="115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302" y="1756341"/>
            <a:ext cx="418909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35" dirty="0">
                <a:latin typeface="Microsoft Sans Serif"/>
                <a:cs typeface="Microsoft Sans Serif"/>
              </a:rPr>
              <a:t>Недостатки</a:t>
            </a:r>
            <a:r>
              <a:rPr sz="2600" spc="10" dirty="0">
                <a:latin typeface="Microsoft Sans Serif"/>
                <a:cs typeface="Microsoft Sans Serif"/>
              </a:rPr>
              <a:t> </a:t>
            </a:r>
            <a:r>
              <a:rPr sz="2600" spc="-5" dirty="0">
                <a:latin typeface="Microsoft Sans Serif"/>
                <a:cs typeface="Microsoft Sans Serif"/>
              </a:rPr>
              <a:t>и</a:t>
            </a:r>
            <a:r>
              <a:rPr sz="2600" spc="5" dirty="0">
                <a:latin typeface="Microsoft Sans Serif"/>
                <a:cs typeface="Microsoft Sans Serif"/>
              </a:rPr>
              <a:t> </a:t>
            </a:r>
            <a:r>
              <a:rPr sz="2600" spc="-10" dirty="0">
                <a:latin typeface="Microsoft Sans Serif"/>
                <a:cs typeface="Microsoft Sans Serif"/>
              </a:rPr>
              <a:t>ограничения:</a:t>
            </a:r>
            <a:endParaRPr sz="26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1303" y="2844629"/>
            <a:ext cx="163195" cy="323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50" spc="105" dirty="0">
                <a:latin typeface="Lucida Sans Unicode"/>
                <a:cs typeface="Lucida Sans Unicode"/>
              </a:rPr>
              <a:t>–</a:t>
            </a:r>
            <a:endParaRPr sz="195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1303" y="3357988"/>
            <a:ext cx="163195" cy="323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50" spc="105" dirty="0">
                <a:latin typeface="Lucida Sans Unicode"/>
                <a:cs typeface="Lucida Sans Unicode"/>
              </a:rPr>
              <a:t>–</a:t>
            </a:r>
            <a:endParaRPr sz="195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31303" y="4608989"/>
            <a:ext cx="163195" cy="323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50" spc="105" dirty="0">
                <a:latin typeface="Lucida Sans Unicode"/>
                <a:cs typeface="Lucida Sans Unicode"/>
              </a:rPr>
              <a:t>–</a:t>
            </a:r>
            <a:endParaRPr sz="195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1303" y="2187770"/>
            <a:ext cx="8205470" cy="3554095"/>
          </a:xfrm>
          <a:prstGeom prst="rect">
            <a:avLst/>
          </a:prstGeom>
        </p:spPr>
        <p:txBody>
          <a:bodyPr vert="horz" wrap="square" lIns="0" tIns="12953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19"/>
              </a:spcBef>
              <a:tabLst>
                <a:tab pos="335915" algn="l"/>
              </a:tabLst>
            </a:pPr>
            <a:r>
              <a:rPr sz="2925" spc="157" baseline="12820" dirty="0">
                <a:latin typeface="Lucida Sans Unicode"/>
                <a:cs typeface="Lucida Sans Unicode"/>
              </a:rPr>
              <a:t>–	</a:t>
            </a:r>
            <a:r>
              <a:rPr sz="2600" spc="-5" dirty="0">
                <a:latin typeface="Microsoft Sans Serif"/>
                <a:cs typeface="Microsoft Sans Serif"/>
              </a:rPr>
              <a:t>Сервер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1075" dirty="0">
                <a:latin typeface="Microsoft Sans Serif"/>
                <a:cs typeface="Microsoft Sans Serif"/>
              </a:rPr>
              <a:t>—</a:t>
            </a:r>
            <a:r>
              <a:rPr sz="2600" spc="20" dirty="0">
                <a:latin typeface="Microsoft Sans Serif"/>
                <a:cs typeface="Microsoft Sans Serif"/>
              </a:rPr>
              <a:t> </a:t>
            </a:r>
            <a:r>
              <a:rPr sz="2600" spc="-15" dirty="0">
                <a:latin typeface="Microsoft Sans Serif"/>
                <a:cs typeface="Microsoft Sans Serif"/>
              </a:rPr>
              <a:t>единая</a:t>
            </a:r>
            <a:r>
              <a:rPr sz="2600" spc="30" dirty="0">
                <a:latin typeface="Microsoft Sans Serif"/>
                <a:cs typeface="Microsoft Sans Serif"/>
              </a:rPr>
              <a:t> </a:t>
            </a:r>
            <a:r>
              <a:rPr sz="2600" spc="-50" dirty="0">
                <a:latin typeface="Microsoft Sans Serif"/>
                <a:cs typeface="Microsoft Sans Serif"/>
              </a:rPr>
              <a:t>точка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55" dirty="0">
                <a:latin typeface="Microsoft Sans Serif"/>
                <a:cs typeface="Microsoft Sans Serif"/>
              </a:rPr>
              <a:t>отказа</a:t>
            </a:r>
            <a:endParaRPr sz="2600">
              <a:latin typeface="Microsoft Sans Serif"/>
              <a:cs typeface="Microsoft Sans Serif"/>
            </a:endParaRPr>
          </a:p>
          <a:p>
            <a:pPr marL="335915">
              <a:lnSpc>
                <a:spcPct val="100000"/>
              </a:lnSpc>
              <a:spcBef>
                <a:spcPts val="925"/>
              </a:spcBef>
            </a:pPr>
            <a:r>
              <a:rPr sz="2600" spc="-15" dirty="0">
                <a:latin typeface="Microsoft Sans Serif"/>
                <a:cs typeface="Microsoft Sans Serif"/>
              </a:rPr>
              <a:t>Высокая</a:t>
            </a:r>
            <a:r>
              <a:rPr sz="2600" spc="20" dirty="0">
                <a:latin typeface="Microsoft Sans Serif"/>
                <a:cs typeface="Microsoft Sans Serif"/>
              </a:rPr>
              <a:t> </a:t>
            </a:r>
            <a:r>
              <a:rPr sz="2600" spc="-20" dirty="0">
                <a:latin typeface="Microsoft Sans Serif"/>
                <a:cs typeface="Microsoft Sans Serif"/>
              </a:rPr>
              <a:t>зависимость</a:t>
            </a:r>
            <a:r>
              <a:rPr sz="2600" spc="30" dirty="0">
                <a:latin typeface="Microsoft Sans Serif"/>
                <a:cs typeface="Microsoft Sans Serif"/>
              </a:rPr>
              <a:t> </a:t>
            </a:r>
            <a:r>
              <a:rPr sz="2600" spc="-30" dirty="0">
                <a:latin typeface="Microsoft Sans Serif"/>
                <a:cs typeface="Microsoft Sans Serif"/>
              </a:rPr>
              <a:t>от</a:t>
            </a:r>
            <a:r>
              <a:rPr sz="2600" spc="20" dirty="0">
                <a:latin typeface="Microsoft Sans Serif"/>
                <a:cs typeface="Microsoft Sans Serif"/>
              </a:rPr>
              <a:t> </a:t>
            </a:r>
            <a:r>
              <a:rPr sz="2600" spc="-30" dirty="0">
                <a:latin typeface="Microsoft Sans Serif"/>
                <a:cs typeface="Microsoft Sans Serif"/>
              </a:rPr>
              <a:t>характеристик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25" dirty="0">
                <a:latin typeface="Microsoft Sans Serif"/>
                <a:cs typeface="Microsoft Sans Serif"/>
              </a:rPr>
              <a:t>сети</a:t>
            </a:r>
            <a:endParaRPr sz="2600">
              <a:latin typeface="Microsoft Sans Serif"/>
              <a:cs typeface="Microsoft Sans Serif"/>
            </a:endParaRPr>
          </a:p>
          <a:p>
            <a:pPr marL="335915" marR="5080">
              <a:lnSpc>
                <a:spcPct val="93100"/>
              </a:lnSpc>
              <a:spcBef>
                <a:spcPts val="1135"/>
              </a:spcBef>
            </a:pPr>
            <a:r>
              <a:rPr sz="2600" spc="-35" dirty="0">
                <a:latin typeface="Microsoft Sans Serif"/>
                <a:cs typeface="Microsoft Sans Serif"/>
              </a:rPr>
              <a:t>Невозможность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20" dirty="0">
                <a:latin typeface="Microsoft Sans Serif"/>
                <a:cs typeface="Microsoft Sans Serif"/>
              </a:rPr>
              <a:t>обеспечения</a:t>
            </a:r>
            <a:r>
              <a:rPr sz="2600" spc="35" dirty="0">
                <a:latin typeface="Microsoft Sans Serif"/>
                <a:cs typeface="Microsoft Sans Serif"/>
              </a:rPr>
              <a:t> </a:t>
            </a:r>
            <a:r>
              <a:rPr sz="2600" spc="-5" dirty="0">
                <a:latin typeface="Microsoft Sans Serif"/>
                <a:cs typeface="Microsoft Sans Serif"/>
              </a:rPr>
              <a:t>согласованности </a:t>
            </a:r>
            <a:r>
              <a:rPr sz="2600" dirty="0">
                <a:latin typeface="Microsoft Sans Serif"/>
                <a:cs typeface="Microsoft Sans Serif"/>
              </a:rPr>
              <a:t> </a:t>
            </a:r>
            <a:r>
              <a:rPr sz="2600" spc="-5" dirty="0">
                <a:latin typeface="Microsoft Sans Serif"/>
                <a:cs typeface="Microsoft Sans Serif"/>
              </a:rPr>
              <a:t>данных,</a:t>
            </a:r>
            <a:r>
              <a:rPr sz="2600" spc="3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доступности</a:t>
            </a:r>
            <a:r>
              <a:rPr sz="2600" spc="30" dirty="0">
                <a:latin typeface="Microsoft Sans Serif"/>
                <a:cs typeface="Microsoft Sans Serif"/>
              </a:rPr>
              <a:t> </a:t>
            </a:r>
            <a:r>
              <a:rPr sz="2600" spc="-5" dirty="0">
                <a:latin typeface="Microsoft Sans Serif"/>
                <a:cs typeface="Microsoft Sans Serif"/>
              </a:rPr>
              <a:t>и</a:t>
            </a:r>
            <a:r>
              <a:rPr sz="2600" spc="35" dirty="0">
                <a:latin typeface="Microsoft Sans Serif"/>
                <a:cs typeface="Microsoft Sans Serif"/>
              </a:rPr>
              <a:t> </a:t>
            </a:r>
            <a:r>
              <a:rPr sz="2600" spc="-15" dirty="0">
                <a:latin typeface="Microsoft Sans Serif"/>
                <a:cs typeface="Microsoft Sans Serif"/>
              </a:rPr>
              <a:t>устойчивости</a:t>
            </a:r>
            <a:r>
              <a:rPr sz="2600" spc="30" dirty="0">
                <a:latin typeface="Microsoft Sans Serif"/>
                <a:cs typeface="Microsoft Sans Serif"/>
              </a:rPr>
              <a:t> </a:t>
            </a:r>
            <a:r>
              <a:rPr sz="2600" spc="-165" dirty="0">
                <a:latin typeface="Microsoft Sans Serif"/>
                <a:cs typeface="Microsoft Sans Serif"/>
              </a:rPr>
              <a:t>к</a:t>
            </a:r>
            <a:r>
              <a:rPr sz="2600" spc="30" dirty="0">
                <a:latin typeface="Microsoft Sans Serif"/>
                <a:cs typeface="Microsoft Sans Serif"/>
              </a:rPr>
              <a:t> </a:t>
            </a:r>
            <a:r>
              <a:rPr sz="2600" spc="-30" dirty="0">
                <a:latin typeface="Microsoft Sans Serif"/>
                <a:cs typeface="Microsoft Sans Serif"/>
              </a:rPr>
              <a:t>разделению </a:t>
            </a:r>
            <a:r>
              <a:rPr sz="2600" spc="-675" dirty="0">
                <a:latin typeface="Microsoft Sans Serif"/>
                <a:cs typeface="Microsoft Sans Serif"/>
              </a:rPr>
              <a:t> </a:t>
            </a:r>
            <a:r>
              <a:rPr sz="2600" spc="-15" dirty="0">
                <a:latin typeface="Microsoft Sans Serif"/>
                <a:cs typeface="Microsoft Sans Serif"/>
              </a:rPr>
              <a:t>одновременно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30" dirty="0">
                <a:latin typeface="Microsoft Sans Serif"/>
                <a:cs typeface="Microsoft Sans Serif"/>
              </a:rPr>
              <a:t>(Теорема</a:t>
            </a:r>
            <a:r>
              <a:rPr sz="2600" spc="30" dirty="0">
                <a:latin typeface="Microsoft Sans Serif"/>
                <a:cs typeface="Microsoft Sans Serif"/>
              </a:rPr>
              <a:t> </a:t>
            </a:r>
            <a:r>
              <a:rPr sz="2600" spc="-5" dirty="0">
                <a:latin typeface="Microsoft Sans Serif"/>
                <a:cs typeface="Microsoft Sans Serif"/>
              </a:rPr>
              <a:t>CAP)</a:t>
            </a:r>
            <a:endParaRPr sz="2600">
              <a:latin typeface="Microsoft Sans Serif"/>
              <a:cs typeface="Microsoft Sans Serif"/>
            </a:endParaRPr>
          </a:p>
          <a:p>
            <a:pPr marL="335915" marR="104139">
              <a:lnSpc>
                <a:spcPct val="93100"/>
              </a:lnSpc>
              <a:spcBef>
                <a:spcPts val="1130"/>
              </a:spcBef>
            </a:pPr>
            <a:r>
              <a:rPr sz="2600" spc="-20" dirty="0">
                <a:latin typeface="Microsoft Sans Serif"/>
                <a:cs typeface="Microsoft Sans Serif"/>
              </a:rPr>
              <a:t>Необходимость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35" dirty="0">
                <a:latin typeface="Microsoft Sans Serif"/>
                <a:cs typeface="Microsoft Sans Serif"/>
              </a:rPr>
              <a:t>учета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20" dirty="0">
                <a:latin typeface="Microsoft Sans Serif"/>
                <a:cs typeface="Microsoft Sans Serif"/>
              </a:rPr>
              <a:t>большого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числа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5" dirty="0">
                <a:latin typeface="Microsoft Sans Serif"/>
                <a:cs typeface="Microsoft Sans Serif"/>
              </a:rPr>
              <a:t>внешних </a:t>
            </a:r>
            <a:r>
              <a:rPr sz="2600" dirty="0">
                <a:latin typeface="Microsoft Sans Serif"/>
                <a:cs typeface="Microsoft Sans Serif"/>
              </a:rPr>
              <a:t> </a:t>
            </a:r>
            <a:r>
              <a:rPr sz="2600" spc="-20" dirty="0">
                <a:latin typeface="Microsoft Sans Serif"/>
                <a:cs typeface="Microsoft Sans Serif"/>
              </a:rPr>
              <a:t>негативных</a:t>
            </a:r>
            <a:r>
              <a:rPr sz="2600" spc="20" dirty="0">
                <a:latin typeface="Microsoft Sans Serif"/>
                <a:cs typeface="Microsoft Sans Serif"/>
              </a:rPr>
              <a:t> </a:t>
            </a:r>
            <a:r>
              <a:rPr sz="2600" spc="-20" dirty="0">
                <a:latin typeface="Microsoft Sans Serif"/>
                <a:cs typeface="Microsoft Sans Serif"/>
              </a:rPr>
              <a:t>факторов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15" dirty="0">
                <a:latin typeface="Microsoft Sans Serif"/>
                <a:cs typeface="Microsoft Sans Serif"/>
              </a:rPr>
              <a:t>при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40" dirty="0">
                <a:latin typeface="Microsoft Sans Serif"/>
                <a:cs typeface="Microsoft Sans Serif"/>
              </a:rPr>
              <a:t>разработке</a:t>
            </a:r>
            <a:r>
              <a:rPr sz="2600" spc="30" dirty="0">
                <a:latin typeface="Microsoft Sans Serif"/>
                <a:cs typeface="Microsoft Sans Serif"/>
              </a:rPr>
              <a:t> </a:t>
            </a:r>
            <a:r>
              <a:rPr sz="2600" spc="-15" dirty="0">
                <a:latin typeface="Microsoft Sans Serif"/>
                <a:cs typeface="Microsoft Sans Serif"/>
              </a:rPr>
              <a:t>приложений </a:t>
            </a:r>
            <a:r>
              <a:rPr sz="2600" spc="-675" dirty="0">
                <a:latin typeface="Microsoft Sans Serif"/>
                <a:cs typeface="Microsoft Sans Serif"/>
              </a:rPr>
              <a:t> </a:t>
            </a:r>
            <a:r>
              <a:rPr sz="2600" spc="-10" dirty="0">
                <a:latin typeface="Microsoft Sans Serif"/>
                <a:cs typeface="Microsoft Sans Serif"/>
              </a:rPr>
              <a:t>(Fallacies</a:t>
            </a:r>
            <a:r>
              <a:rPr sz="2600" spc="3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of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5" dirty="0">
                <a:latin typeface="Microsoft Sans Serif"/>
                <a:cs typeface="Microsoft Sans Serif"/>
              </a:rPr>
              <a:t>distributed</a:t>
            </a:r>
            <a:r>
              <a:rPr sz="2600" spc="30" dirty="0">
                <a:latin typeface="Microsoft Sans Serif"/>
                <a:cs typeface="Microsoft Sans Serif"/>
              </a:rPr>
              <a:t> </a:t>
            </a:r>
            <a:r>
              <a:rPr sz="2600" spc="-5" dirty="0">
                <a:latin typeface="Microsoft Sans Serif"/>
                <a:cs typeface="Microsoft Sans Serif"/>
              </a:rPr>
              <a:t>computing)</a:t>
            </a:r>
            <a:endParaRPr sz="26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1655" y="624872"/>
            <a:ext cx="50228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«Обогащение»</a:t>
            </a:r>
            <a:r>
              <a:rPr spc="-30" dirty="0"/>
              <a:t> </a:t>
            </a:r>
            <a:r>
              <a:rPr spc="-35" dirty="0"/>
              <a:t>клиента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88137" y="1852823"/>
            <a:ext cx="130810" cy="1841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spc="-10" dirty="0">
                <a:latin typeface="Lucida Sans Unicode"/>
                <a:cs typeface="Lucida Sans Unicode"/>
              </a:rPr>
              <a:t>●</a:t>
            </a:r>
            <a:endParaRPr sz="105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0097" y="1759948"/>
            <a:ext cx="8537575" cy="71437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 marR="5080">
              <a:lnSpc>
                <a:spcPts val="2610"/>
              </a:lnSpc>
              <a:spcBef>
                <a:spcPts val="350"/>
              </a:spcBef>
            </a:pPr>
            <a:r>
              <a:rPr sz="2350" spc="-15" dirty="0">
                <a:latin typeface="Microsoft Sans Serif"/>
                <a:cs typeface="Microsoft Sans Serif"/>
              </a:rPr>
              <a:t>1992</a:t>
            </a:r>
            <a:r>
              <a:rPr sz="2350" spc="5" dirty="0">
                <a:latin typeface="Microsoft Sans Serif"/>
                <a:cs typeface="Microsoft Sans Serif"/>
              </a:rPr>
              <a:t> </a:t>
            </a:r>
            <a:r>
              <a:rPr sz="2350" spc="-120" dirty="0">
                <a:latin typeface="Microsoft Sans Serif"/>
                <a:cs typeface="Microsoft Sans Serif"/>
              </a:rPr>
              <a:t>г.,</a:t>
            </a:r>
            <a:r>
              <a:rPr sz="2350" spc="20" dirty="0">
                <a:latin typeface="Microsoft Sans Serif"/>
                <a:cs typeface="Microsoft Sans Serif"/>
              </a:rPr>
              <a:t> </a:t>
            </a:r>
            <a:r>
              <a:rPr sz="2350" spc="-20" dirty="0">
                <a:latin typeface="Microsoft Sans Serif"/>
                <a:cs typeface="Microsoft Sans Serif"/>
              </a:rPr>
              <a:t>ViolaWWW</a:t>
            </a:r>
            <a:r>
              <a:rPr sz="2350" spc="20" dirty="0">
                <a:latin typeface="Microsoft Sans Serif"/>
                <a:cs typeface="Microsoft Sans Serif"/>
              </a:rPr>
              <a:t> </a:t>
            </a:r>
            <a:r>
              <a:rPr sz="2350" spc="960" dirty="0">
                <a:latin typeface="Microsoft Sans Serif"/>
                <a:cs typeface="Microsoft Sans Serif"/>
              </a:rPr>
              <a:t>—</a:t>
            </a:r>
            <a:r>
              <a:rPr sz="2350" spc="15" dirty="0">
                <a:latin typeface="Microsoft Sans Serif"/>
                <a:cs typeface="Microsoft Sans Serif"/>
              </a:rPr>
              <a:t> </a:t>
            </a:r>
            <a:r>
              <a:rPr sz="2350" spc="-25" dirty="0">
                <a:latin typeface="Microsoft Sans Serif"/>
                <a:cs typeface="Microsoft Sans Serif"/>
              </a:rPr>
              <a:t>один</a:t>
            </a:r>
            <a:r>
              <a:rPr sz="2350" spc="30" dirty="0">
                <a:latin typeface="Microsoft Sans Serif"/>
                <a:cs typeface="Microsoft Sans Serif"/>
              </a:rPr>
              <a:t> </a:t>
            </a:r>
            <a:r>
              <a:rPr sz="2350" spc="-60" dirty="0">
                <a:latin typeface="Microsoft Sans Serif"/>
                <a:cs typeface="Microsoft Sans Serif"/>
              </a:rPr>
              <a:t>из</a:t>
            </a:r>
            <a:r>
              <a:rPr sz="2350" spc="15" dirty="0">
                <a:latin typeface="Microsoft Sans Serif"/>
                <a:cs typeface="Microsoft Sans Serif"/>
              </a:rPr>
              <a:t> </a:t>
            </a:r>
            <a:r>
              <a:rPr sz="2350" spc="-15" dirty="0">
                <a:latin typeface="Microsoft Sans Serif"/>
                <a:cs typeface="Microsoft Sans Serif"/>
              </a:rPr>
              <a:t>первых</a:t>
            </a:r>
            <a:r>
              <a:rPr sz="2350" spc="25" dirty="0">
                <a:latin typeface="Microsoft Sans Serif"/>
                <a:cs typeface="Microsoft Sans Serif"/>
              </a:rPr>
              <a:t> </a:t>
            </a:r>
            <a:r>
              <a:rPr sz="2350" spc="-30" dirty="0">
                <a:latin typeface="Microsoft Sans Serif"/>
                <a:cs typeface="Microsoft Sans Serif"/>
              </a:rPr>
              <a:t>графических</a:t>
            </a:r>
            <a:r>
              <a:rPr sz="2350" spc="30" dirty="0">
                <a:latin typeface="Microsoft Sans Serif"/>
                <a:cs typeface="Microsoft Sans Serif"/>
              </a:rPr>
              <a:t> </a:t>
            </a:r>
            <a:r>
              <a:rPr sz="2350" spc="-30" dirty="0">
                <a:latin typeface="Microsoft Sans Serif"/>
                <a:cs typeface="Microsoft Sans Serif"/>
              </a:rPr>
              <a:t>браузеров </a:t>
            </a:r>
            <a:r>
              <a:rPr sz="2350" spc="-610" dirty="0">
                <a:latin typeface="Microsoft Sans Serif"/>
                <a:cs typeface="Microsoft Sans Serif"/>
              </a:rPr>
              <a:t> </a:t>
            </a:r>
            <a:r>
              <a:rPr sz="2350" dirty="0">
                <a:latin typeface="Microsoft Sans Serif"/>
                <a:cs typeface="Microsoft Sans Serif"/>
              </a:rPr>
              <a:t>(для</a:t>
            </a:r>
            <a:r>
              <a:rPr sz="2350" spc="25" dirty="0">
                <a:latin typeface="Microsoft Sans Serif"/>
                <a:cs typeface="Microsoft Sans Serif"/>
              </a:rPr>
              <a:t> </a:t>
            </a:r>
            <a:r>
              <a:rPr sz="2350" spc="-10" dirty="0">
                <a:latin typeface="Microsoft Sans Serif"/>
                <a:cs typeface="Microsoft Sans Serif"/>
              </a:rPr>
              <a:t>X</a:t>
            </a:r>
            <a:r>
              <a:rPr sz="2350" spc="10" dirty="0">
                <a:latin typeface="Microsoft Sans Serif"/>
                <a:cs typeface="Microsoft Sans Serif"/>
              </a:rPr>
              <a:t> </a:t>
            </a:r>
            <a:r>
              <a:rPr sz="2350" spc="-15" dirty="0">
                <a:latin typeface="Microsoft Sans Serif"/>
                <a:cs typeface="Microsoft Sans Serif"/>
              </a:rPr>
              <a:t>Window</a:t>
            </a:r>
            <a:r>
              <a:rPr sz="2350" spc="20" dirty="0">
                <a:latin typeface="Microsoft Sans Serif"/>
                <a:cs typeface="Microsoft Sans Serif"/>
              </a:rPr>
              <a:t> </a:t>
            </a:r>
            <a:r>
              <a:rPr sz="2350" spc="-10" dirty="0">
                <a:latin typeface="Microsoft Sans Serif"/>
                <a:cs typeface="Microsoft Sans Serif"/>
              </a:rPr>
              <a:t>System).</a:t>
            </a:r>
            <a:endParaRPr sz="235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8014" y="2610987"/>
            <a:ext cx="148590" cy="2908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750" spc="90" dirty="0">
                <a:latin typeface="Lucida Sans Unicode"/>
                <a:cs typeface="Lucida Sans Unicode"/>
              </a:rPr>
              <a:t>–</a:t>
            </a:r>
            <a:endParaRPr sz="175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8137" y="3473546"/>
            <a:ext cx="130810" cy="1841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spc="-10" dirty="0">
                <a:latin typeface="Lucida Sans Unicode"/>
                <a:cs typeface="Lucida Sans Unicode"/>
              </a:rPr>
              <a:t>●</a:t>
            </a:r>
            <a:endParaRPr sz="105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0097" y="2585435"/>
            <a:ext cx="8376920" cy="184213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401320" marR="191770">
              <a:lnSpc>
                <a:spcPts val="2620"/>
              </a:lnSpc>
              <a:spcBef>
                <a:spcPts val="345"/>
              </a:spcBef>
            </a:pPr>
            <a:r>
              <a:rPr sz="2350" spc="-25" dirty="0">
                <a:latin typeface="Microsoft Sans Serif"/>
                <a:cs typeface="Microsoft Sans Serif"/>
              </a:rPr>
              <a:t>первая</a:t>
            </a:r>
            <a:r>
              <a:rPr sz="2350" spc="35" dirty="0">
                <a:latin typeface="Microsoft Sans Serif"/>
                <a:cs typeface="Microsoft Sans Serif"/>
              </a:rPr>
              <a:t> </a:t>
            </a:r>
            <a:r>
              <a:rPr sz="2350" spc="-20" dirty="0">
                <a:latin typeface="Microsoft Sans Serif"/>
                <a:cs typeface="Microsoft Sans Serif"/>
              </a:rPr>
              <a:t>реализация</a:t>
            </a:r>
            <a:r>
              <a:rPr sz="2350" spc="35" dirty="0">
                <a:latin typeface="Microsoft Sans Serif"/>
                <a:cs typeface="Microsoft Sans Serif"/>
              </a:rPr>
              <a:t> </a:t>
            </a:r>
            <a:r>
              <a:rPr sz="2350" spc="-40" dirty="0">
                <a:latin typeface="Microsoft Sans Serif"/>
                <a:cs typeface="Microsoft Sans Serif"/>
              </a:rPr>
              <a:t>скриптового</a:t>
            </a:r>
            <a:r>
              <a:rPr sz="2350" spc="20" dirty="0">
                <a:latin typeface="Microsoft Sans Serif"/>
                <a:cs typeface="Microsoft Sans Serif"/>
              </a:rPr>
              <a:t> </a:t>
            </a:r>
            <a:r>
              <a:rPr sz="2350" spc="-40" dirty="0">
                <a:latin typeface="Microsoft Sans Serif"/>
                <a:cs typeface="Microsoft Sans Serif"/>
              </a:rPr>
              <a:t>языка,</a:t>
            </a:r>
            <a:r>
              <a:rPr sz="2350" spc="25" dirty="0">
                <a:latin typeface="Microsoft Sans Serif"/>
                <a:cs typeface="Microsoft Sans Serif"/>
              </a:rPr>
              <a:t> </a:t>
            </a:r>
            <a:r>
              <a:rPr sz="2350" spc="-30" dirty="0">
                <a:latin typeface="Microsoft Sans Serif"/>
                <a:cs typeface="Microsoft Sans Serif"/>
              </a:rPr>
              <a:t>встраиваемого</a:t>
            </a:r>
            <a:r>
              <a:rPr sz="2350" spc="30" dirty="0">
                <a:latin typeface="Microsoft Sans Serif"/>
                <a:cs typeface="Microsoft Sans Serif"/>
              </a:rPr>
              <a:t> </a:t>
            </a:r>
            <a:r>
              <a:rPr sz="2350" spc="-5" dirty="0">
                <a:latin typeface="Microsoft Sans Serif"/>
                <a:cs typeface="Microsoft Sans Serif"/>
              </a:rPr>
              <a:t>в </a:t>
            </a:r>
            <a:r>
              <a:rPr sz="2350" spc="-610" dirty="0">
                <a:latin typeface="Microsoft Sans Serif"/>
                <a:cs typeface="Microsoft Sans Serif"/>
              </a:rPr>
              <a:t> </a:t>
            </a:r>
            <a:r>
              <a:rPr sz="2350" spc="-30" dirty="0">
                <a:latin typeface="Microsoft Sans Serif"/>
                <a:cs typeface="Microsoft Sans Serif"/>
              </a:rPr>
              <a:t>HTML-страницу.</a:t>
            </a:r>
            <a:endParaRPr sz="2350">
              <a:latin typeface="Microsoft Sans Serif"/>
              <a:cs typeface="Microsoft Sans Serif"/>
            </a:endParaRPr>
          </a:p>
          <a:p>
            <a:pPr marL="12700" marR="5080">
              <a:lnSpc>
                <a:spcPct val="92700"/>
              </a:lnSpc>
              <a:spcBef>
                <a:spcPts val="969"/>
              </a:spcBef>
            </a:pPr>
            <a:r>
              <a:rPr sz="2350" spc="-15" dirty="0">
                <a:latin typeface="Microsoft Sans Serif"/>
                <a:cs typeface="Microsoft Sans Serif"/>
              </a:rPr>
              <a:t>1993</a:t>
            </a:r>
            <a:r>
              <a:rPr sz="2350" spc="5" dirty="0">
                <a:latin typeface="Microsoft Sans Serif"/>
                <a:cs typeface="Microsoft Sans Serif"/>
              </a:rPr>
              <a:t> </a:t>
            </a:r>
            <a:r>
              <a:rPr sz="2350" spc="-120" dirty="0">
                <a:latin typeface="Microsoft Sans Serif"/>
                <a:cs typeface="Microsoft Sans Serif"/>
              </a:rPr>
              <a:t>г.,</a:t>
            </a:r>
            <a:r>
              <a:rPr sz="2350" spc="20" dirty="0">
                <a:latin typeface="Microsoft Sans Serif"/>
                <a:cs typeface="Microsoft Sans Serif"/>
              </a:rPr>
              <a:t> </a:t>
            </a:r>
            <a:r>
              <a:rPr sz="2350" spc="-10" dirty="0">
                <a:latin typeface="Microsoft Sans Serif"/>
                <a:cs typeface="Microsoft Sans Serif"/>
              </a:rPr>
              <a:t>NSCA</a:t>
            </a:r>
            <a:r>
              <a:rPr sz="2350" spc="-105" dirty="0">
                <a:latin typeface="Microsoft Sans Serif"/>
                <a:cs typeface="Microsoft Sans Serif"/>
              </a:rPr>
              <a:t> </a:t>
            </a:r>
            <a:r>
              <a:rPr sz="2350" spc="-15" dirty="0">
                <a:latin typeface="Microsoft Sans Serif"/>
                <a:cs typeface="Microsoft Sans Serif"/>
              </a:rPr>
              <a:t>Mosaic</a:t>
            </a:r>
            <a:r>
              <a:rPr sz="2350" spc="20" dirty="0">
                <a:latin typeface="Microsoft Sans Serif"/>
                <a:cs typeface="Microsoft Sans Serif"/>
              </a:rPr>
              <a:t> </a:t>
            </a:r>
            <a:r>
              <a:rPr sz="2350" spc="960" dirty="0">
                <a:latin typeface="Microsoft Sans Serif"/>
                <a:cs typeface="Microsoft Sans Serif"/>
              </a:rPr>
              <a:t>—</a:t>
            </a:r>
            <a:r>
              <a:rPr sz="2350" spc="20" dirty="0">
                <a:latin typeface="Microsoft Sans Serif"/>
                <a:cs typeface="Microsoft Sans Serif"/>
              </a:rPr>
              <a:t> </a:t>
            </a:r>
            <a:r>
              <a:rPr sz="2350" spc="-15" dirty="0">
                <a:latin typeface="Microsoft Sans Serif"/>
                <a:cs typeface="Microsoft Sans Serif"/>
              </a:rPr>
              <a:t>первый</a:t>
            </a:r>
            <a:r>
              <a:rPr sz="2350" spc="20" dirty="0">
                <a:latin typeface="Microsoft Sans Serif"/>
                <a:cs typeface="Microsoft Sans Serif"/>
              </a:rPr>
              <a:t> </a:t>
            </a:r>
            <a:r>
              <a:rPr sz="2350" spc="-30" dirty="0">
                <a:latin typeface="Microsoft Sans Serif"/>
                <a:cs typeface="Microsoft Sans Serif"/>
              </a:rPr>
              <a:t>веб-браузер</a:t>
            </a:r>
            <a:r>
              <a:rPr sz="2350" spc="15" dirty="0">
                <a:latin typeface="Microsoft Sans Serif"/>
                <a:cs typeface="Microsoft Sans Serif"/>
              </a:rPr>
              <a:t> </a:t>
            </a:r>
            <a:r>
              <a:rPr sz="2350" spc="-5" dirty="0">
                <a:latin typeface="Microsoft Sans Serif"/>
                <a:cs typeface="Microsoft Sans Serif"/>
              </a:rPr>
              <a:t>в</a:t>
            </a:r>
            <a:r>
              <a:rPr sz="2350" spc="20" dirty="0">
                <a:latin typeface="Microsoft Sans Serif"/>
                <a:cs typeface="Microsoft Sans Serif"/>
              </a:rPr>
              <a:t> </a:t>
            </a:r>
            <a:r>
              <a:rPr sz="2350" spc="-20" dirty="0">
                <a:latin typeface="Microsoft Sans Serif"/>
                <a:cs typeface="Microsoft Sans Serif"/>
              </a:rPr>
              <a:t>современном </a:t>
            </a:r>
            <a:r>
              <a:rPr sz="2350" spc="-610" dirty="0">
                <a:latin typeface="Microsoft Sans Serif"/>
                <a:cs typeface="Microsoft Sans Serif"/>
              </a:rPr>
              <a:t> </a:t>
            </a:r>
            <a:r>
              <a:rPr sz="2350" spc="-25" dirty="0">
                <a:latin typeface="Microsoft Sans Serif"/>
                <a:cs typeface="Microsoft Sans Serif"/>
              </a:rPr>
              <a:t>понимании</a:t>
            </a:r>
            <a:r>
              <a:rPr sz="2350" spc="25" dirty="0">
                <a:latin typeface="Microsoft Sans Serif"/>
                <a:cs typeface="Microsoft Sans Serif"/>
              </a:rPr>
              <a:t> </a:t>
            </a:r>
            <a:r>
              <a:rPr sz="2350" spc="-40" dirty="0">
                <a:latin typeface="Microsoft Sans Serif"/>
                <a:cs typeface="Microsoft Sans Serif"/>
              </a:rPr>
              <a:t>этого</a:t>
            </a:r>
            <a:r>
              <a:rPr sz="2350" spc="15" dirty="0">
                <a:latin typeface="Microsoft Sans Serif"/>
                <a:cs typeface="Microsoft Sans Serif"/>
              </a:rPr>
              <a:t> </a:t>
            </a:r>
            <a:r>
              <a:rPr sz="2350" spc="-5" dirty="0">
                <a:latin typeface="Microsoft Sans Serif"/>
                <a:cs typeface="Microsoft Sans Serif"/>
              </a:rPr>
              <a:t>слова.</a:t>
            </a:r>
            <a:r>
              <a:rPr sz="2350" spc="15" dirty="0">
                <a:latin typeface="Microsoft Sans Serif"/>
                <a:cs typeface="Microsoft Sans Serif"/>
              </a:rPr>
              <a:t> </a:t>
            </a:r>
            <a:r>
              <a:rPr sz="2350" spc="-20" dirty="0">
                <a:latin typeface="Microsoft Sans Serif"/>
                <a:cs typeface="Microsoft Sans Serif"/>
              </a:rPr>
              <a:t>World</a:t>
            </a:r>
            <a:r>
              <a:rPr sz="2350" spc="10" dirty="0">
                <a:latin typeface="Microsoft Sans Serif"/>
                <a:cs typeface="Microsoft Sans Serif"/>
              </a:rPr>
              <a:t> </a:t>
            </a:r>
            <a:r>
              <a:rPr sz="2350" spc="-15" dirty="0">
                <a:latin typeface="Microsoft Sans Serif"/>
                <a:cs typeface="Microsoft Sans Serif"/>
              </a:rPr>
              <a:t>Wide</a:t>
            </a:r>
            <a:r>
              <a:rPr sz="2350" spc="15" dirty="0">
                <a:latin typeface="Microsoft Sans Serif"/>
                <a:cs typeface="Microsoft Sans Serif"/>
              </a:rPr>
              <a:t> </a:t>
            </a:r>
            <a:r>
              <a:rPr sz="2350" spc="-25" dirty="0">
                <a:latin typeface="Microsoft Sans Serif"/>
                <a:cs typeface="Microsoft Sans Serif"/>
              </a:rPr>
              <a:t>Web</a:t>
            </a:r>
            <a:r>
              <a:rPr sz="2350" spc="20" dirty="0">
                <a:latin typeface="Microsoft Sans Serif"/>
                <a:cs typeface="Microsoft Sans Serif"/>
              </a:rPr>
              <a:t> </a:t>
            </a:r>
            <a:r>
              <a:rPr sz="2350" spc="-15" dirty="0">
                <a:latin typeface="Microsoft Sans Serif"/>
                <a:cs typeface="Microsoft Sans Serif"/>
              </a:rPr>
              <a:t>становится </a:t>
            </a:r>
            <a:r>
              <a:rPr sz="2350" spc="-10" dirty="0">
                <a:latin typeface="Microsoft Sans Serif"/>
                <a:cs typeface="Microsoft Sans Serif"/>
              </a:rPr>
              <a:t> </a:t>
            </a:r>
            <a:r>
              <a:rPr sz="2350" spc="-15" dirty="0">
                <a:latin typeface="Microsoft Sans Serif"/>
                <a:cs typeface="Microsoft Sans Serif"/>
              </a:rPr>
              <a:t>интересен</a:t>
            </a:r>
            <a:r>
              <a:rPr sz="2350" spc="20" dirty="0">
                <a:latin typeface="Microsoft Sans Serif"/>
                <a:cs typeface="Microsoft Sans Serif"/>
              </a:rPr>
              <a:t> </a:t>
            </a:r>
            <a:r>
              <a:rPr sz="2350" spc="-5" dirty="0">
                <a:latin typeface="Microsoft Sans Serif"/>
                <a:cs typeface="Microsoft Sans Serif"/>
              </a:rPr>
              <a:t>(и</a:t>
            </a:r>
            <a:r>
              <a:rPr sz="2350" spc="20" dirty="0">
                <a:latin typeface="Microsoft Sans Serif"/>
                <a:cs typeface="Microsoft Sans Serif"/>
              </a:rPr>
              <a:t> </a:t>
            </a:r>
            <a:r>
              <a:rPr sz="2350" spc="-10" dirty="0">
                <a:latin typeface="Microsoft Sans Serif"/>
                <a:cs typeface="Microsoft Sans Serif"/>
              </a:rPr>
              <a:t>доступен)</a:t>
            </a:r>
            <a:r>
              <a:rPr sz="2350" spc="20" dirty="0">
                <a:latin typeface="Microsoft Sans Serif"/>
                <a:cs typeface="Microsoft Sans Serif"/>
              </a:rPr>
              <a:t> </a:t>
            </a:r>
            <a:r>
              <a:rPr sz="2350" spc="-25" dirty="0">
                <a:latin typeface="Microsoft Sans Serif"/>
                <a:cs typeface="Microsoft Sans Serif"/>
              </a:rPr>
              <a:t>простым</a:t>
            </a:r>
            <a:r>
              <a:rPr sz="2350" spc="10" dirty="0">
                <a:latin typeface="Microsoft Sans Serif"/>
                <a:cs typeface="Microsoft Sans Serif"/>
              </a:rPr>
              <a:t> </a:t>
            </a:r>
            <a:r>
              <a:rPr sz="2350" spc="-40" dirty="0">
                <a:latin typeface="Microsoft Sans Serif"/>
                <a:cs typeface="Microsoft Sans Serif"/>
              </a:rPr>
              <a:t>пользователям.</a:t>
            </a:r>
            <a:endParaRPr sz="235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78014" y="5026578"/>
            <a:ext cx="148590" cy="2908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750" spc="90" dirty="0">
                <a:latin typeface="Lucida Sans Unicode"/>
                <a:cs typeface="Lucida Sans Unicode"/>
              </a:rPr>
              <a:t>–</a:t>
            </a:r>
            <a:endParaRPr sz="175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78014" y="5487740"/>
            <a:ext cx="148590" cy="2908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750" spc="90" dirty="0">
                <a:latin typeface="Lucida Sans Unicode"/>
                <a:cs typeface="Lucida Sans Unicode"/>
              </a:rPr>
              <a:t>–</a:t>
            </a:r>
            <a:endParaRPr sz="175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78014" y="4433371"/>
            <a:ext cx="8462010" cy="1743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3530" marR="4208780" indent="-291465">
              <a:lnSpc>
                <a:spcPct val="129099"/>
              </a:lnSpc>
              <a:spcBef>
                <a:spcPts val="100"/>
              </a:spcBef>
              <a:tabLst>
                <a:tab pos="302895" algn="l"/>
              </a:tabLst>
            </a:pPr>
            <a:r>
              <a:rPr sz="2625" spc="135" baseline="12698" dirty="0">
                <a:latin typeface="Lucida Sans Unicode"/>
                <a:cs typeface="Lucida Sans Unicode"/>
              </a:rPr>
              <a:t>–	</a:t>
            </a:r>
            <a:r>
              <a:rPr sz="2350" spc="-20" dirty="0">
                <a:latin typeface="Microsoft Sans Serif"/>
                <a:cs typeface="Microsoft Sans Serif"/>
              </a:rPr>
              <a:t>простой</a:t>
            </a:r>
            <a:r>
              <a:rPr sz="2350" spc="20" dirty="0">
                <a:latin typeface="Microsoft Sans Serif"/>
                <a:cs typeface="Microsoft Sans Serif"/>
              </a:rPr>
              <a:t> </a:t>
            </a:r>
            <a:r>
              <a:rPr sz="2350" spc="-15" dirty="0">
                <a:latin typeface="Microsoft Sans Serif"/>
                <a:cs typeface="Microsoft Sans Serif"/>
              </a:rPr>
              <a:t>интерфейс </a:t>
            </a:r>
            <a:r>
              <a:rPr sz="2350" spc="-10" dirty="0">
                <a:latin typeface="Microsoft Sans Serif"/>
                <a:cs typeface="Microsoft Sans Serif"/>
              </a:rPr>
              <a:t> </a:t>
            </a:r>
            <a:r>
              <a:rPr sz="2350" spc="-45" dirty="0">
                <a:latin typeface="Microsoft Sans Serif"/>
                <a:cs typeface="Microsoft Sans Serif"/>
              </a:rPr>
              <a:t>закладки,</a:t>
            </a:r>
            <a:r>
              <a:rPr sz="2350" spc="-5" dirty="0">
                <a:latin typeface="Microsoft Sans Serif"/>
                <a:cs typeface="Microsoft Sans Serif"/>
              </a:rPr>
              <a:t> </a:t>
            </a:r>
            <a:r>
              <a:rPr sz="2350" spc="-45" dirty="0">
                <a:latin typeface="Microsoft Sans Serif"/>
                <a:cs typeface="Microsoft Sans Serif"/>
              </a:rPr>
              <a:t>печать</a:t>
            </a:r>
            <a:r>
              <a:rPr sz="2350" spc="5" dirty="0">
                <a:latin typeface="Microsoft Sans Serif"/>
                <a:cs typeface="Microsoft Sans Serif"/>
              </a:rPr>
              <a:t> </a:t>
            </a:r>
            <a:r>
              <a:rPr sz="2350" spc="-35" dirty="0">
                <a:latin typeface="Microsoft Sans Serif"/>
                <a:cs typeface="Microsoft Sans Serif"/>
              </a:rPr>
              <a:t>документа,</a:t>
            </a:r>
            <a:endParaRPr sz="2350">
              <a:latin typeface="Microsoft Sans Serif"/>
              <a:cs typeface="Microsoft Sans Serif"/>
            </a:endParaRPr>
          </a:p>
          <a:p>
            <a:pPr marL="303530" marR="5080">
              <a:lnSpc>
                <a:spcPts val="2610"/>
              </a:lnSpc>
              <a:spcBef>
                <a:spcPts val="1080"/>
              </a:spcBef>
            </a:pPr>
            <a:r>
              <a:rPr sz="2350" spc="-35" dirty="0">
                <a:latin typeface="Microsoft Sans Serif"/>
                <a:cs typeface="Microsoft Sans Serif"/>
              </a:rPr>
              <a:t>изображения</a:t>
            </a:r>
            <a:r>
              <a:rPr sz="2350" spc="25" dirty="0">
                <a:latin typeface="Microsoft Sans Serif"/>
                <a:cs typeface="Microsoft Sans Serif"/>
              </a:rPr>
              <a:t> </a:t>
            </a:r>
            <a:r>
              <a:rPr sz="2350" spc="-20" dirty="0">
                <a:latin typeface="Microsoft Sans Serif"/>
                <a:cs typeface="Microsoft Sans Serif"/>
              </a:rPr>
              <a:t>встраиваются</a:t>
            </a:r>
            <a:r>
              <a:rPr sz="2350" spc="30" dirty="0">
                <a:latin typeface="Microsoft Sans Serif"/>
                <a:cs typeface="Microsoft Sans Serif"/>
              </a:rPr>
              <a:t> </a:t>
            </a:r>
            <a:r>
              <a:rPr sz="2350" spc="-5" dirty="0">
                <a:latin typeface="Microsoft Sans Serif"/>
                <a:cs typeface="Microsoft Sans Serif"/>
              </a:rPr>
              <a:t>в</a:t>
            </a:r>
            <a:r>
              <a:rPr sz="2350" spc="25" dirty="0">
                <a:latin typeface="Microsoft Sans Serif"/>
                <a:cs typeface="Microsoft Sans Serif"/>
              </a:rPr>
              <a:t> </a:t>
            </a:r>
            <a:r>
              <a:rPr sz="2350" spc="-35" dirty="0">
                <a:latin typeface="Microsoft Sans Serif"/>
                <a:cs typeface="Microsoft Sans Serif"/>
              </a:rPr>
              <a:t>страницу,</a:t>
            </a:r>
            <a:r>
              <a:rPr sz="2350" spc="15" dirty="0">
                <a:latin typeface="Microsoft Sans Serif"/>
                <a:cs typeface="Microsoft Sans Serif"/>
              </a:rPr>
              <a:t> </a:t>
            </a:r>
            <a:r>
              <a:rPr sz="2350" spc="-5" dirty="0">
                <a:latin typeface="Microsoft Sans Serif"/>
                <a:cs typeface="Microsoft Sans Serif"/>
              </a:rPr>
              <a:t>а</a:t>
            </a:r>
            <a:r>
              <a:rPr sz="2350" spc="25" dirty="0">
                <a:latin typeface="Microsoft Sans Serif"/>
                <a:cs typeface="Microsoft Sans Serif"/>
              </a:rPr>
              <a:t> </a:t>
            </a:r>
            <a:r>
              <a:rPr sz="2350" spc="-15" dirty="0">
                <a:latin typeface="Microsoft Sans Serif"/>
                <a:cs typeface="Microsoft Sans Serif"/>
              </a:rPr>
              <a:t>не</a:t>
            </a:r>
            <a:r>
              <a:rPr sz="2350" spc="20" dirty="0">
                <a:latin typeface="Microsoft Sans Serif"/>
                <a:cs typeface="Microsoft Sans Serif"/>
              </a:rPr>
              <a:t> </a:t>
            </a:r>
            <a:r>
              <a:rPr sz="2350" spc="-40" dirty="0">
                <a:latin typeface="Microsoft Sans Serif"/>
                <a:cs typeface="Microsoft Sans Serif"/>
              </a:rPr>
              <a:t>показываются </a:t>
            </a:r>
            <a:r>
              <a:rPr sz="2350" spc="-605" dirty="0">
                <a:latin typeface="Microsoft Sans Serif"/>
                <a:cs typeface="Microsoft Sans Serif"/>
              </a:rPr>
              <a:t> </a:t>
            </a:r>
            <a:r>
              <a:rPr sz="2350" spc="-40" dirty="0">
                <a:latin typeface="Microsoft Sans Serif"/>
                <a:cs typeface="Microsoft Sans Serif"/>
              </a:rPr>
              <a:t>иконкой.</a:t>
            </a:r>
            <a:endParaRPr sz="235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1655" y="624872"/>
            <a:ext cx="348487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Структура</a:t>
            </a:r>
            <a:r>
              <a:rPr spc="-50" dirty="0"/>
              <a:t> курса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graphicFrame>
        <p:nvGraphicFramePr>
          <p:cNvPr id="17" name="Таблица 16">
            <a:extLst>
              <a:ext uri="{FF2B5EF4-FFF2-40B4-BE49-F238E27FC236}">
                <a16:creationId xmlns:a16="http://schemas.microsoft.com/office/drawing/2014/main" id="{E483AB6E-F655-4451-8D25-6AEA0F0F67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016475"/>
              </p:ext>
            </p:extLst>
          </p:nvPr>
        </p:nvGraphicFramePr>
        <p:xfrm>
          <a:off x="393700" y="1571625"/>
          <a:ext cx="9219107" cy="441079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083872">
                  <a:extLst>
                    <a:ext uri="{9D8B030D-6E8A-4147-A177-3AD203B41FA5}">
                      <a16:colId xmlns:a16="http://schemas.microsoft.com/office/drawing/2014/main" val="1038774654"/>
                    </a:ext>
                  </a:extLst>
                </a:gridCol>
                <a:gridCol w="1017055">
                  <a:extLst>
                    <a:ext uri="{9D8B030D-6E8A-4147-A177-3AD203B41FA5}">
                      <a16:colId xmlns:a16="http://schemas.microsoft.com/office/drawing/2014/main" val="3995891863"/>
                    </a:ext>
                  </a:extLst>
                </a:gridCol>
                <a:gridCol w="1017055">
                  <a:extLst>
                    <a:ext uri="{9D8B030D-6E8A-4147-A177-3AD203B41FA5}">
                      <a16:colId xmlns:a16="http://schemas.microsoft.com/office/drawing/2014/main" val="2590717659"/>
                    </a:ext>
                  </a:extLst>
                </a:gridCol>
                <a:gridCol w="1101125">
                  <a:extLst>
                    <a:ext uri="{9D8B030D-6E8A-4147-A177-3AD203B41FA5}">
                      <a16:colId xmlns:a16="http://schemas.microsoft.com/office/drawing/2014/main" val="2158051295"/>
                    </a:ext>
                  </a:extLst>
                </a:gridCol>
              </a:tblGrid>
              <a:tr h="50803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800" dirty="0">
                          <a:effectLst/>
                        </a:rPr>
                        <a:t>Вид учебной работы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1600" dirty="0">
                          <a:effectLst/>
                        </a:rPr>
                        <a:t>Всего ЗЕ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1600" dirty="0">
                          <a:effectLst/>
                        </a:rPr>
                        <a:t>Всего </a:t>
                      </a:r>
                      <a:endParaRPr lang="en-US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1600" dirty="0">
                          <a:effectLst/>
                        </a:rPr>
                        <a:t>часов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1600">
                          <a:effectLst/>
                        </a:rPr>
                        <a:t>Семестр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2482071"/>
                  </a:ext>
                </a:extLst>
              </a:tr>
              <a:tr h="2983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4637029"/>
                  </a:ext>
                </a:extLst>
              </a:tr>
              <a:tr h="3481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1600">
                          <a:effectLst/>
                        </a:rPr>
                        <a:t>ОБЩАЯ ТРУДОЕМКОСТЬ ДИСЦИПЛИНЫ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144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144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7502778"/>
                  </a:ext>
                </a:extLst>
              </a:tr>
              <a:tr h="3905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КОНТАКТНАЯ РАБОТА*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6229116"/>
                  </a:ext>
                </a:extLst>
              </a:tr>
              <a:tr h="388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АУДИТОРНАЯ</a:t>
                      </a:r>
                      <a:r>
                        <a:rPr lang="tt-RU" sz="1600">
                          <a:effectLst/>
                        </a:rPr>
                        <a:t> РАБОТА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1,44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6801474"/>
                  </a:ext>
                </a:extLst>
              </a:tr>
              <a:tr h="3481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1800">
                          <a:effectLst/>
                        </a:rPr>
                        <a:t>Лекции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5104911"/>
                  </a:ext>
                </a:extLst>
              </a:tr>
              <a:tr h="3522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1800">
                          <a:effectLst/>
                        </a:rPr>
                        <a:t>Практические (семинарские) занятия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8104124"/>
                  </a:ext>
                </a:extLst>
              </a:tr>
              <a:tr h="3522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1800">
                          <a:effectLst/>
                        </a:rPr>
                        <a:t>Лабораторные работы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0,94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2327541"/>
                  </a:ext>
                </a:extLst>
              </a:tr>
              <a:tr h="3802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1600">
                          <a:effectLst/>
                        </a:rPr>
                        <a:t>САМОСТОЯТЕЛЬНАЯ РАБОТА </a:t>
                      </a:r>
                      <a:r>
                        <a:rPr lang="ru-RU" sz="1600">
                          <a:effectLst/>
                        </a:rPr>
                        <a:t>О</a:t>
                      </a:r>
                      <a:r>
                        <a:rPr lang="tt-RU" sz="1600">
                          <a:effectLst/>
                        </a:rPr>
                        <a:t>БУЧАЮЩЕГОСЯ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2,56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8216175"/>
                  </a:ext>
                </a:extLst>
              </a:tr>
              <a:tr h="3802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1800">
                          <a:effectLst/>
                        </a:rPr>
                        <a:t>Проработка учебного материала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1,56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2036687"/>
                  </a:ext>
                </a:extLst>
              </a:tr>
              <a:tr h="63350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tt-RU" sz="1800" dirty="0">
                          <a:effectLst/>
                        </a:rPr>
                        <a:t>Подготовка к промежуточной аттестации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36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5532817"/>
                  </a:ext>
                </a:extLst>
              </a:tr>
              <a:tr h="348105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1800">
                          <a:effectLst/>
                        </a:rPr>
                        <a:t>Промежуточная аттестация: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Э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58562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1655" y="624872"/>
            <a:ext cx="50228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«Обогащение»</a:t>
            </a:r>
            <a:r>
              <a:rPr spc="-30" dirty="0"/>
              <a:t> </a:t>
            </a:r>
            <a:r>
              <a:rPr spc="-35" dirty="0"/>
              <a:t>клиента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86701" y="1851755"/>
            <a:ext cx="127635" cy="1797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000" spc="5" dirty="0">
                <a:latin typeface="Lucida Sans Unicode"/>
                <a:cs typeface="Lucida Sans Unicode"/>
              </a:rPr>
              <a:t>●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1105" y="1761738"/>
            <a:ext cx="7556500" cy="69786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 marR="5080">
              <a:lnSpc>
                <a:spcPts val="2560"/>
              </a:lnSpc>
              <a:spcBef>
                <a:spcPts val="330"/>
              </a:spcBef>
            </a:pPr>
            <a:r>
              <a:rPr sz="2250" spc="10" dirty="0">
                <a:latin typeface="Microsoft Sans Serif"/>
                <a:cs typeface="Microsoft Sans Serif"/>
              </a:rPr>
              <a:t>1995 </a:t>
            </a:r>
            <a:r>
              <a:rPr sz="2250" spc="-105" dirty="0">
                <a:latin typeface="Microsoft Sans Serif"/>
                <a:cs typeface="Microsoft Sans Serif"/>
              </a:rPr>
              <a:t>г.,</a:t>
            </a:r>
            <a:r>
              <a:rPr sz="2250" spc="-100" dirty="0">
                <a:latin typeface="Microsoft Sans Serif"/>
                <a:cs typeface="Microsoft Sans Serif"/>
              </a:rPr>
              <a:t> </a:t>
            </a:r>
            <a:r>
              <a:rPr sz="2250" dirty="0">
                <a:latin typeface="Microsoft Sans Serif"/>
                <a:cs typeface="Microsoft Sans Serif"/>
              </a:rPr>
              <a:t>первая </a:t>
            </a:r>
            <a:r>
              <a:rPr sz="2250" spc="5" dirty="0">
                <a:latin typeface="Microsoft Sans Serif"/>
                <a:cs typeface="Microsoft Sans Serif"/>
              </a:rPr>
              <a:t>реализация </a:t>
            </a:r>
            <a:r>
              <a:rPr sz="2250" spc="-20" dirty="0">
                <a:latin typeface="Microsoft Sans Serif"/>
                <a:cs typeface="Microsoft Sans Serif"/>
              </a:rPr>
              <a:t>языка </a:t>
            </a:r>
            <a:r>
              <a:rPr sz="2250" spc="10" dirty="0">
                <a:latin typeface="Microsoft Sans Serif"/>
                <a:cs typeface="Microsoft Sans Serif"/>
              </a:rPr>
              <a:t>JavaScript </a:t>
            </a:r>
            <a:r>
              <a:rPr sz="2250" spc="15" dirty="0">
                <a:latin typeface="Microsoft Sans Serif"/>
                <a:cs typeface="Microsoft Sans Serif"/>
              </a:rPr>
              <a:t>в </a:t>
            </a:r>
            <a:r>
              <a:rPr sz="2250" spc="-5" dirty="0">
                <a:latin typeface="Microsoft Sans Serif"/>
                <a:cs typeface="Microsoft Sans Serif"/>
              </a:rPr>
              <a:t>браузере </a:t>
            </a:r>
            <a:r>
              <a:rPr sz="2250" spc="-585" dirty="0">
                <a:latin typeface="Microsoft Sans Serif"/>
                <a:cs typeface="Microsoft Sans Serif"/>
              </a:rPr>
              <a:t> </a:t>
            </a:r>
            <a:r>
              <a:rPr sz="2250" spc="15" dirty="0">
                <a:latin typeface="Microsoft Sans Serif"/>
                <a:cs typeface="Microsoft Sans Serif"/>
              </a:rPr>
              <a:t>Netscape</a:t>
            </a:r>
            <a:r>
              <a:rPr sz="2250" spc="25" dirty="0">
                <a:latin typeface="Microsoft Sans Serif"/>
                <a:cs typeface="Microsoft Sans Serif"/>
              </a:rPr>
              <a:t> </a:t>
            </a:r>
            <a:r>
              <a:rPr sz="2250" spc="-5" dirty="0">
                <a:latin typeface="Microsoft Sans Serif"/>
                <a:cs typeface="Microsoft Sans Serif"/>
              </a:rPr>
              <a:t>Navigator.</a:t>
            </a:r>
            <a:endParaRPr sz="225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66495" y="3042990"/>
            <a:ext cx="146050" cy="2863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700" spc="95" dirty="0">
                <a:latin typeface="Lucida Sans Unicode"/>
                <a:cs typeface="Lucida Sans Unicode"/>
              </a:rPr>
              <a:t>–</a:t>
            </a:r>
            <a:endParaRPr sz="17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66495" y="3819151"/>
            <a:ext cx="146050" cy="2863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700" spc="95" dirty="0">
                <a:latin typeface="Lucida Sans Unicode"/>
                <a:cs typeface="Lucida Sans Unicode"/>
              </a:rPr>
              <a:t>–</a:t>
            </a:r>
            <a:endParaRPr sz="17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66495" y="2465473"/>
            <a:ext cx="8229600" cy="2679065"/>
          </a:xfrm>
          <a:prstGeom prst="rect">
            <a:avLst/>
          </a:prstGeom>
        </p:spPr>
        <p:txBody>
          <a:bodyPr vert="horz" wrap="square" lIns="0" tIns="120014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44"/>
              </a:spcBef>
            </a:pPr>
            <a:r>
              <a:rPr sz="2550" spc="142" baseline="13071" dirty="0">
                <a:latin typeface="Lucida Sans Unicode"/>
                <a:cs typeface="Lucida Sans Unicode"/>
              </a:rPr>
              <a:t>– </a:t>
            </a:r>
            <a:r>
              <a:rPr sz="2550" spc="179" baseline="13071" dirty="0">
                <a:latin typeface="Lucida Sans Unicode"/>
                <a:cs typeface="Lucida Sans Unicode"/>
              </a:rPr>
              <a:t> </a:t>
            </a:r>
            <a:r>
              <a:rPr sz="2250" dirty="0">
                <a:latin typeface="Microsoft Sans Serif"/>
                <a:cs typeface="Microsoft Sans Serif"/>
              </a:rPr>
              <a:t>изначальная</a:t>
            </a:r>
            <a:r>
              <a:rPr sz="2250" spc="35" dirty="0">
                <a:latin typeface="Microsoft Sans Serif"/>
                <a:cs typeface="Microsoft Sans Serif"/>
              </a:rPr>
              <a:t> </a:t>
            </a:r>
            <a:r>
              <a:rPr sz="2250" spc="10" dirty="0">
                <a:latin typeface="Microsoft Sans Serif"/>
                <a:cs typeface="Microsoft Sans Serif"/>
              </a:rPr>
              <a:t>идея</a:t>
            </a:r>
            <a:r>
              <a:rPr sz="2250" spc="35" dirty="0">
                <a:latin typeface="Microsoft Sans Serif"/>
                <a:cs typeface="Microsoft Sans Serif"/>
              </a:rPr>
              <a:t> </a:t>
            </a:r>
            <a:r>
              <a:rPr sz="2250" spc="960" dirty="0">
                <a:latin typeface="Microsoft Sans Serif"/>
                <a:cs typeface="Microsoft Sans Serif"/>
              </a:rPr>
              <a:t>—</a:t>
            </a:r>
            <a:r>
              <a:rPr sz="2250" spc="40" dirty="0">
                <a:latin typeface="Microsoft Sans Serif"/>
                <a:cs typeface="Microsoft Sans Serif"/>
              </a:rPr>
              <a:t> </a:t>
            </a:r>
            <a:r>
              <a:rPr sz="2250" spc="10" dirty="0">
                <a:latin typeface="Microsoft Sans Serif"/>
                <a:cs typeface="Microsoft Sans Serif"/>
              </a:rPr>
              <a:t>встроить</a:t>
            </a:r>
            <a:r>
              <a:rPr sz="2250" spc="45" dirty="0">
                <a:latin typeface="Microsoft Sans Serif"/>
                <a:cs typeface="Microsoft Sans Serif"/>
              </a:rPr>
              <a:t> </a:t>
            </a:r>
            <a:r>
              <a:rPr sz="2250" spc="15" dirty="0">
                <a:latin typeface="Microsoft Sans Serif"/>
                <a:cs typeface="Microsoft Sans Serif"/>
              </a:rPr>
              <a:t>Scheme</a:t>
            </a:r>
            <a:r>
              <a:rPr sz="2250" spc="25" dirty="0">
                <a:latin typeface="Microsoft Sans Serif"/>
                <a:cs typeface="Microsoft Sans Serif"/>
              </a:rPr>
              <a:t> </a:t>
            </a:r>
            <a:r>
              <a:rPr sz="2250" spc="15" dirty="0">
                <a:latin typeface="Microsoft Sans Serif"/>
                <a:cs typeface="Microsoft Sans Serif"/>
              </a:rPr>
              <a:t>в</a:t>
            </a:r>
            <a:r>
              <a:rPr sz="2250" spc="30" dirty="0">
                <a:latin typeface="Microsoft Sans Serif"/>
                <a:cs typeface="Microsoft Sans Serif"/>
              </a:rPr>
              <a:t> </a:t>
            </a:r>
            <a:r>
              <a:rPr sz="2250" spc="-5" dirty="0">
                <a:latin typeface="Microsoft Sans Serif"/>
                <a:cs typeface="Microsoft Sans Serif"/>
              </a:rPr>
              <a:t>браузер.</a:t>
            </a:r>
            <a:endParaRPr sz="2250">
              <a:latin typeface="Microsoft Sans Serif"/>
              <a:cs typeface="Microsoft Sans Serif"/>
            </a:endParaRPr>
          </a:p>
          <a:p>
            <a:pPr marL="298450" marR="311150" algn="just">
              <a:lnSpc>
                <a:spcPts val="2560"/>
              </a:lnSpc>
              <a:spcBef>
                <a:spcPts val="1055"/>
              </a:spcBef>
            </a:pPr>
            <a:r>
              <a:rPr sz="2250" spc="-35" dirty="0">
                <a:latin typeface="Microsoft Sans Serif"/>
                <a:cs typeface="Microsoft Sans Serif"/>
              </a:rPr>
              <a:t>результат: </a:t>
            </a:r>
            <a:r>
              <a:rPr sz="2250" dirty="0">
                <a:latin typeface="Microsoft Sans Serif"/>
                <a:cs typeface="Microsoft Sans Serif"/>
              </a:rPr>
              <a:t>динамическая типизация, </a:t>
            </a:r>
            <a:r>
              <a:rPr sz="2250" spc="-5" dirty="0">
                <a:latin typeface="Microsoft Sans Serif"/>
                <a:cs typeface="Microsoft Sans Serif"/>
              </a:rPr>
              <a:t>синтаксис </a:t>
            </a:r>
            <a:r>
              <a:rPr sz="2250" spc="-20" dirty="0">
                <a:latin typeface="Microsoft Sans Serif"/>
                <a:cs typeface="Microsoft Sans Serif"/>
              </a:rPr>
              <a:t>языка </a:t>
            </a:r>
            <a:r>
              <a:rPr sz="2250" spc="15" dirty="0">
                <a:latin typeface="Microsoft Sans Serif"/>
                <a:cs typeface="Microsoft Sans Serif"/>
              </a:rPr>
              <a:t>C, </a:t>
            </a:r>
            <a:r>
              <a:rPr sz="2250" spc="-585" dirty="0">
                <a:latin typeface="Microsoft Sans Serif"/>
                <a:cs typeface="Microsoft Sans Serif"/>
              </a:rPr>
              <a:t> </a:t>
            </a:r>
            <a:r>
              <a:rPr sz="2250" spc="-5" dirty="0">
                <a:latin typeface="Microsoft Sans Serif"/>
                <a:cs typeface="Microsoft Sans Serif"/>
              </a:rPr>
              <a:t>семантика</a:t>
            </a:r>
            <a:r>
              <a:rPr sz="2250" spc="30" dirty="0">
                <a:latin typeface="Microsoft Sans Serif"/>
                <a:cs typeface="Microsoft Sans Serif"/>
              </a:rPr>
              <a:t> </a:t>
            </a:r>
            <a:r>
              <a:rPr sz="2250" spc="5" dirty="0">
                <a:latin typeface="Microsoft Sans Serif"/>
                <a:cs typeface="Microsoft Sans Serif"/>
              </a:rPr>
              <a:t>на</a:t>
            </a:r>
            <a:r>
              <a:rPr sz="2250" spc="40" dirty="0">
                <a:latin typeface="Microsoft Sans Serif"/>
                <a:cs typeface="Microsoft Sans Serif"/>
              </a:rPr>
              <a:t> </a:t>
            </a:r>
            <a:r>
              <a:rPr sz="2250" spc="10" dirty="0">
                <a:latin typeface="Microsoft Sans Serif"/>
                <a:cs typeface="Microsoft Sans Serif"/>
              </a:rPr>
              <a:t>основе</a:t>
            </a:r>
            <a:r>
              <a:rPr sz="2250" spc="30" dirty="0">
                <a:latin typeface="Microsoft Sans Serif"/>
                <a:cs typeface="Microsoft Sans Serif"/>
              </a:rPr>
              <a:t> </a:t>
            </a:r>
            <a:r>
              <a:rPr sz="2250" spc="10" dirty="0">
                <a:latin typeface="Microsoft Sans Serif"/>
                <a:cs typeface="Microsoft Sans Serif"/>
              </a:rPr>
              <a:t>идей</a:t>
            </a:r>
            <a:r>
              <a:rPr sz="2250" spc="45" dirty="0">
                <a:latin typeface="Microsoft Sans Serif"/>
                <a:cs typeface="Microsoft Sans Serif"/>
              </a:rPr>
              <a:t> </a:t>
            </a:r>
            <a:r>
              <a:rPr sz="2250" spc="-30" dirty="0">
                <a:latin typeface="Microsoft Sans Serif"/>
                <a:cs typeface="Microsoft Sans Serif"/>
              </a:rPr>
              <a:t>из</a:t>
            </a:r>
            <a:r>
              <a:rPr sz="2250" spc="35" dirty="0">
                <a:latin typeface="Microsoft Sans Serif"/>
                <a:cs typeface="Microsoft Sans Serif"/>
              </a:rPr>
              <a:t> </a:t>
            </a:r>
            <a:r>
              <a:rPr sz="2250" spc="-20" dirty="0">
                <a:latin typeface="Microsoft Sans Serif"/>
                <a:cs typeface="Microsoft Sans Serif"/>
              </a:rPr>
              <a:t>языков</a:t>
            </a:r>
            <a:r>
              <a:rPr sz="2250" spc="35" dirty="0">
                <a:latin typeface="Microsoft Sans Serif"/>
                <a:cs typeface="Microsoft Sans Serif"/>
              </a:rPr>
              <a:t> </a:t>
            </a:r>
            <a:r>
              <a:rPr sz="2250" spc="5" dirty="0">
                <a:latin typeface="Microsoft Sans Serif"/>
                <a:cs typeface="Microsoft Sans Serif"/>
              </a:rPr>
              <a:t>Self</a:t>
            </a:r>
            <a:r>
              <a:rPr sz="2250" spc="35" dirty="0">
                <a:latin typeface="Microsoft Sans Serif"/>
                <a:cs typeface="Microsoft Sans Serif"/>
              </a:rPr>
              <a:t> </a:t>
            </a:r>
            <a:r>
              <a:rPr sz="2250" spc="15" dirty="0">
                <a:latin typeface="Microsoft Sans Serif"/>
                <a:cs typeface="Microsoft Sans Serif"/>
              </a:rPr>
              <a:t>и</a:t>
            </a:r>
            <a:r>
              <a:rPr sz="2250" spc="35" dirty="0">
                <a:latin typeface="Microsoft Sans Serif"/>
                <a:cs typeface="Microsoft Sans Serif"/>
              </a:rPr>
              <a:t> </a:t>
            </a:r>
            <a:r>
              <a:rPr sz="2250" spc="15" dirty="0">
                <a:latin typeface="Microsoft Sans Serif"/>
                <a:cs typeface="Microsoft Sans Serif"/>
              </a:rPr>
              <a:t>Scheme.</a:t>
            </a:r>
            <a:endParaRPr sz="2250">
              <a:latin typeface="Microsoft Sans Serif"/>
              <a:cs typeface="Microsoft Sans Serif"/>
            </a:endParaRPr>
          </a:p>
          <a:p>
            <a:pPr marL="298450" marR="5080" algn="just">
              <a:lnSpc>
                <a:spcPct val="94700"/>
              </a:lnSpc>
              <a:spcBef>
                <a:spcPts val="940"/>
              </a:spcBef>
            </a:pPr>
            <a:r>
              <a:rPr sz="2250" spc="-5" dirty="0">
                <a:latin typeface="Microsoft Sans Serif"/>
                <a:cs typeface="Microsoft Sans Serif"/>
              </a:rPr>
              <a:t>Выдержка </a:t>
            </a:r>
            <a:r>
              <a:rPr sz="2250" spc="-35" dirty="0">
                <a:latin typeface="Microsoft Sans Serif"/>
                <a:cs typeface="Microsoft Sans Serif"/>
              </a:rPr>
              <a:t>из </a:t>
            </a:r>
            <a:r>
              <a:rPr sz="2250" dirty="0">
                <a:latin typeface="Microsoft Sans Serif"/>
                <a:cs typeface="Microsoft Sans Serif"/>
              </a:rPr>
              <a:t>пресс-релиза: </a:t>
            </a:r>
            <a:r>
              <a:rPr sz="2250" spc="15" dirty="0">
                <a:latin typeface="Microsoft Sans Serif"/>
                <a:cs typeface="Microsoft Sans Serif"/>
              </a:rPr>
              <a:t>«A </a:t>
            </a:r>
            <a:r>
              <a:rPr sz="2250" spc="5" dirty="0">
                <a:latin typeface="Microsoft Sans Serif"/>
                <a:cs typeface="Microsoft Sans Serif"/>
              </a:rPr>
              <a:t>multimedia </a:t>
            </a:r>
            <a:r>
              <a:rPr sz="2250" spc="15" dirty="0">
                <a:latin typeface="Microsoft Sans Serif"/>
                <a:cs typeface="Microsoft Sans Serif"/>
              </a:rPr>
              <a:t>weather </a:t>
            </a:r>
            <a:r>
              <a:rPr sz="2250" spc="10" dirty="0">
                <a:latin typeface="Microsoft Sans Serif"/>
                <a:cs typeface="Microsoft Sans Serif"/>
              </a:rPr>
              <a:t>forecast </a:t>
            </a:r>
            <a:r>
              <a:rPr sz="2250" spc="15" dirty="0">
                <a:latin typeface="Microsoft Sans Serif"/>
                <a:cs typeface="Microsoft Sans Serif"/>
              </a:rPr>
              <a:t> </a:t>
            </a:r>
            <a:r>
              <a:rPr sz="2250" spc="5" dirty="0">
                <a:latin typeface="Microsoft Sans Serif"/>
                <a:cs typeface="Microsoft Sans Serif"/>
              </a:rPr>
              <a:t>applet </a:t>
            </a:r>
            <a:r>
              <a:rPr sz="2250" spc="10" dirty="0">
                <a:latin typeface="Microsoft Sans Serif"/>
                <a:cs typeface="Microsoft Sans Serif"/>
              </a:rPr>
              <a:t>written </a:t>
            </a:r>
            <a:r>
              <a:rPr sz="2250" spc="-5" dirty="0">
                <a:latin typeface="Microsoft Sans Serif"/>
                <a:cs typeface="Microsoft Sans Serif"/>
              </a:rPr>
              <a:t>in </a:t>
            </a:r>
            <a:r>
              <a:rPr sz="2250" spc="15" dirty="0">
                <a:latin typeface="Microsoft Sans Serif"/>
                <a:cs typeface="Microsoft Sans Serif"/>
              </a:rPr>
              <a:t>Java can </a:t>
            </a:r>
            <a:r>
              <a:rPr sz="2250" spc="10" dirty="0">
                <a:latin typeface="Microsoft Sans Serif"/>
                <a:cs typeface="Microsoft Sans Serif"/>
              </a:rPr>
              <a:t>be scripted by JavaScript to </a:t>
            </a:r>
            <a:r>
              <a:rPr sz="2250" spc="5" dirty="0">
                <a:latin typeface="Microsoft Sans Serif"/>
                <a:cs typeface="Microsoft Sans Serif"/>
              </a:rPr>
              <a:t>display </a:t>
            </a:r>
            <a:r>
              <a:rPr sz="2250" spc="-585" dirty="0">
                <a:latin typeface="Microsoft Sans Serif"/>
                <a:cs typeface="Microsoft Sans Serif"/>
              </a:rPr>
              <a:t> </a:t>
            </a:r>
            <a:r>
              <a:rPr sz="2250" spc="5" dirty="0">
                <a:latin typeface="Microsoft Sans Serif"/>
                <a:cs typeface="Microsoft Sans Serif"/>
              </a:rPr>
              <a:t>appropriate </a:t>
            </a:r>
            <a:r>
              <a:rPr sz="2250" spc="10" dirty="0">
                <a:latin typeface="Microsoft Sans Serif"/>
                <a:cs typeface="Microsoft Sans Serif"/>
              </a:rPr>
              <a:t>images and sounds </a:t>
            </a:r>
            <a:r>
              <a:rPr sz="2250" spc="15" dirty="0">
                <a:latin typeface="Microsoft Sans Serif"/>
                <a:cs typeface="Microsoft Sans Serif"/>
              </a:rPr>
              <a:t>based on </a:t>
            </a:r>
            <a:r>
              <a:rPr sz="2250" spc="10" dirty="0">
                <a:latin typeface="Microsoft Sans Serif"/>
                <a:cs typeface="Microsoft Sans Serif"/>
              </a:rPr>
              <a:t>the current weather </a:t>
            </a:r>
            <a:r>
              <a:rPr sz="2250" spc="-585" dirty="0">
                <a:latin typeface="Microsoft Sans Serif"/>
                <a:cs typeface="Microsoft Sans Serif"/>
              </a:rPr>
              <a:t> </a:t>
            </a:r>
            <a:r>
              <a:rPr sz="2250" spc="10" dirty="0">
                <a:latin typeface="Microsoft Sans Serif"/>
                <a:cs typeface="Microsoft Sans Serif"/>
              </a:rPr>
              <a:t>readings</a:t>
            </a:r>
            <a:r>
              <a:rPr sz="2250" spc="30" dirty="0">
                <a:latin typeface="Microsoft Sans Serif"/>
                <a:cs typeface="Microsoft Sans Serif"/>
              </a:rPr>
              <a:t> </a:t>
            </a:r>
            <a:r>
              <a:rPr sz="2250" dirty="0">
                <a:latin typeface="Microsoft Sans Serif"/>
                <a:cs typeface="Microsoft Sans Serif"/>
              </a:rPr>
              <a:t>in</a:t>
            </a:r>
            <a:r>
              <a:rPr sz="2250" spc="35" dirty="0">
                <a:latin typeface="Microsoft Sans Serif"/>
                <a:cs typeface="Microsoft Sans Serif"/>
              </a:rPr>
              <a:t> </a:t>
            </a:r>
            <a:r>
              <a:rPr sz="2250" spc="15" dirty="0">
                <a:latin typeface="Microsoft Sans Serif"/>
                <a:cs typeface="Microsoft Sans Serif"/>
              </a:rPr>
              <a:t>a</a:t>
            </a:r>
            <a:r>
              <a:rPr sz="2250" spc="30" dirty="0">
                <a:latin typeface="Microsoft Sans Serif"/>
                <a:cs typeface="Microsoft Sans Serif"/>
              </a:rPr>
              <a:t> </a:t>
            </a:r>
            <a:r>
              <a:rPr sz="2250" spc="5" dirty="0">
                <a:latin typeface="Microsoft Sans Serif"/>
                <a:cs typeface="Microsoft Sans Serif"/>
              </a:rPr>
              <a:t>region».</a:t>
            </a:r>
            <a:endParaRPr sz="225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6701" y="5312429"/>
            <a:ext cx="127635" cy="1797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000" spc="5" dirty="0">
                <a:latin typeface="Lucida Sans Unicode"/>
                <a:cs typeface="Lucida Sans Unicode"/>
              </a:rPr>
              <a:t>●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45705" y="5222425"/>
            <a:ext cx="8707120" cy="150622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38100" marR="30480">
              <a:lnSpc>
                <a:spcPts val="2560"/>
              </a:lnSpc>
              <a:spcBef>
                <a:spcPts val="330"/>
              </a:spcBef>
            </a:pPr>
            <a:r>
              <a:rPr sz="2250" spc="10" dirty="0">
                <a:latin typeface="Microsoft Sans Serif"/>
                <a:cs typeface="Microsoft Sans Serif"/>
              </a:rPr>
              <a:t>1995</a:t>
            </a:r>
            <a:r>
              <a:rPr sz="2250" spc="45" dirty="0">
                <a:latin typeface="Microsoft Sans Serif"/>
                <a:cs typeface="Microsoft Sans Serif"/>
              </a:rPr>
              <a:t> </a:t>
            </a:r>
            <a:r>
              <a:rPr sz="2250" spc="-105" dirty="0">
                <a:latin typeface="Microsoft Sans Serif"/>
                <a:cs typeface="Microsoft Sans Serif"/>
              </a:rPr>
              <a:t>г.,</a:t>
            </a:r>
            <a:r>
              <a:rPr sz="2250" spc="55" dirty="0">
                <a:latin typeface="Microsoft Sans Serif"/>
                <a:cs typeface="Microsoft Sans Serif"/>
              </a:rPr>
              <a:t> </a:t>
            </a:r>
            <a:r>
              <a:rPr sz="2250" spc="10" dirty="0">
                <a:latin typeface="Microsoft Sans Serif"/>
                <a:cs typeface="Microsoft Sans Serif"/>
              </a:rPr>
              <a:t>начало</a:t>
            </a:r>
            <a:r>
              <a:rPr sz="2250" spc="45" dirty="0">
                <a:latin typeface="Microsoft Sans Serif"/>
                <a:cs typeface="Microsoft Sans Serif"/>
              </a:rPr>
              <a:t> </a:t>
            </a:r>
            <a:r>
              <a:rPr sz="2250" spc="15" dirty="0">
                <a:latin typeface="Microsoft Sans Serif"/>
                <a:cs typeface="Microsoft Sans Serif"/>
              </a:rPr>
              <a:t>борьбы</a:t>
            </a:r>
            <a:r>
              <a:rPr sz="2250" spc="50" dirty="0">
                <a:latin typeface="Microsoft Sans Serif"/>
                <a:cs typeface="Microsoft Sans Serif"/>
              </a:rPr>
              <a:t> </a:t>
            </a:r>
            <a:r>
              <a:rPr sz="2250" spc="-35" dirty="0">
                <a:latin typeface="Microsoft Sans Serif"/>
                <a:cs typeface="Microsoft Sans Serif"/>
              </a:rPr>
              <a:t>за</a:t>
            </a:r>
            <a:r>
              <a:rPr sz="2250" spc="45" dirty="0">
                <a:latin typeface="Microsoft Sans Serif"/>
                <a:cs typeface="Microsoft Sans Serif"/>
              </a:rPr>
              <a:t> </a:t>
            </a:r>
            <a:r>
              <a:rPr sz="2250" spc="-10" dirty="0">
                <a:latin typeface="Microsoft Sans Serif"/>
                <a:cs typeface="Microsoft Sans Serif"/>
              </a:rPr>
              <a:t>господство</a:t>
            </a:r>
            <a:r>
              <a:rPr sz="2250" spc="45" dirty="0">
                <a:latin typeface="Microsoft Sans Serif"/>
                <a:cs typeface="Microsoft Sans Serif"/>
              </a:rPr>
              <a:t> </a:t>
            </a:r>
            <a:r>
              <a:rPr sz="2250" spc="5" dirty="0">
                <a:latin typeface="Microsoft Sans Serif"/>
                <a:cs typeface="Microsoft Sans Serif"/>
              </a:rPr>
              <a:t>на</a:t>
            </a:r>
            <a:r>
              <a:rPr sz="2250" spc="50" dirty="0">
                <a:latin typeface="Microsoft Sans Serif"/>
                <a:cs typeface="Microsoft Sans Serif"/>
              </a:rPr>
              <a:t> </a:t>
            </a:r>
            <a:r>
              <a:rPr sz="2250" spc="-10" dirty="0">
                <a:latin typeface="Microsoft Sans Serif"/>
                <a:cs typeface="Microsoft Sans Serif"/>
              </a:rPr>
              <a:t>рынке</a:t>
            </a:r>
            <a:r>
              <a:rPr sz="2250" spc="40" dirty="0">
                <a:latin typeface="Microsoft Sans Serif"/>
                <a:cs typeface="Microsoft Sans Serif"/>
              </a:rPr>
              <a:t> </a:t>
            </a:r>
            <a:r>
              <a:rPr sz="2250" spc="-5" dirty="0">
                <a:latin typeface="Microsoft Sans Serif"/>
                <a:cs typeface="Microsoft Sans Serif"/>
              </a:rPr>
              <a:t>браузеров, </a:t>
            </a:r>
            <a:r>
              <a:rPr sz="2250" dirty="0">
                <a:latin typeface="Microsoft Sans Serif"/>
                <a:cs typeface="Microsoft Sans Serif"/>
              </a:rPr>
              <a:t> </a:t>
            </a:r>
            <a:r>
              <a:rPr sz="2250" spc="-35" dirty="0">
                <a:latin typeface="Microsoft Sans Serif"/>
                <a:cs typeface="Microsoft Sans Serif"/>
              </a:rPr>
              <a:t>также</a:t>
            </a:r>
            <a:r>
              <a:rPr sz="2250" spc="35" dirty="0">
                <a:latin typeface="Microsoft Sans Serif"/>
                <a:cs typeface="Microsoft Sans Serif"/>
              </a:rPr>
              <a:t> </a:t>
            </a:r>
            <a:r>
              <a:rPr sz="2250" dirty="0">
                <a:latin typeface="Microsoft Sans Serif"/>
                <a:cs typeface="Microsoft Sans Serif"/>
              </a:rPr>
              <a:t>известной</a:t>
            </a:r>
            <a:r>
              <a:rPr sz="2250" spc="45" dirty="0">
                <a:latin typeface="Microsoft Sans Serif"/>
                <a:cs typeface="Microsoft Sans Serif"/>
              </a:rPr>
              <a:t> </a:t>
            </a:r>
            <a:r>
              <a:rPr sz="2250" spc="-65" dirty="0">
                <a:latin typeface="Microsoft Sans Serif"/>
                <a:cs typeface="Microsoft Sans Serif"/>
              </a:rPr>
              <a:t>как</a:t>
            </a:r>
            <a:r>
              <a:rPr sz="2250" spc="50" dirty="0">
                <a:latin typeface="Microsoft Sans Serif"/>
                <a:cs typeface="Microsoft Sans Serif"/>
              </a:rPr>
              <a:t> </a:t>
            </a:r>
            <a:r>
              <a:rPr sz="2250" spc="10" dirty="0">
                <a:latin typeface="Microsoft Sans Serif"/>
                <a:cs typeface="Microsoft Sans Serif"/>
              </a:rPr>
              <a:t>«Война</a:t>
            </a:r>
            <a:r>
              <a:rPr sz="2250" spc="35" dirty="0">
                <a:latin typeface="Microsoft Sans Serif"/>
                <a:cs typeface="Microsoft Sans Serif"/>
              </a:rPr>
              <a:t> </a:t>
            </a:r>
            <a:r>
              <a:rPr sz="2250" dirty="0">
                <a:latin typeface="Microsoft Sans Serif"/>
                <a:cs typeface="Microsoft Sans Serif"/>
              </a:rPr>
              <a:t>браузеров»:</a:t>
            </a:r>
            <a:r>
              <a:rPr sz="2250" spc="35" dirty="0">
                <a:latin typeface="Microsoft Sans Serif"/>
                <a:cs typeface="Microsoft Sans Serif"/>
              </a:rPr>
              <a:t> </a:t>
            </a:r>
            <a:r>
              <a:rPr sz="2250" spc="15" dirty="0">
                <a:latin typeface="Microsoft Sans Serif"/>
                <a:cs typeface="Microsoft Sans Serif"/>
              </a:rPr>
              <a:t>Netscape</a:t>
            </a:r>
            <a:r>
              <a:rPr sz="2250" spc="35" dirty="0">
                <a:latin typeface="Microsoft Sans Serif"/>
                <a:cs typeface="Microsoft Sans Serif"/>
              </a:rPr>
              <a:t> </a:t>
            </a:r>
            <a:r>
              <a:rPr sz="2250" spc="15" dirty="0">
                <a:latin typeface="Microsoft Sans Serif"/>
                <a:cs typeface="Microsoft Sans Serif"/>
              </a:rPr>
              <a:t>vs.</a:t>
            </a:r>
            <a:r>
              <a:rPr sz="2250" spc="35" dirty="0">
                <a:latin typeface="Microsoft Sans Serif"/>
                <a:cs typeface="Microsoft Sans Serif"/>
              </a:rPr>
              <a:t> </a:t>
            </a:r>
            <a:r>
              <a:rPr sz="2250" spc="10" dirty="0">
                <a:latin typeface="Microsoft Sans Serif"/>
                <a:cs typeface="Microsoft Sans Serif"/>
              </a:rPr>
              <a:t>Microsoft.</a:t>
            </a:r>
            <a:endParaRPr sz="2250">
              <a:latin typeface="Microsoft Sans Serif"/>
              <a:cs typeface="Microsoft Sans Serif"/>
            </a:endParaRPr>
          </a:p>
          <a:p>
            <a:pPr marL="419100" marR="485140" indent="-286385">
              <a:lnSpc>
                <a:spcPts val="2560"/>
              </a:lnSpc>
              <a:spcBef>
                <a:spcPts val="1240"/>
              </a:spcBef>
              <a:tabLst>
                <a:tab pos="419100" algn="l"/>
              </a:tabLst>
            </a:pPr>
            <a:r>
              <a:rPr sz="2550" spc="142" baseline="13071" dirty="0">
                <a:latin typeface="Lucida Sans Unicode"/>
                <a:cs typeface="Lucida Sans Unicode"/>
              </a:rPr>
              <a:t>–	</a:t>
            </a:r>
            <a:r>
              <a:rPr sz="2250" spc="10" dirty="0">
                <a:latin typeface="Microsoft Sans Serif"/>
                <a:cs typeface="Microsoft Sans Serif"/>
              </a:rPr>
              <a:t>Идея</a:t>
            </a:r>
            <a:r>
              <a:rPr sz="2250" spc="45" dirty="0">
                <a:latin typeface="Microsoft Sans Serif"/>
                <a:cs typeface="Microsoft Sans Serif"/>
              </a:rPr>
              <a:t> </a:t>
            </a:r>
            <a:r>
              <a:rPr sz="2250" spc="15" dirty="0">
                <a:latin typeface="Microsoft Sans Serif"/>
                <a:cs typeface="Microsoft Sans Serif"/>
              </a:rPr>
              <a:t>Netscape</a:t>
            </a:r>
            <a:r>
              <a:rPr sz="2250" spc="45" dirty="0">
                <a:latin typeface="Microsoft Sans Serif"/>
                <a:cs typeface="Microsoft Sans Serif"/>
              </a:rPr>
              <a:t> </a:t>
            </a:r>
            <a:r>
              <a:rPr sz="2250" spc="960" dirty="0">
                <a:latin typeface="Microsoft Sans Serif"/>
                <a:cs typeface="Microsoft Sans Serif"/>
              </a:rPr>
              <a:t>—</a:t>
            </a:r>
            <a:r>
              <a:rPr sz="2250" spc="40" dirty="0">
                <a:latin typeface="Microsoft Sans Serif"/>
                <a:cs typeface="Microsoft Sans Serif"/>
              </a:rPr>
              <a:t> </a:t>
            </a:r>
            <a:r>
              <a:rPr sz="2250" spc="10" dirty="0">
                <a:latin typeface="Microsoft Sans Serif"/>
                <a:cs typeface="Microsoft Sans Serif"/>
              </a:rPr>
              <a:t>Веб</a:t>
            </a:r>
            <a:r>
              <a:rPr sz="2250" spc="40" dirty="0">
                <a:latin typeface="Microsoft Sans Serif"/>
                <a:cs typeface="Microsoft Sans Serif"/>
              </a:rPr>
              <a:t> </a:t>
            </a:r>
            <a:r>
              <a:rPr sz="2250" spc="-65" dirty="0">
                <a:latin typeface="Microsoft Sans Serif"/>
                <a:cs typeface="Microsoft Sans Serif"/>
              </a:rPr>
              <a:t>как</a:t>
            </a:r>
            <a:r>
              <a:rPr sz="2250" spc="45" dirty="0">
                <a:latin typeface="Microsoft Sans Serif"/>
                <a:cs typeface="Microsoft Sans Serif"/>
              </a:rPr>
              <a:t> </a:t>
            </a:r>
            <a:r>
              <a:rPr sz="2250" dirty="0">
                <a:latin typeface="Microsoft Sans Serif"/>
                <a:cs typeface="Microsoft Sans Serif"/>
              </a:rPr>
              <a:t>распределенная</a:t>
            </a:r>
            <a:r>
              <a:rPr sz="2250" spc="45" dirty="0">
                <a:latin typeface="Microsoft Sans Serif"/>
                <a:cs typeface="Microsoft Sans Serif"/>
              </a:rPr>
              <a:t> </a:t>
            </a:r>
            <a:r>
              <a:rPr sz="2250" spc="5" dirty="0">
                <a:latin typeface="Microsoft Sans Serif"/>
                <a:cs typeface="Microsoft Sans Serif"/>
              </a:rPr>
              <a:t>операционная </a:t>
            </a:r>
            <a:r>
              <a:rPr sz="2250" spc="-585" dirty="0">
                <a:latin typeface="Microsoft Sans Serif"/>
                <a:cs typeface="Microsoft Sans Serif"/>
              </a:rPr>
              <a:t> </a:t>
            </a:r>
            <a:r>
              <a:rPr sz="2250" spc="5" dirty="0">
                <a:latin typeface="Microsoft Sans Serif"/>
                <a:cs typeface="Microsoft Sans Serif"/>
              </a:rPr>
              <a:t>система</a:t>
            </a:r>
            <a:r>
              <a:rPr sz="2250" spc="30" dirty="0">
                <a:latin typeface="Microsoft Sans Serif"/>
                <a:cs typeface="Microsoft Sans Serif"/>
              </a:rPr>
              <a:t> </a:t>
            </a:r>
            <a:r>
              <a:rPr sz="2250" spc="10" dirty="0">
                <a:latin typeface="Microsoft Sans Serif"/>
                <a:cs typeface="Microsoft Sans Serif"/>
              </a:rPr>
              <a:t>(webtop</a:t>
            </a:r>
            <a:r>
              <a:rPr sz="2250" spc="35" dirty="0">
                <a:latin typeface="Microsoft Sans Serif"/>
                <a:cs typeface="Microsoft Sans Serif"/>
              </a:rPr>
              <a:t> </a:t>
            </a:r>
            <a:r>
              <a:rPr sz="2250" spc="15" dirty="0">
                <a:latin typeface="Microsoft Sans Serif"/>
                <a:cs typeface="Microsoft Sans Serif"/>
              </a:rPr>
              <a:t>vs.</a:t>
            </a:r>
            <a:r>
              <a:rPr sz="2250" spc="35" dirty="0">
                <a:latin typeface="Microsoft Sans Serif"/>
                <a:cs typeface="Microsoft Sans Serif"/>
              </a:rPr>
              <a:t> </a:t>
            </a:r>
            <a:r>
              <a:rPr sz="2250" spc="10" dirty="0">
                <a:latin typeface="Microsoft Sans Serif"/>
                <a:cs typeface="Microsoft Sans Serif"/>
              </a:rPr>
              <a:t>desktop).</a:t>
            </a:r>
            <a:endParaRPr sz="225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6255" rIns="0" bIns="0" rtlCol="0">
            <a:spAutoFit/>
          </a:bodyPr>
          <a:lstStyle/>
          <a:p>
            <a:pPr marL="12700" marR="5080">
              <a:lnSpc>
                <a:spcPts val="3590"/>
              </a:lnSpc>
              <a:spcBef>
                <a:spcPts val="425"/>
              </a:spcBef>
            </a:pPr>
            <a:r>
              <a:rPr sz="3200" spc="-20" dirty="0"/>
              <a:t>Расширение</a:t>
            </a:r>
            <a:r>
              <a:rPr sz="3200" spc="25" dirty="0"/>
              <a:t> </a:t>
            </a:r>
            <a:r>
              <a:rPr sz="3200" spc="-10" dirty="0"/>
              <a:t>набора</a:t>
            </a:r>
            <a:r>
              <a:rPr sz="3200" spc="15" dirty="0"/>
              <a:t> </a:t>
            </a:r>
            <a:r>
              <a:rPr sz="3200" spc="-25" dirty="0"/>
              <a:t>интерактивных </a:t>
            </a:r>
            <a:r>
              <a:rPr sz="3200" spc="-835" dirty="0"/>
              <a:t> </a:t>
            </a:r>
            <a:r>
              <a:rPr sz="3200" spc="-45" dirty="0"/>
              <a:t>возможностей</a:t>
            </a:r>
            <a:r>
              <a:rPr sz="3200" spc="30" dirty="0"/>
              <a:t> </a:t>
            </a:r>
            <a:r>
              <a:rPr sz="3200" spc="-15" dirty="0"/>
              <a:t>на</a:t>
            </a:r>
            <a:r>
              <a:rPr sz="3200" spc="25" dirty="0"/>
              <a:t> </a:t>
            </a:r>
            <a:r>
              <a:rPr sz="3200" spc="-15" dirty="0"/>
              <a:t>стороне</a:t>
            </a:r>
            <a:r>
              <a:rPr sz="3200" spc="30" dirty="0"/>
              <a:t> </a:t>
            </a:r>
            <a:r>
              <a:rPr sz="3200" spc="-35" dirty="0"/>
              <a:t>клиента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99300" y="1857864"/>
            <a:ext cx="144145" cy="2038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50" spc="15" dirty="0">
                <a:latin typeface="Lucida Sans Unicode"/>
                <a:cs typeface="Lucida Sans Unicode"/>
              </a:rPr>
              <a:t>●</a:t>
            </a:r>
            <a:endParaRPr sz="115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300" y="3144514"/>
            <a:ext cx="144145" cy="2038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50" spc="15" dirty="0">
                <a:latin typeface="Lucida Sans Unicode"/>
                <a:cs typeface="Lucida Sans Unicode"/>
              </a:rPr>
              <a:t>●</a:t>
            </a:r>
            <a:endParaRPr sz="115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302" y="1756341"/>
            <a:ext cx="3890645" cy="355409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147955">
              <a:lnSpc>
                <a:spcPct val="93100"/>
              </a:lnSpc>
              <a:spcBef>
                <a:spcPts val="315"/>
              </a:spcBef>
            </a:pPr>
            <a:r>
              <a:rPr sz="2600" spc="-10" dirty="0">
                <a:latin typeface="Microsoft Sans Serif"/>
                <a:cs typeface="Microsoft Sans Serif"/>
              </a:rPr>
              <a:t>Тэг</a:t>
            </a:r>
            <a:r>
              <a:rPr sz="2600" spc="20" dirty="0">
                <a:latin typeface="Microsoft Sans Serif"/>
                <a:cs typeface="Microsoft Sans Serif"/>
              </a:rPr>
              <a:t> </a:t>
            </a:r>
            <a:r>
              <a:rPr sz="2600" spc="-5" dirty="0">
                <a:latin typeface="Microsoft Sans Serif"/>
                <a:cs typeface="Microsoft Sans Serif"/>
              </a:rPr>
              <a:t>&lt;object&gt;,</a:t>
            </a:r>
            <a:r>
              <a:rPr sz="2600" spc="2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Java- </a:t>
            </a:r>
            <a:r>
              <a:rPr sz="2600" spc="5" dirty="0">
                <a:latin typeface="Microsoft Sans Serif"/>
                <a:cs typeface="Microsoft Sans Serif"/>
              </a:rPr>
              <a:t> </a:t>
            </a:r>
            <a:r>
              <a:rPr sz="2600" spc="-20" dirty="0">
                <a:latin typeface="Microsoft Sans Serif"/>
                <a:cs typeface="Microsoft Sans Serif"/>
              </a:rPr>
              <a:t>апплеты,</a:t>
            </a:r>
            <a:r>
              <a:rPr sz="2600" spc="-1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ActiveX,</a:t>
            </a:r>
            <a:r>
              <a:rPr sz="2600" spc="-16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Adobe </a:t>
            </a:r>
            <a:r>
              <a:rPr sz="2600" spc="-675" dirty="0">
                <a:latin typeface="Microsoft Sans Serif"/>
                <a:cs typeface="Microsoft Sans Serif"/>
              </a:rPr>
              <a:t> </a:t>
            </a:r>
            <a:r>
              <a:rPr sz="2600" spc="-5" dirty="0">
                <a:latin typeface="Microsoft Sans Serif"/>
                <a:cs typeface="Microsoft Sans Serif"/>
              </a:rPr>
              <a:t>(Macromedia)</a:t>
            </a:r>
            <a:r>
              <a:rPr sz="2600" spc="15" dirty="0">
                <a:latin typeface="Microsoft Sans Serif"/>
                <a:cs typeface="Microsoft Sans Serif"/>
              </a:rPr>
              <a:t> </a:t>
            </a:r>
            <a:r>
              <a:rPr sz="2600" spc="-5" dirty="0">
                <a:latin typeface="Microsoft Sans Serif"/>
                <a:cs typeface="Microsoft Sans Serif"/>
              </a:rPr>
              <a:t>Flash.</a:t>
            </a:r>
            <a:endParaRPr sz="2600">
              <a:latin typeface="Microsoft Sans Serif"/>
              <a:cs typeface="Microsoft Sans Serif"/>
            </a:endParaRPr>
          </a:p>
          <a:p>
            <a:pPr marL="12700">
              <a:lnSpc>
                <a:spcPts val="3015"/>
              </a:lnSpc>
              <a:spcBef>
                <a:spcPts val="1200"/>
              </a:spcBef>
            </a:pPr>
            <a:r>
              <a:rPr sz="2600" dirty="0">
                <a:latin typeface="Microsoft Sans Serif"/>
                <a:cs typeface="Microsoft Sans Serif"/>
              </a:rPr>
              <a:t>DHTML</a:t>
            </a:r>
            <a:r>
              <a:rPr sz="2600" spc="-90" dirty="0">
                <a:latin typeface="Microsoft Sans Serif"/>
                <a:cs typeface="Microsoft Sans Serif"/>
              </a:rPr>
              <a:t> </a:t>
            </a:r>
            <a:r>
              <a:rPr sz="2600" spc="-5" dirty="0">
                <a:latin typeface="Microsoft Sans Serif"/>
                <a:cs typeface="Microsoft Sans Serif"/>
              </a:rPr>
              <a:t>(Dynamic</a:t>
            </a:r>
            <a:r>
              <a:rPr sz="2600" spc="1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HTML)</a:t>
            </a:r>
            <a:endParaRPr sz="2600">
              <a:latin typeface="Microsoft Sans Serif"/>
              <a:cs typeface="Microsoft Sans Serif"/>
            </a:endParaRPr>
          </a:p>
          <a:p>
            <a:pPr marL="12700" marR="5080">
              <a:lnSpc>
                <a:spcPct val="93000"/>
              </a:lnSpc>
              <a:spcBef>
                <a:spcPts val="110"/>
              </a:spcBef>
            </a:pPr>
            <a:r>
              <a:rPr sz="2600" spc="1075" dirty="0">
                <a:latin typeface="Microsoft Sans Serif"/>
                <a:cs typeface="Microsoft Sans Serif"/>
              </a:rPr>
              <a:t>— </a:t>
            </a:r>
            <a:r>
              <a:rPr sz="2600" spc="-35" dirty="0">
                <a:latin typeface="Microsoft Sans Serif"/>
                <a:cs typeface="Microsoft Sans Serif"/>
              </a:rPr>
              <a:t>подход </a:t>
            </a:r>
            <a:r>
              <a:rPr sz="2600" spc="-165" dirty="0">
                <a:latin typeface="Microsoft Sans Serif"/>
                <a:cs typeface="Microsoft Sans Serif"/>
              </a:rPr>
              <a:t>к </a:t>
            </a:r>
            <a:r>
              <a:rPr sz="2600" spc="-50" dirty="0">
                <a:latin typeface="Microsoft Sans Serif"/>
                <a:cs typeface="Microsoft Sans Serif"/>
              </a:rPr>
              <a:t>зазработке </a:t>
            </a:r>
            <a:r>
              <a:rPr sz="2600" spc="-45" dirty="0">
                <a:latin typeface="Microsoft Sans Serif"/>
                <a:cs typeface="Microsoft Sans Serif"/>
              </a:rPr>
              <a:t> </a:t>
            </a:r>
            <a:r>
              <a:rPr sz="2600" spc="-20" dirty="0">
                <a:latin typeface="Microsoft Sans Serif"/>
                <a:cs typeface="Microsoft Sans Serif"/>
              </a:rPr>
              <a:t>интерактивных </a:t>
            </a:r>
            <a:r>
              <a:rPr sz="2600" spc="-15" dirty="0">
                <a:latin typeface="Microsoft Sans Serif"/>
                <a:cs typeface="Microsoft Sans Serif"/>
              </a:rPr>
              <a:t> </a:t>
            </a:r>
            <a:r>
              <a:rPr sz="2600" spc="-35" dirty="0">
                <a:latin typeface="Microsoft Sans Serif"/>
                <a:cs typeface="Microsoft Sans Serif"/>
              </a:rPr>
              <a:t>клиентских</a:t>
            </a:r>
            <a:r>
              <a:rPr sz="2600" spc="10" dirty="0">
                <a:latin typeface="Microsoft Sans Serif"/>
                <a:cs typeface="Microsoft Sans Serif"/>
              </a:rPr>
              <a:t> </a:t>
            </a:r>
            <a:r>
              <a:rPr sz="2600" spc="-15" dirty="0">
                <a:latin typeface="Microsoft Sans Serif"/>
                <a:cs typeface="Microsoft Sans Serif"/>
              </a:rPr>
              <a:t>приложений: </a:t>
            </a:r>
            <a:r>
              <a:rPr sz="2600" spc="-1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HTML</a:t>
            </a:r>
            <a:r>
              <a:rPr sz="2600" spc="-7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+</a:t>
            </a:r>
            <a:r>
              <a:rPr sz="2600" spc="10" dirty="0">
                <a:latin typeface="Microsoft Sans Serif"/>
                <a:cs typeface="Microsoft Sans Serif"/>
              </a:rPr>
              <a:t> </a:t>
            </a:r>
            <a:r>
              <a:rPr sz="2600" spc="-5" dirty="0">
                <a:latin typeface="Microsoft Sans Serif"/>
                <a:cs typeface="Microsoft Sans Serif"/>
              </a:rPr>
              <a:t>JavaScript</a:t>
            </a:r>
            <a:r>
              <a:rPr sz="2600" spc="1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+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5" dirty="0">
                <a:latin typeface="Microsoft Sans Serif"/>
                <a:cs typeface="Microsoft Sans Serif"/>
              </a:rPr>
              <a:t>CSS</a:t>
            </a:r>
            <a:endParaRPr sz="2600">
              <a:latin typeface="Microsoft Sans Serif"/>
              <a:cs typeface="Microsoft Sans Serif"/>
            </a:endParaRPr>
          </a:p>
          <a:p>
            <a:pPr marL="12700">
              <a:lnSpc>
                <a:spcPts val="2910"/>
              </a:lnSpc>
            </a:pPr>
            <a:r>
              <a:rPr sz="2600" dirty="0">
                <a:latin typeface="Microsoft Sans Serif"/>
                <a:cs typeface="Microsoft Sans Serif"/>
              </a:rPr>
              <a:t>+</a:t>
            </a:r>
            <a:r>
              <a:rPr sz="2600" spc="-1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DOM.</a:t>
            </a:r>
            <a:endParaRPr sz="26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39613" y="1694346"/>
            <a:ext cx="4352290" cy="2180590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353060">
              <a:lnSpc>
                <a:spcPct val="100000"/>
              </a:lnSpc>
              <a:spcBef>
                <a:spcPts val="670"/>
              </a:spcBef>
            </a:pPr>
            <a:r>
              <a:rPr sz="1800" spc="112" baseline="13888" dirty="0">
                <a:latin typeface="Lucida Sans Unicode"/>
                <a:cs typeface="Lucida Sans Unicode"/>
              </a:rPr>
              <a:t>– </a:t>
            </a:r>
            <a:r>
              <a:rPr sz="1800" spc="127" baseline="13888" dirty="0">
                <a:latin typeface="Lucida Sans Unicode"/>
                <a:cs typeface="Lucida Sans Unicode"/>
              </a:rPr>
              <a:t> </a:t>
            </a:r>
            <a:r>
              <a:rPr sz="1650" spc="-20" dirty="0">
                <a:latin typeface="Microsoft Sans Serif"/>
                <a:cs typeface="Microsoft Sans Serif"/>
              </a:rPr>
              <a:t>Пример</a:t>
            </a:r>
            <a:r>
              <a:rPr sz="1650" spc="10" dirty="0">
                <a:latin typeface="Microsoft Sans Serif"/>
                <a:cs typeface="Microsoft Sans Serif"/>
              </a:rPr>
              <a:t> </a:t>
            </a:r>
            <a:r>
              <a:rPr sz="1650" spc="-20" dirty="0">
                <a:latin typeface="Microsoft Sans Serif"/>
                <a:cs typeface="Microsoft Sans Serif"/>
              </a:rPr>
              <a:t>использования</a:t>
            </a:r>
            <a:r>
              <a:rPr sz="1650" spc="15" dirty="0">
                <a:latin typeface="Microsoft Sans Serif"/>
                <a:cs typeface="Microsoft Sans Serif"/>
              </a:rPr>
              <a:t> </a:t>
            </a:r>
            <a:r>
              <a:rPr sz="1650" spc="-10" dirty="0">
                <a:latin typeface="Microsoft Sans Serif"/>
                <a:cs typeface="Microsoft Sans Serif"/>
              </a:rPr>
              <a:t>DHTML.</a:t>
            </a:r>
            <a:endParaRPr sz="1650">
              <a:latin typeface="Microsoft Sans Serif"/>
              <a:cs typeface="Microsoft Sans Serif"/>
            </a:endParaRPr>
          </a:p>
          <a:p>
            <a:pPr marL="12700" marR="901065">
              <a:lnSpc>
                <a:spcPts val="1839"/>
              </a:lnSpc>
              <a:spcBef>
                <a:spcPts val="745"/>
              </a:spcBef>
            </a:pPr>
            <a:r>
              <a:rPr sz="1650" spc="-5" dirty="0">
                <a:latin typeface="Microsoft Sans Serif"/>
                <a:cs typeface="Microsoft Sans Serif"/>
              </a:rPr>
              <a:t>var</a:t>
            </a:r>
            <a:r>
              <a:rPr sz="1650" spc="15" dirty="0">
                <a:latin typeface="Microsoft Sans Serif"/>
                <a:cs typeface="Microsoft Sans Serif"/>
              </a:rPr>
              <a:t> </a:t>
            </a:r>
            <a:r>
              <a:rPr sz="1650" spc="-10" dirty="0">
                <a:latin typeface="Microsoft Sans Serif"/>
                <a:cs typeface="Microsoft Sans Serif"/>
              </a:rPr>
              <a:t>element</a:t>
            </a:r>
            <a:r>
              <a:rPr sz="1650" spc="10" dirty="0">
                <a:latin typeface="Microsoft Sans Serif"/>
                <a:cs typeface="Microsoft Sans Serif"/>
              </a:rPr>
              <a:t> </a:t>
            </a:r>
            <a:r>
              <a:rPr sz="1650" spc="-10" dirty="0">
                <a:latin typeface="Microsoft Sans Serif"/>
                <a:cs typeface="Microsoft Sans Serif"/>
              </a:rPr>
              <a:t>= </a:t>
            </a:r>
            <a:r>
              <a:rPr sz="1650" spc="-5" dirty="0">
                <a:latin typeface="Microsoft Sans Serif"/>
                <a:cs typeface="Microsoft Sans Serif"/>
              </a:rPr>
              <a:t> </a:t>
            </a:r>
            <a:r>
              <a:rPr sz="1650" spc="-10" dirty="0">
                <a:latin typeface="Microsoft Sans Serif"/>
                <a:cs typeface="Microsoft Sans Serif"/>
              </a:rPr>
              <a:t>document.getElementById("square");</a:t>
            </a:r>
            <a:endParaRPr sz="1650">
              <a:latin typeface="Microsoft Sans Serif"/>
              <a:cs typeface="Microsoft Sans Serif"/>
            </a:endParaRPr>
          </a:p>
          <a:p>
            <a:pPr marL="12700" marR="1116965">
              <a:lnSpc>
                <a:spcPts val="2730"/>
              </a:lnSpc>
              <a:spcBef>
                <a:spcPts val="175"/>
              </a:spcBef>
            </a:pPr>
            <a:r>
              <a:rPr sz="1650" spc="-10" dirty="0">
                <a:latin typeface="Microsoft Sans Serif"/>
                <a:cs typeface="Microsoft Sans Serif"/>
              </a:rPr>
              <a:t>element.style.background</a:t>
            </a:r>
            <a:r>
              <a:rPr sz="1650" spc="15" dirty="0">
                <a:latin typeface="Microsoft Sans Serif"/>
                <a:cs typeface="Microsoft Sans Serif"/>
              </a:rPr>
              <a:t> </a:t>
            </a:r>
            <a:r>
              <a:rPr sz="1650" spc="-10" dirty="0">
                <a:latin typeface="Microsoft Sans Serif"/>
                <a:cs typeface="Microsoft Sans Serif"/>
              </a:rPr>
              <a:t>=</a:t>
            </a:r>
            <a:r>
              <a:rPr sz="1650" spc="10" dirty="0">
                <a:latin typeface="Microsoft Sans Serif"/>
                <a:cs typeface="Microsoft Sans Serif"/>
              </a:rPr>
              <a:t> </a:t>
            </a:r>
            <a:r>
              <a:rPr sz="1650" spc="-10" dirty="0">
                <a:latin typeface="Microsoft Sans Serif"/>
                <a:cs typeface="Microsoft Sans Serif"/>
              </a:rPr>
              <a:t>"blue"; </a:t>
            </a:r>
            <a:r>
              <a:rPr sz="1650" spc="-425" dirty="0">
                <a:latin typeface="Microsoft Sans Serif"/>
                <a:cs typeface="Microsoft Sans Serif"/>
              </a:rPr>
              <a:t> </a:t>
            </a:r>
            <a:r>
              <a:rPr sz="1650" spc="-10" dirty="0">
                <a:latin typeface="Microsoft Sans Serif"/>
                <a:cs typeface="Microsoft Sans Serif"/>
              </a:rPr>
              <a:t>element.innerHTML</a:t>
            </a:r>
            <a:r>
              <a:rPr sz="1650" spc="-50" dirty="0">
                <a:latin typeface="Microsoft Sans Serif"/>
                <a:cs typeface="Microsoft Sans Serif"/>
              </a:rPr>
              <a:t> </a:t>
            </a:r>
            <a:r>
              <a:rPr sz="1650" spc="-10" dirty="0">
                <a:latin typeface="Microsoft Sans Serif"/>
                <a:cs typeface="Microsoft Sans Serif"/>
              </a:rPr>
              <a:t>=</a:t>
            </a:r>
            <a:r>
              <a:rPr sz="1650" spc="5" dirty="0">
                <a:latin typeface="Microsoft Sans Serif"/>
                <a:cs typeface="Microsoft Sans Serif"/>
              </a:rPr>
              <a:t> </a:t>
            </a:r>
            <a:r>
              <a:rPr sz="1650" spc="-30" dirty="0">
                <a:latin typeface="Microsoft Sans Serif"/>
                <a:cs typeface="Microsoft Sans Serif"/>
              </a:rPr>
              <a:t>"Test";</a:t>
            </a:r>
            <a:endParaRPr sz="1650">
              <a:latin typeface="Microsoft Sans Serif"/>
              <a:cs typeface="Microsoft Sans Serif"/>
            </a:endParaRPr>
          </a:p>
          <a:p>
            <a:pPr marL="12700">
              <a:lnSpc>
                <a:spcPts val="1910"/>
              </a:lnSpc>
              <a:spcBef>
                <a:spcPts val="535"/>
              </a:spcBef>
            </a:pPr>
            <a:r>
              <a:rPr sz="1650" spc="-10" dirty="0">
                <a:latin typeface="Microsoft Sans Serif"/>
                <a:cs typeface="Microsoft Sans Serif"/>
              </a:rPr>
              <a:t>element.style.left</a:t>
            </a:r>
            <a:r>
              <a:rPr sz="1650" spc="20" dirty="0">
                <a:latin typeface="Microsoft Sans Serif"/>
                <a:cs typeface="Microsoft Sans Serif"/>
              </a:rPr>
              <a:t> </a:t>
            </a:r>
            <a:r>
              <a:rPr sz="1650" spc="-10" dirty="0">
                <a:latin typeface="Microsoft Sans Serif"/>
                <a:cs typeface="Microsoft Sans Serif"/>
              </a:rPr>
              <a:t>=</a:t>
            </a:r>
            <a:r>
              <a:rPr sz="1650" spc="30" dirty="0">
                <a:latin typeface="Microsoft Sans Serif"/>
                <a:cs typeface="Microsoft Sans Serif"/>
              </a:rPr>
              <a:t> </a:t>
            </a:r>
            <a:r>
              <a:rPr sz="1650" spc="-10" dirty="0">
                <a:latin typeface="Microsoft Sans Serif"/>
                <a:cs typeface="Microsoft Sans Serif"/>
              </a:rPr>
              <a:t>(parseInt(element.style.left)</a:t>
            </a:r>
            <a:endParaRPr sz="1650">
              <a:latin typeface="Microsoft Sans Serif"/>
              <a:cs typeface="Microsoft Sans Serif"/>
            </a:endParaRPr>
          </a:p>
          <a:p>
            <a:pPr marL="12700">
              <a:lnSpc>
                <a:spcPts val="1910"/>
              </a:lnSpc>
            </a:pPr>
            <a:r>
              <a:rPr sz="1650" spc="-5" dirty="0">
                <a:latin typeface="Microsoft Sans Serif"/>
                <a:cs typeface="Microsoft Sans Serif"/>
              </a:rPr>
              <a:t>||</a:t>
            </a:r>
            <a:r>
              <a:rPr sz="1650" spc="10" dirty="0">
                <a:latin typeface="Microsoft Sans Serif"/>
                <a:cs typeface="Microsoft Sans Serif"/>
              </a:rPr>
              <a:t> </a:t>
            </a:r>
            <a:r>
              <a:rPr sz="1650" spc="-10" dirty="0">
                <a:latin typeface="Microsoft Sans Serif"/>
                <a:cs typeface="Microsoft Sans Serif"/>
              </a:rPr>
              <a:t>0)</a:t>
            </a:r>
            <a:r>
              <a:rPr sz="1650" spc="10" dirty="0">
                <a:latin typeface="Microsoft Sans Serif"/>
                <a:cs typeface="Microsoft Sans Serif"/>
              </a:rPr>
              <a:t> </a:t>
            </a:r>
            <a:r>
              <a:rPr sz="1650" spc="-10" dirty="0">
                <a:latin typeface="Microsoft Sans Serif"/>
                <a:cs typeface="Microsoft Sans Serif"/>
              </a:rPr>
              <a:t>+</a:t>
            </a:r>
            <a:r>
              <a:rPr sz="1650" spc="10" dirty="0">
                <a:latin typeface="Microsoft Sans Serif"/>
                <a:cs typeface="Microsoft Sans Serif"/>
              </a:rPr>
              <a:t> </a:t>
            </a:r>
            <a:r>
              <a:rPr sz="1650" spc="-10" dirty="0">
                <a:latin typeface="Microsoft Sans Serif"/>
                <a:cs typeface="Microsoft Sans Serif"/>
              </a:rPr>
              <a:t>20</a:t>
            </a:r>
            <a:r>
              <a:rPr sz="1650" spc="5" dirty="0">
                <a:latin typeface="Microsoft Sans Serif"/>
                <a:cs typeface="Microsoft Sans Serif"/>
              </a:rPr>
              <a:t> </a:t>
            </a:r>
            <a:r>
              <a:rPr sz="1650" spc="-10" dirty="0">
                <a:latin typeface="Microsoft Sans Serif"/>
                <a:cs typeface="Microsoft Sans Serif"/>
              </a:rPr>
              <a:t>+</a:t>
            </a:r>
            <a:r>
              <a:rPr sz="1650" dirty="0">
                <a:latin typeface="Microsoft Sans Serif"/>
                <a:cs typeface="Microsoft Sans Serif"/>
              </a:rPr>
              <a:t> </a:t>
            </a:r>
            <a:r>
              <a:rPr sz="1650" spc="-5" dirty="0">
                <a:latin typeface="Microsoft Sans Serif"/>
                <a:cs typeface="Microsoft Sans Serif"/>
              </a:rPr>
              <a:t>"px";</a:t>
            </a:r>
            <a:endParaRPr sz="1650">
              <a:latin typeface="Microsoft Sans Serif"/>
              <a:cs typeface="Microsoft Sans Serif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87594" y="4607643"/>
            <a:ext cx="4392002" cy="1474203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6255" rIns="0" bIns="0" rtlCol="0">
            <a:spAutoFit/>
          </a:bodyPr>
          <a:lstStyle/>
          <a:p>
            <a:pPr marL="12700" marR="5080">
              <a:lnSpc>
                <a:spcPts val="3590"/>
              </a:lnSpc>
              <a:spcBef>
                <a:spcPts val="425"/>
              </a:spcBef>
            </a:pPr>
            <a:r>
              <a:rPr sz="3200" spc="-20" dirty="0"/>
              <a:t>Расширение</a:t>
            </a:r>
            <a:r>
              <a:rPr sz="3200" spc="25" dirty="0"/>
              <a:t> </a:t>
            </a:r>
            <a:r>
              <a:rPr sz="3200" spc="-10" dirty="0"/>
              <a:t>набора</a:t>
            </a:r>
            <a:r>
              <a:rPr sz="3200" spc="15" dirty="0"/>
              <a:t> </a:t>
            </a:r>
            <a:r>
              <a:rPr sz="3200" spc="-25" dirty="0"/>
              <a:t>интерактивных </a:t>
            </a:r>
            <a:r>
              <a:rPr sz="3200" spc="-835" dirty="0"/>
              <a:t> </a:t>
            </a:r>
            <a:r>
              <a:rPr sz="3200" spc="-45" dirty="0"/>
              <a:t>возможностей</a:t>
            </a:r>
            <a:r>
              <a:rPr sz="3200" spc="30" dirty="0"/>
              <a:t> </a:t>
            </a:r>
            <a:r>
              <a:rPr sz="3200" spc="-15" dirty="0"/>
              <a:t>на</a:t>
            </a:r>
            <a:r>
              <a:rPr sz="3200" spc="25" dirty="0"/>
              <a:t> </a:t>
            </a:r>
            <a:r>
              <a:rPr sz="3200" spc="-15" dirty="0"/>
              <a:t>стороне</a:t>
            </a:r>
            <a:r>
              <a:rPr sz="3200" spc="30" dirty="0"/>
              <a:t> </a:t>
            </a:r>
            <a:r>
              <a:rPr sz="3200" spc="-35" dirty="0"/>
              <a:t>клиента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96785" y="1858233"/>
            <a:ext cx="140970" cy="19939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100" spc="30" dirty="0">
                <a:latin typeface="Lucida Sans Unicode"/>
                <a:cs typeface="Lucida Sans Unicode"/>
              </a:rPr>
              <a:t>●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>
              <a:lnSpc>
                <a:spcPct val="93400"/>
              </a:lnSpc>
              <a:spcBef>
                <a:spcPts val="300"/>
              </a:spcBef>
            </a:pPr>
            <a:r>
              <a:rPr dirty="0"/>
              <a:t>AJAX</a:t>
            </a:r>
            <a:r>
              <a:rPr spc="25" dirty="0"/>
              <a:t> </a:t>
            </a:r>
            <a:r>
              <a:rPr spc="-5" dirty="0"/>
              <a:t>(Asynchronous </a:t>
            </a:r>
            <a:r>
              <a:rPr dirty="0"/>
              <a:t> </a:t>
            </a:r>
            <a:r>
              <a:rPr spc="-5" dirty="0"/>
              <a:t>JavaScript </a:t>
            </a:r>
            <a:r>
              <a:rPr dirty="0"/>
              <a:t>And </a:t>
            </a:r>
            <a:r>
              <a:rPr spc="-5" dirty="0"/>
              <a:t>XML) </a:t>
            </a:r>
            <a:r>
              <a:rPr spc="1055" dirty="0"/>
              <a:t>— </a:t>
            </a:r>
            <a:r>
              <a:rPr spc="1060" dirty="0"/>
              <a:t> </a:t>
            </a:r>
            <a:r>
              <a:rPr spc="-35" dirty="0"/>
              <a:t>подход </a:t>
            </a:r>
            <a:r>
              <a:rPr spc="-160" dirty="0"/>
              <a:t>к</a:t>
            </a:r>
            <a:r>
              <a:rPr spc="-155" dirty="0"/>
              <a:t> </a:t>
            </a:r>
            <a:r>
              <a:rPr spc="-35" dirty="0"/>
              <a:t>разработке </a:t>
            </a:r>
            <a:r>
              <a:rPr spc="-30" dirty="0"/>
              <a:t> </a:t>
            </a:r>
            <a:r>
              <a:rPr spc="-5" dirty="0"/>
              <a:t>асинхронных</a:t>
            </a:r>
            <a:r>
              <a:rPr spc="30" dirty="0"/>
              <a:t> </a:t>
            </a:r>
            <a:r>
              <a:rPr spc="-10" dirty="0"/>
              <a:t>Веб- </a:t>
            </a:r>
            <a:r>
              <a:rPr spc="-5" dirty="0"/>
              <a:t> </a:t>
            </a:r>
            <a:r>
              <a:rPr spc="-15" dirty="0"/>
              <a:t>приложений: </a:t>
            </a:r>
            <a:r>
              <a:rPr spc="-10" dirty="0"/>
              <a:t> </a:t>
            </a:r>
            <a:r>
              <a:rPr spc="-15" dirty="0"/>
              <a:t>дополнительные</a:t>
            </a:r>
            <a:r>
              <a:rPr spc="5" dirty="0"/>
              <a:t> </a:t>
            </a:r>
            <a:r>
              <a:rPr spc="-5" dirty="0"/>
              <a:t>данные </a:t>
            </a:r>
            <a:r>
              <a:rPr dirty="0"/>
              <a:t> </a:t>
            </a:r>
            <a:r>
              <a:rPr spc="-25" dirty="0"/>
              <a:t>могут</a:t>
            </a:r>
            <a:r>
              <a:rPr spc="20" dirty="0"/>
              <a:t> </a:t>
            </a:r>
            <a:r>
              <a:rPr spc="-20" dirty="0"/>
              <a:t>запрашиваться</a:t>
            </a:r>
            <a:r>
              <a:rPr spc="15" dirty="0"/>
              <a:t> </a:t>
            </a:r>
            <a:r>
              <a:rPr spc="-25" dirty="0"/>
              <a:t>от </a:t>
            </a:r>
            <a:r>
              <a:rPr spc="-20" dirty="0"/>
              <a:t> </a:t>
            </a:r>
            <a:r>
              <a:rPr spc="-10" dirty="0"/>
              <a:t>сервера</a:t>
            </a:r>
            <a:r>
              <a:rPr spc="20" dirty="0"/>
              <a:t> </a:t>
            </a:r>
            <a:r>
              <a:rPr spc="-5" dirty="0"/>
              <a:t>и</a:t>
            </a:r>
            <a:r>
              <a:rPr spc="25" dirty="0"/>
              <a:t> </a:t>
            </a:r>
            <a:r>
              <a:rPr spc="-25" dirty="0"/>
              <a:t>отображаться</a:t>
            </a:r>
            <a:r>
              <a:rPr spc="15" dirty="0"/>
              <a:t> </a:t>
            </a:r>
            <a:r>
              <a:rPr dirty="0"/>
              <a:t>в </a:t>
            </a:r>
            <a:r>
              <a:rPr spc="-660" dirty="0"/>
              <a:t> </a:t>
            </a:r>
            <a:r>
              <a:rPr spc="-35" dirty="0"/>
              <a:t>рамках</a:t>
            </a:r>
            <a:r>
              <a:rPr spc="15" dirty="0"/>
              <a:t> </a:t>
            </a:r>
            <a:r>
              <a:rPr spc="-30" dirty="0"/>
              <a:t>текущей</a:t>
            </a:r>
            <a:r>
              <a:rPr spc="15" dirty="0"/>
              <a:t> </a:t>
            </a:r>
            <a:r>
              <a:rPr spc="-5" dirty="0"/>
              <a:t>страницы </a:t>
            </a:r>
            <a:r>
              <a:rPr spc="-665" dirty="0"/>
              <a:t> </a:t>
            </a:r>
            <a:r>
              <a:rPr spc="-60" dirty="0"/>
              <a:t>без</a:t>
            </a:r>
            <a:r>
              <a:rPr spc="20" dirty="0"/>
              <a:t> </a:t>
            </a:r>
            <a:r>
              <a:rPr spc="-50" dirty="0"/>
              <a:t>перезагрузки</a:t>
            </a:r>
            <a:r>
              <a:rPr spc="20" dirty="0"/>
              <a:t> </a:t>
            </a:r>
            <a:r>
              <a:rPr spc="-10" dirty="0"/>
              <a:t>всей </a:t>
            </a:r>
            <a:r>
              <a:rPr spc="-5" dirty="0"/>
              <a:t> </a:t>
            </a:r>
            <a:r>
              <a:rPr dirty="0"/>
              <a:t>страницы.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191823" y="1823663"/>
            <a:ext cx="80645" cy="1079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spc="-10" dirty="0">
                <a:latin typeface="Lucida Sans Unicode"/>
                <a:cs typeface="Lucida Sans Unicode"/>
              </a:rPr>
              <a:t>●</a:t>
            </a:r>
            <a:endParaRPr sz="55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39613" y="1699536"/>
            <a:ext cx="4396740" cy="2221230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220979">
              <a:lnSpc>
                <a:spcPct val="100000"/>
              </a:lnSpc>
              <a:spcBef>
                <a:spcPts val="670"/>
              </a:spcBef>
            </a:pPr>
            <a:r>
              <a:rPr sz="1250" spc="-10" dirty="0">
                <a:latin typeface="Microsoft Sans Serif"/>
                <a:cs typeface="Microsoft Sans Serif"/>
              </a:rPr>
              <a:t>Пример </a:t>
            </a:r>
            <a:r>
              <a:rPr sz="1250" spc="-15" dirty="0">
                <a:latin typeface="Microsoft Sans Serif"/>
                <a:cs typeface="Microsoft Sans Serif"/>
              </a:rPr>
              <a:t>использования</a:t>
            </a:r>
            <a:r>
              <a:rPr sz="1250" spc="-10" dirty="0">
                <a:latin typeface="Microsoft Sans Serif"/>
                <a:cs typeface="Microsoft Sans Serif"/>
              </a:rPr>
              <a:t> </a:t>
            </a:r>
            <a:r>
              <a:rPr sz="1250" spc="-5" dirty="0">
                <a:latin typeface="Microsoft Sans Serif"/>
                <a:cs typeface="Microsoft Sans Serif"/>
              </a:rPr>
              <a:t>AJAX.</a:t>
            </a:r>
            <a:endParaRPr sz="1250">
              <a:latin typeface="Microsoft Sans Serif"/>
              <a:cs typeface="Microsoft Sans Serif"/>
            </a:endParaRPr>
          </a:p>
          <a:p>
            <a:pPr marL="12700" marR="814705" indent="88900">
              <a:lnSpc>
                <a:spcPts val="1400"/>
              </a:lnSpc>
              <a:spcBef>
                <a:spcPts val="695"/>
              </a:spcBef>
            </a:pPr>
            <a:r>
              <a:rPr sz="1250" spc="-10" dirty="0">
                <a:latin typeface="Microsoft Sans Serif"/>
                <a:cs typeface="Microsoft Sans Serif"/>
              </a:rPr>
              <a:t>if</a:t>
            </a:r>
            <a:r>
              <a:rPr sz="1250" spc="15" dirty="0">
                <a:latin typeface="Microsoft Sans Serif"/>
                <a:cs typeface="Microsoft Sans Serif"/>
              </a:rPr>
              <a:t> </a:t>
            </a:r>
            <a:r>
              <a:rPr sz="1250" spc="-10" dirty="0">
                <a:latin typeface="Microsoft Sans Serif"/>
                <a:cs typeface="Microsoft Sans Serif"/>
              </a:rPr>
              <a:t>(window.XMLHttpRequest)</a:t>
            </a:r>
            <a:r>
              <a:rPr sz="1250" spc="10" dirty="0">
                <a:latin typeface="Microsoft Sans Serif"/>
                <a:cs typeface="Microsoft Sans Serif"/>
              </a:rPr>
              <a:t> </a:t>
            </a:r>
            <a:r>
              <a:rPr sz="1250" dirty="0">
                <a:latin typeface="Microsoft Sans Serif"/>
                <a:cs typeface="Microsoft Sans Serif"/>
              </a:rPr>
              <a:t>{</a:t>
            </a:r>
            <a:r>
              <a:rPr sz="1250" spc="35" dirty="0">
                <a:latin typeface="Microsoft Sans Serif"/>
                <a:cs typeface="Microsoft Sans Serif"/>
              </a:rPr>
              <a:t> </a:t>
            </a:r>
            <a:r>
              <a:rPr sz="1250" spc="-5" dirty="0">
                <a:latin typeface="Microsoft Sans Serif"/>
                <a:cs typeface="Microsoft Sans Serif"/>
              </a:rPr>
              <a:t>httpRequest</a:t>
            </a:r>
            <a:r>
              <a:rPr sz="1250" spc="15" dirty="0">
                <a:latin typeface="Microsoft Sans Serif"/>
                <a:cs typeface="Microsoft Sans Serif"/>
              </a:rPr>
              <a:t> </a:t>
            </a:r>
            <a:r>
              <a:rPr sz="1250" dirty="0">
                <a:latin typeface="Microsoft Sans Serif"/>
                <a:cs typeface="Microsoft Sans Serif"/>
              </a:rPr>
              <a:t>=</a:t>
            </a:r>
            <a:r>
              <a:rPr sz="1250" spc="15" dirty="0">
                <a:latin typeface="Microsoft Sans Serif"/>
                <a:cs typeface="Microsoft Sans Serif"/>
              </a:rPr>
              <a:t> </a:t>
            </a:r>
            <a:r>
              <a:rPr sz="1250" spc="-5" dirty="0">
                <a:latin typeface="Microsoft Sans Serif"/>
                <a:cs typeface="Microsoft Sans Serif"/>
              </a:rPr>
              <a:t>new </a:t>
            </a:r>
            <a:r>
              <a:rPr sz="1250" spc="-320" dirty="0">
                <a:latin typeface="Microsoft Sans Serif"/>
                <a:cs typeface="Microsoft Sans Serif"/>
              </a:rPr>
              <a:t> </a:t>
            </a:r>
            <a:r>
              <a:rPr sz="1250" spc="-5" dirty="0">
                <a:latin typeface="Microsoft Sans Serif"/>
                <a:cs typeface="Microsoft Sans Serif"/>
              </a:rPr>
              <a:t>XMLHttpRequest();</a:t>
            </a:r>
            <a:r>
              <a:rPr sz="1250" dirty="0">
                <a:latin typeface="Microsoft Sans Serif"/>
                <a:cs typeface="Microsoft Sans Serif"/>
              </a:rPr>
              <a:t> //</a:t>
            </a:r>
            <a:r>
              <a:rPr sz="1250" spc="15" dirty="0">
                <a:latin typeface="Microsoft Sans Serif"/>
                <a:cs typeface="Microsoft Sans Serif"/>
              </a:rPr>
              <a:t> </a:t>
            </a:r>
            <a:r>
              <a:rPr sz="1250" spc="-10" dirty="0">
                <a:latin typeface="Microsoft Sans Serif"/>
                <a:cs typeface="Microsoft Sans Serif"/>
              </a:rPr>
              <a:t>Mozilla,</a:t>
            </a:r>
            <a:r>
              <a:rPr sz="1250" spc="5" dirty="0">
                <a:latin typeface="Microsoft Sans Serif"/>
                <a:cs typeface="Microsoft Sans Serif"/>
              </a:rPr>
              <a:t> </a:t>
            </a:r>
            <a:r>
              <a:rPr sz="1250" spc="-5" dirty="0">
                <a:latin typeface="Microsoft Sans Serif"/>
                <a:cs typeface="Microsoft Sans Serif"/>
              </a:rPr>
              <a:t>Safari,</a:t>
            </a:r>
            <a:r>
              <a:rPr sz="1250" spc="5" dirty="0">
                <a:latin typeface="Microsoft Sans Serif"/>
                <a:cs typeface="Microsoft Sans Serif"/>
              </a:rPr>
              <a:t> </a:t>
            </a:r>
            <a:r>
              <a:rPr sz="1250" dirty="0">
                <a:latin typeface="Microsoft Sans Serif"/>
                <a:cs typeface="Microsoft Sans Serif"/>
              </a:rPr>
              <a:t>...</a:t>
            </a:r>
            <a:endParaRPr sz="1250">
              <a:latin typeface="Microsoft Sans Serif"/>
              <a:cs typeface="Microsoft Sans Serif"/>
            </a:endParaRPr>
          </a:p>
          <a:p>
            <a:pPr marL="101600" marR="5080">
              <a:lnSpc>
                <a:spcPts val="2070"/>
              </a:lnSpc>
              <a:spcBef>
                <a:spcPts val="135"/>
              </a:spcBef>
            </a:pPr>
            <a:r>
              <a:rPr sz="1250" dirty="0">
                <a:latin typeface="Microsoft Sans Serif"/>
                <a:cs typeface="Microsoft Sans Serif"/>
              </a:rPr>
              <a:t>}</a:t>
            </a:r>
            <a:r>
              <a:rPr sz="1250" spc="10" dirty="0">
                <a:latin typeface="Microsoft Sans Serif"/>
                <a:cs typeface="Microsoft Sans Serif"/>
              </a:rPr>
              <a:t> </a:t>
            </a:r>
            <a:r>
              <a:rPr sz="1250" spc="-10" dirty="0">
                <a:latin typeface="Microsoft Sans Serif"/>
                <a:cs typeface="Microsoft Sans Serif"/>
              </a:rPr>
              <a:t>else</a:t>
            </a:r>
            <a:r>
              <a:rPr sz="1250" spc="20" dirty="0">
                <a:latin typeface="Microsoft Sans Serif"/>
                <a:cs typeface="Microsoft Sans Serif"/>
              </a:rPr>
              <a:t> </a:t>
            </a:r>
            <a:r>
              <a:rPr sz="1250" spc="-10" dirty="0">
                <a:latin typeface="Microsoft Sans Serif"/>
                <a:cs typeface="Microsoft Sans Serif"/>
              </a:rPr>
              <a:t>if</a:t>
            </a:r>
            <a:r>
              <a:rPr sz="1250" spc="15" dirty="0">
                <a:latin typeface="Microsoft Sans Serif"/>
                <a:cs typeface="Microsoft Sans Serif"/>
              </a:rPr>
              <a:t> </a:t>
            </a:r>
            <a:r>
              <a:rPr sz="1250" spc="-10" dirty="0">
                <a:latin typeface="Microsoft Sans Serif"/>
                <a:cs typeface="Microsoft Sans Serif"/>
              </a:rPr>
              <a:t>(window.ActiveXObject)</a:t>
            </a:r>
            <a:r>
              <a:rPr sz="1250" spc="10" dirty="0">
                <a:latin typeface="Microsoft Sans Serif"/>
                <a:cs typeface="Microsoft Sans Serif"/>
              </a:rPr>
              <a:t> </a:t>
            </a:r>
            <a:r>
              <a:rPr sz="1250" dirty="0">
                <a:latin typeface="Microsoft Sans Serif"/>
                <a:cs typeface="Microsoft Sans Serif"/>
              </a:rPr>
              <a:t>{</a:t>
            </a:r>
            <a:r>
              <a:rPr sz="1250" spc="15" dirty="0">
                <a:latin typeface="Microsoft Sans Serif"/>
                <a:cs typeface="Microsoft Sans Serif"/>
              </a:rPr>
              <a:t> </a:t>
            </a:r>
            <a:r>
              <a:rPr sz="1250" dirty="0">
                <a:latin typeface="Microsoft Sans Serif"/>
                <a:cs typeface="Microsoft Sans Serif"/>
              </a:rPr>
              <a:t>//</a:t>
            </a:r>
            <a:r>
              <a:rPr sz="1250" spc="15" dirty="0">
                <a:latin typeface="Microsoft Sans Serif"/>
                <a:cs typeface="Microsoft Sans Serif"/>
              </a:rPr>
              <a:t> </a:t>
            </a:r>
            <a:r>
              <a:rPr sz="1250" spc="-5" dirty="0">
                <a:latin typeface="Microsoft Sans Serif"/>
                <a:cs typeface="Microsoft Sans Serif"/>
              </a:rPr>
              <a:t>IE</a:t>
            </a:r>
            <a:r>
              <a:rPr sz="1250" spc="10" dirty="0">
                <a:latin typeface="Microsoft Sans Serif"/>
                <a:cs typeface="Microsoft Sans Serif"/>
              </a:rPr>
              <a:t> </a:t>
            </a:r>
            <a:r>
              <a:rPr sz="1250" dirty="0">
                <a:latin typeface="Microsoft Sans Serif"/>
                <a:cs typeface="Microsoft Sans Serif"/>
              </a:rPr>
              <a:t>8</a:t>
            </a:r>
            <a:r>
              <a:rPr sz="1250" spc="10" dirty="0">
                <a:latin typeface="Microsoft Sans Serif"/>
                <a:cs typeface="Microsoft Sans Serif"/>
              </a:rPr>
              <a:t> </a:t>
            </a:r>
            <a:r>
              <a:rPr sz="1250" dirty="0">
                <a:latin typeface="Microsoft Sans Serif"/>
                <a:cs typeface="Microsoft Sans Serif"/>
              </a:rPr>
              <a:t>and</a:t>
            </a:r>
            <a:r>
              <a:rPr sz="1250" spc="10" dirty="0">
                <a:latin typeface="Microsoft Sans Serif"/>
                <a:cs typeface="Microsoft Sans Serif"/>
              </a:rPr>
              <a:t> </a:t>
            </a:r>
            <a:r>
              <a:rPr sz="1250" spc="-10" dirty="0">
                <a:latin typeface="Microsoft Sans Serif"/>
                <a:cs typeface="Microsoft Sans Serif"/>
              </a:rPr>
              <a:t>older </a:t>
            </a:r>
            <a:r>
              <a:rPr sz="1250" spc="-5" dirty="0">
                <a:latin typeface="Microsoft Sans Serif"/>
                <a:cs typeface="Microsoft Sans Serif"/>
              </a:rPr>
              <a:t> httpRequest</a:t>
            </a:r>
            <a:r>
              <a:rPr sz="1250" spc="15" dirty="0">
                <a:latin typeface="Microsoft Sans Serif"/>
                <a:cs typeface="Microsoft Sans Serif"/>
              </a:rPr>
              <a:t> </a:t>
            </a:r>
            <a:r>
              <a:rPr sz="1250" dirty="0">
                <a:latin typeface="Microsoft Sans Serif"/>
                <a:cs typeface="Microsoft Sans Serif"/>
              </a:rPr>
              <a:t>=</a:t>
            </a:r>
            <a:r>
              <a:rPr sz="1250" spc="10" dirty="0">
                <a:latin typeface="Microsoft Sans Serif"/>
                <a:cs typeface="Microsoft Sans Serif"/>
              </a:rPr>
              <a:t> </a:t>
            </a:r>
            <a:r>
              <a:rPr sz="1250" spc="-5" dirty="0">
                <a:latin typeface="Microsoft Sans Serif"/>
                <a:cs typeface="Microsoft Sans Serif"/>
              </a:rPr>
              <a:t>new</a:t>
            </a:r>
            <a:r>
              <a:rPr sz="1250" spc="-65" dirty="0">
                <a:latin typeface="Microsoft Sans Serif"/>
                <a:cs typeface="Microsoft Sans Serif"/>
              </a:rPr>
              <a:t> </a:t>
            </a:r>
            <a:r>
              <a:rPr sz="1250" spc="-5" dirty="0">
                <a:latin typeface="Microsoft Sans Serif"/>
                <a:cs typeface="Microsoft Sans Serif"/>
              </a:rPr>
              <a:t>ActiveXObject("Microsoft.XMLHTTP");</a:t>
            </a:r>
            <a:r>
              <a:rPr sz="1250" spc="35" dirty="0">
                <a:latin typeface="Microsoft Sans Serif"/>
                <a:cs typeface="Microsoft Sans Serif"/>
              </a:rPr>
              <a:t> </a:t>
            </a:r>
            <a:r>
              <a:rPr sz="1250" dirty="0">
                <a:latin typeface="Microsoft Sans Serif"/>
                <a:cs typeface="Microsoft Sans Serif"/>
              </a:rPr>
              <a:t>} </a:t>
            </a:r>
            <a:r>
              <a:rPr sz="1250" spc="5" dirty="0">
                <a:latin typeface="Microsoft Sans Serif"/>
                <a:cs typeface="Microsoft Sans Serif"/>
              </a:rPr>
              <a:t> </a:t>
            </a:r>
            <a:r>
              <a:rPr sz="1250" spc="-5" dirty="0">
                <a:latin typeface="Microsoft Sans Serif"/>
                <a:cs typeface="Microsoft Sans Serif"/>
              </a:rPr>
              <a:t>httpRequest.onreadystatechange</a:t>
            </a:r>
            <a:r>
              <a:rPr sz="1250" dirty="0">
                <a:latin typeface="Microsoft Sans Serif"/>
                <a:cs typeface="Microsoft Sans Serif"/>
              </a:rPr>
              <a:t> = </a:t>
            </a:r>
            <a:r>
              <a:rPr sz="1250" spc="-5" dirty="0">
                <a:latin typeface="Microsoft Sans Serif"/>
                <a:cs typeface="Microsoft Sans Serif"/>
              </a:rPr>
              <a:t>responseReadyCallback;</a:t>
            </a:r>
            <a:endParaRPr sz="1250">
              <a:latin typeface="Microsoft Sans Serif"/>
              <a:cs typeface="Microsoft Sans Serif"/>
            </a:endParaRPr>
          </a:p>
          <a:p>
            <a:pPr marL="101600">
              <a:lnSpc>
                <a:spcPts val="1450"/>
              </a:lnSpc>
              <a:spcBef>
                <a:spcPts val="405"/>
              </a:spcBef>
            </a:pPr>
            <a:r>
              <a:rPr sz="1250" spc="-5" dirty="0">
                <a:latin typeface="Microsoft Sans Serif"/>
                <a:cs typeface="Microsoft Sans Serif"/>
              </a:rPr>
              <a:t>httpRequest.open('GET',</a:t>
            </a:r>
            <a:r>
              <a:rPr sz="1250" spc="-10" dirty="0">
                <a:latin typeface="Microsoft Sans Serif"/>
                <a:cs typeface="Microsoft Sans Serif"/>
              </a:rPr>
              <a:t> </a:t>
            </a:r>
            <a:r>
              <a:rPr sz="1250" spc="-5" dirty="0">
                <a:latin typeface="Microsoft Sans Serif"/>
                <a:cs typeface="Microsoft Sans Serif"/>
              </a:rPr>
              <a:t>'</a:t>
            </a:r>
            <a:r>
              <a:rPr sz="1250" spc="-5" dirty="0">
                <a:latin typeface="Microsoft Sans Serif"/>
                <a:cs typeface="Microsoft Sans Serif"/>
                <a:hlinkClick r:id="rId2"/>
              </a:rPr>
              <a:t>http://www.cs.petrsu.ru/~vadim/st/'</a:t>
            </a:r>
            <a:endParaRPr sz="1250">
              <a:latin typeface="Microsoft Sans Serif"/>
              <a:cs typeface="Microsoft Sans Serif"/>
            </a:endParaRPr>
          </a:p>
          <a:p>
            <a:pPr marL="12700">
              <a:lnSpc>
                <a:spcPts val="1450"/>
              </a:lnSpc>
            </a:pPr>
            <a:r>
              <a:rPr sz="1250" dirty="0">
                <a:latin typeface="Microsoft Sans Serif"/>
                <a:cs typeface="Microsoft Sans Serif"/>
              </a:rPr>
              <a:t>+</a:t>
            </a:r>
            <a:r>
              <a:rPr sz="1250" spc="-5" dirty="0">
                <a:latin typeface="Microsoft Sans Serif"/>
                <a:cs typeface="Microsoft Sans Serif"/>
              </a:rPr>
              <a:t> group</a:t>
            </a:r>
            <a:r>
              <a:rPr sz="1250" dirty="0">
                <a:latin typeface="Microsoft Sans Serif"/>
                <a:cs typeface="Microsoft Sans Serif"/>
              </a:rPr>
              <a:t> + </a:t>
            </a:r>
            <a:r>
              <a:rPr sz="1250" spc="-5" dirty="0">
                <a:latin typeface="Microsoft Sans Serif"/>
                <a:cs typeface="Microsoft Sans Serif"/>
              </a:rPr>
              <a:t>'.txt');</a:t>
            </a:r>
            <a:endParaRPr sz="1250">
              <a:latin typeface="Microsoft Sans Serif"/>
              <a:cs typeface="Microsoft Sans Serif"/>
            </a:endParaRPr>
          </a:p>
          <a:p>
            <a:pPr marL="101600">
              <a:lnSpc>
                <a:spcPct val="100000"/>
              </a:lnSpc>
              <a:spcBef>
                <a:spcPts val="570"/>
              </a:spcBef>
            </a:pPr>
            <a:r>
              <a:rPr sz="1250" spc="-5" dirty="0">
                <a:latin typeface="Microsoft Sans Serif"/>
                <a:cs typeface="Microsoft Sans Serif"/>
              </a:rPr>
              <a:t>httpRequest.send();</a:t>
            </a:r>
            <a:endParaRPr sz="1250">
              <a:latin typeface="Microsoft Sans Serif"/>
              <a:cs typeface="Microsoft Sans Serif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30914" y="4092493"/>
            <a:ext cx="4648682" cy="2315159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1655" y="624872"/>
            <a:ext cx="15240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HTML5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99300" y="1857864"/>
            <a:ext cx="144145" cy="2038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50" spc="15" dirty="0">
                <a:latin typeface="Lucida Sans Unicode"/>
                <a:cs typeface="Lucida Sans Unicode"/>
              </a:rPr>
              <a:t>●</a:t>
            </a:r>
            <a:endParaRPr sz="115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302" y="1756341"/>
            <a:ext cx="8164195" cy="152844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>
              <a:lnSpc>
                <a:spcPct val="93100"/>
              </a:lnSpc>
              <a:spcBef>
                <a:spcPts val="315"/>
              </a:spcBef>
            </a:pPr>
            <a:r>
              <a:rPr sz="2600" dirty="0">
                <a:latin typeface="Microsoft Sans Serif"/>
                <a:cs typeface="Microsoft Sans Serif"/>
              </a:rPr>
              <a:t>HTML5 </a:t>
            </a:r>
            <a:r>
              <a:rPr sz="2600" spc="1075" dirty="0">
                <a:latin typeface="Microsoft Sans Serif"/>
                <a:cs typeface="Microsoft Sans Serif"/>
              </a:rPr>
              <a:t>— </a:t>
            </a:r>
            <a:r>
              <a:rPr sz="2600" spc="-25" dirty="0">
                <a:latin typeface="Microsoft Sans Serif"/>
                <a:cs typeface="Microsoft Sans Serif"/>
              </a:rPr>
              <a:t>стандартизирует </a:t>
            </a:r>
            <a:r>
              <a:rPr sz="2600" spc="-10" dirty="0">
                <a:latin typeface="Microsoft Sans Serif"/>
                <a:cs typeface="Microsoft Sans Serif"/>
              </a:rPr>
              <a:t>большое </a:t>
            </a:r>
            <a:r>
              <a:rPr sz="2600" spc="-25" dirty="0">
                <a:latin typeface="Microsoft Sans Serif"/>
                <a:cs typeface="Microsoft Sans Serif"/>
              </a:rPr>
              <a:t>количество </a:t>
            </a:r>
            <a:r>
              <a:rPr sz="2600" spc="-20" dirty="0">
                <a:latin typeface="Microsoft Sans Serif"/>
                <a:cs typeface="Microsoft Sans Serif"/>
              </a:rPr>
              <a:t> </a:t>
            </a:r>
            <a:r>
              <a:rPr sz="2600" spc="-40" dirty="0">
                <a:latin typeface="Microsoft Sans Serif"/>
                <a:cs typeface="Microsoft Sans Serif"/>
              </a:rPr>
              <a:t>возможностей</a:t>
            </a:r>
            <a:r>
              <a:rPr sz="2600" spc="15" dirty="0">
                <a:latin typeface="Microsoft Sans Serif"/>
                <a:cs typeface="Microsoft Sans Serif"/>
              </a:rPr>
              <a:t> </a:t>
            </a:r>
            <a:r>
              <a:rPr sz="2600" spc="-20" dirty="0">
                <a:latin typeface="Microsoft Sans Serif"/>
                <a:cs typeface="Microsoft Sans Serif"/>
              </a:rPr>
              <a:t>браузера,</a:t>
            </a:r>
            <a:r>
              <a:rPr sz="2600" spc="20" dirty="0">
                <a:latin typeface="Microsoft Sans Serif"/>
                <a:cs typeface="Microsoft Sans Serif"/>
              </a:rPr>
              <a:t> </a:t>
            </a:r>
            <a:r>
              <a:rPr sz="2600" spc="-20" dirty="0">
                <a:latin typeface="Microsoft Sans Serif"/>
                <a:cs typeface="Microsoft Sans Serif"/>
              </a:rPr>
              <a:t>позволяющих</a:t>
            </a:r>
            <a:r>
              <a:rPr sz="2600" spc="30" dirty="0">
                <a:latin typeface="Microsoft Sans Serif"/>
                <a:cs typeface="Microsoft Sans Serif"/>
              </a:rPr>
              <a:t> </a:t>
            </a:r>
            <a:r>
              <a:rPr sz="2600" spc="-25" dirty="0">
                <a:latin typeface="Microsoft Sans Serif"/>
                <a:cs typeface="Microsoft Sans Serif"/>
              </a:rPr>
              <a:t>использовать </a:t>
            </a:r>
            <a:r>
              <a:rPr sz="2600" spc="-675" dirty="0">
                <a:latin typeface="Microsoft Sans Serif"/>
                <a:cs typeface="Microsoft Sans Serif"/>
              </a:rPr>
              <a:t> </a:t>
            </a:r>
            <a:r>
              <a:rPr sz="2600" spc="-40" dirty="0">
                <a:latin typeface="Microsoft Sans Serif"/>
                <a:cs typeface="Microsoft Sans Serif"/>
              </a:rPr>
              <a:t>его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90" dirty="0">
                <a:latin typeface="Microsoft Sans Serif"/>
                <a:cs typeface="Microsoft Sans Serif"/>
              </a:rPr>
              <a:t>как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15" dirty="0">
                <a:latin typeface="Microsoft Sans Serif"/>
                <a:cs typeface="Microsoft Sans Serif"/>
              </a:rPr>
              <a:t>платформу</a:t>
            </a:r>
            <a:r>
              <a:rPr sz="2600" spc="35" dirty="0">
                <a:latin typeface="Microsoft Sans Serif"/>
                <a:cs typeface="Microsoft Sans Serif"/>
              </a:rPr>
              <a:t> </a:t>
            </a:r>
            <a:r>
              <a:rPr sz="2600" spc="10" dirty="0">
                <a:latin typeface="Microsoft Sans Serif"/>
                <a:cs typeface="Microsoft Sans Serif"/>
              </a:rPr>
              <a:t>для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25" dirty="0">
                <a:latin typeface="Microsoft Sans Serif"/>
                <a:cs typeface="Microsoft Sans Serif"/>
              </a:rPr>
              <a:t>создания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15" dirty="0">
                <a:latin typeface="Microsoft Sans Serif"/>
                <a:cs typeface="Microsoft Sans Serif"/>
              </a:rPr>
              <a:t>интерактивных </a:t>
            </a:r>
            <a:r>
              <a:rPr sz="2600" spc="-10" dirty="0">
                <a:latin typeface="Microsoft Sans Serif"/>
                <a:cs typeface="Microsoft Sans Serif"/>
              </a:rPr>
              <a:t> клиент-серверных</a:t>
            </a:r>
            <a:r>
              <a:rPr sz="2600" spc="30" dirty="0">
                <a:latin typeface="Microsoft Sans Serif"/>
                <a:cs typeface="Microsoft Sans Serif"/>
              </a:rPr>
              <a:t> </a:t>
            </a:r>
            <a:r>
              <a:rPr sz="2600" spc="-15" dirty="0">
                <a:latin typeface="Microsoft Sans Serif"/>
                <a:cs typeface="Microsoft Sans Serif"/>
              </a:rPr>
              <a:t>приложений.</a:t>
            </a:r>
            <a:endParaRPr sz="26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1303" y="3950913"/>
            <a:ext cx="163195" cy="323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50" spc="105" dirty="0">
                <a:latin typeface="Lucida Sans Unicode"/>
                <a:cs typeface="Lucida Sans Unicode"/>
              </a:rPr>
              <a:t>–</a:t>
            </a:r>
            <a:endParaRPr sz="195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1303" y="4463917"/>
            <a:ext cx="163195" cy="323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50" spc="105" dirty="0">
                <a:latin typeface="Lucida Sans Unicode"/>
                <a:cs typeface="Lucida Sans Unicode"/>
              </a:rPr>
              <a:t>–</a:t>
            </a:r>
            <a:endParaRPr sz="195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31303" y="5346631"/>
            <a:ext cx="163195" cy="323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50" spc="105" dirty="0">
                <a:latin typeface="Lucida Sans Unicode"/>
                <a:cs typeface="Lucida Sans Unicode"/>
              </a:rPr>
              <a:t>–</a:t>
            </a:r>
            <a:endParaRPr sz="195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1303" y="3297280"/>
            <a:ext cx="8484235" cy="2813050"/>
          </a:xfrm>
          <a:prstGeom prst="rect">
            <a:avLst/>
          </a:prstGeom>
        </p:spPr>
        <p:txBody>
          <a:bodyPr vert="horz" wrap="square" lIns="0" tIns="127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35915" algn="l"/>
              </a:tabLst>
            </a:pPr>
            <a:r>
              <a:rPr sz="2925" spc="157" baseline="12820" dirty="0">
                <a:latin typeface="Lucida Sans Unicode"/>
                <a:cs typeface="Lucida Sans Unicode"/>
              </a:rPr>
              <a:t>–	</a:t>
            </a:r>
            <a:r>
              <a:rPr sz="2600" spc="-10" dirty="0">
                <a:latin typeface="Microsoft Sans Serif"/>
                <a:cs typeface="Microsoft Sans Serif"/>
              </a:rPr>
              <a:t>тэги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&lt;canvas&gt;,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5" dirty="0">
                <a:latin typeface="Microsoft Sans Serif"/>
                <a:cs typeface="Microsoft Sans Serif"/>
              </a:rPr>
              <a:t>&lt;video&gt;,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5" dirty="0">
                <a:latin typeface="Microsoft Sans Serif"/>
                <a:cs typeface="Microsoft Sans Serif"/>
              </a:rPr>
              <a:t>&lt;audio&gt;;</a:t>
            </a:r>
            <a:endParaRPr sz="2600">
              <a:latin typeface="Microsoft Sans Serif"/>
              <a:cs typeface="Microsoft Sans Serif"/>
            </a:endParaRPr>
          </a:p>
          <a:p>
            <a:pPr marL="335915">
              <a:lnSpc>
                <a:spcPct val="100000"/>
              </a:lnSpc>
              <a:spcBef>
                <a:spcPts val="910"/>
              </a:spcBef>
            </a:pPr>
            <a:r>
              <a:rPr sz="2600" spc="-20" dirty="0">
                <a:latin typeface="Microsoft Sans Serif"/>
                <a:cs typeface="Microsoft Sans Serif"/>
              </a:rPr>
              <a:t>обработка</a:t>
            </a:r>
            <a:r>
              <a:rPr sz="2600" spc="20" dirty="0">
                <a:latin typeface="Microsoft Sans Serif"/>
                <a:cs typeface="Microsoft Sans Serif"/>
              </a:rPr>
              <a:t> </a:t>
            </a:r>
            <a:r>
              <a:rPr sz="2600" spc="-30" dirty="0">
                <a:latin typeface="Microsoft Sans Serif"/>
                <a:cs typeface="Microsoft Sans Serif"/>
              </a:rPr>
              <a:t>ошибок</a:t>
            </a:r>
            <a:r>
              <a:rPr sz="2600" spc="20" dirty="0">
                <a:latin typeface="Microsoft Sans Serif"/>
                <a:cs typeface="Microsoft Sans Serif"/>
              </a:rPr>
              <a:t> </a:t>
            </a:r>
            <a:r>
              <a:rPr sz="2600" spc="-15" dirty="0">
                <a:latin typeface="Microsoft Sans Serif"/>
                <a:cs typeface="Microsoft Sans Serif"/>
              </a:rPr>
              <a:t>при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25" dirty="0">
                <a:latin typeface="Microsoft Sans Serif"/>
                <a:cs typeface="Microsoft Sans Serif"/>
              </a:rPr>
              <a:t>обработке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20" dirty="0">
                <a:latin typeface="Microsoft Sans Serif"/>
                <a:cs typeface="Microsoft Sans Serif"/>
              </a:rPr>
              <a:t>HTML-документов;</a:t>
            </a:r>
            <a:endParaRPr sz="2600">
              <a:latin typeface="Microsoft Sans Serif"/>
              <a:cs typeface="Microsoft Sans Serif"/>
            </a:endParaRPr>
          </a:p>
          <a:p>
            <a:pPr marL="335915" marR="1276350">
              <a:lnSpc>
                <a:spcPts val="2910"/>
              </a:lnSpc>
              <a:spcBef>
                <a:spcPts val="1195"/>
              </a:spcBef>
            </a:pPr>
            <a:r>
              <a:rPr sz="2600" spc="-25" dirty="0">
                <a:latin typeface="Microsoft Sans Serif"/>
                <a:cs typeface="Microsoft Sans Serif"/>
              </a:rPr>
              <a:t>разнообразные</a:t>
            </a:r>
            <a:r>
              <a:rPr sz="2600" spc="2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API</a:t>
            </a:r>
            <a:r>
              <a:rPr sz="2600" spc="15" dirty="0">
                <a:latin typeface="Microsoft Sans Serif"/>
                <a:cs typeface="Microsoft Sans Serif"/>
              </a:rPr>
              <a:t> </a:t>
            </a:r>
            <a:r>
              <a:rPr sz="2600" spc="-5" dirty="0">
                <a:latin typeface="Microsoft Sans Serif"/>
                <a:cs typeface="Microsoft Sans Serif"/>
              </a:rPr>
              <a:t>и</a:t>
            </a:r>
            <a:r>
              <a:rPr sz="2600" spc="1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DOM</a:t>
            </a:r>
            <a:r>
              <a:rPr sz="2600" spc="30" dirty="0">
                <a:latin typeface="Microsoft Sans Serif"/>
                <a:cs typeface="Microsoft Sans Serif"/>
              </a:rPr>
              <a:t> </a:t>
            </a:r>
            <a:r>
              <a:rPr sz="2600" spc="-15" dirty="0">
                <a:latin typeface="Microsoft Sans Serif"/>
                <a:cs typeface="Microsoft Sans Serif"/>
              </a:rPr>
              <a:t>являются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10" dirty="0">
                <a:latin typeface="Microsoft Sans Serif"/>
                <a:cs typeface="Microsoft Sans Serif"/>
              </a:rPr>
              <a:t>частью </a:t>
            </a:r>
            <a:r>
              <a:rPr sz="2600" spc="-675" dirty="0">
                <a:latin typeface="Microsoft Sans Serif"/>
                <a:cs typeface="Microsoft Sans Serif"/>
              </a:rPr>
              <a:t> </a:t>
            </a:r>
            <a:r>
              <a:rPr sz="2600" spc="-15" dirty="0">
                <a:latin typeface="Microsoft Sans Serif"/>
                <a:cs typeface="Microsoft Sans Serif"/>
              </a:rPr>
              <a:t>стандарта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HTML5;</a:t>
            </a:r>
            <a:endParaRPr sz="2600">
              <a:latin typeface="Microsoft Sans Serif"/>
              <a:cs typeface="Microsoft Sans Serif"/>
            </a:endParaRPr>
          </a:p>
          <a:p>
            <a:pPr marL="335915" marR="17780">
              <a:lnSpc>
                <a:spcPts val="2900"/>
              </a:lnSpc>
              <a:spcBef>
                <a:spcPts val="1135"/>
              </a:spcBef>
            </a:pPr>
            <a:r>
              <a:rPr sz="2600" spc="-15" dirty="0">
                <a:latin typeface="Microsoft Sans Serif"/>
                <a:cs typeface="Microsoft Sans Serif"/>
              </a:rPr>
              <a:t>рабочая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30" dirty="0">
                <a:latin typeface="Microsoft Sans Serif"/>
                <a:cs typeface="Microsoft Sans Serif"/>
              </a:rPr>
              <a:t>группа</a:t>
            </a:r>
            <a:r>
              <a:rPr sz="2600" spc="20" dirty="0">
                <a:latin typeface="Microsoft Sans Serif"/>
                <a:cs typeface="Microsoft Sans Serif"/>
              </a:rPr>
              <a:t> </a:t>
            </a:r>
            <a:r>
              <a:rPr sz="2600" spc="-30" dirty="0">
                <a:latin typeface="Microsoft Sans Serif"/>
                <a:cs typeface="Microsoft Sans Serif"/>
              </a:rPr>
              <a:t>WHATWG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20" dirty="0">
                <a:latin typeface="Microsoft Sans Serif"/>
                <a:cs typeface="Microsoft Sans Serif"/>
              </a:rPr>
              <a:t>рассматривает</a:t>
            </a:r>
            <a:r>
              <a:rPr sz="2600" spc="1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HTML5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90" dirty="0">
                <a:latin typeface="Microsoft Sans Serif"/>
                <a:cs typeface="Microsoft Sans Serif"/>
              </a:rPr>
              <a:t>как </a:t>
            </a:r>
            <a:r>
              <a:rPr sz="2600" spc="-680" dirty="0">
                <a:latin typeface="Microsoft Sans Serif"/>
                <a:cs typeface="Microsoft Sans Serif"/>
              </a:rPr>
              <a:t> </a:t>
            </a:r>
            <a:r>
              <a:rPr sz="2600" spc="-30" dirty="0">
                <a:latin typeface="Microsoft Sans Serif"/>
                <a:cs typeface="Microsoft Sans Serif"/>
              </a:rPr>
              <a:t>живой</a:t>
            </a:r>
            <a:r>
              <a:rPr sz="2600" spc="20" dirty="0">
                <a:latin typeface="Microsoft Sans Serif"/>
                <a:cs typeface="Microsoft Sans Serif"/>
              </a:rPr>
              <a:t> </a:t>
            </a:r>
            <a:r>
              <a:rPr sz="2600" spc="-10" dirty="0">
                <a:latin typeface="Microsoft Sans Serif"/>
                <a:cs typeface="Microsoft Sans Serif"/>
              </a:rPr>
              <a:t>стандарт</a:t>
            </a:r>
            <a:r>
              <a:rPr sz="2600" spc="15" dirty="0">
                <a:latin typeface="Microsoft Sans Serif"/>
                <a:cs typeface="Microsoft Sans Serif"/>
              </a:rPr>
              <a:t> </a:t>
            </a:r>
            <a:r>
              <a:rPr sz="2600" spc="-10" dirty="0">
                <a:latin typeface="Microsoft Sans Serif"/>
                <a:cs typeface="Microsoft Sans Serif"/>
              </a:rPr>
              <a:t>(Living</a:t>
            </a:r>
            <a:r>
              <a:rPr sz="2600" spc="30" dirty="0">
                <a:latin typeface="Microsoft Sans Serif"/>
                <a:cs typeface="Microsoft Sans Serif"/>
              </a:rPr>
              <a:t> </a:t>
            </a:r>
            <a:r>
              <a:rPr sz="2600" spc="-5" dirty="0">
                <a:latin typeface="Microsoft Sans Serif"/>
                <a:cs typeface="Microsoft Sans Serif"/>
              </a:rPr>
              <a:t>Standard).</a:t>
            </a:r>
            <a:endParaRPr sz="26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12700" marR="5080">
              <a:lnSpc>
                <a:spcPts val="4040"/>
              </a:lnSpc>
              <a:spcBef>
                <a:spcPts val="465"/>
              </a:spcBef>
            </a:pPr>
            <a:r>
              <a:rPr spc="-25" dirty="0"/>
              <a:t>Высокоуровневая</a:t>
            </a:r>
            <a:r>
              <a:rPr spc="25" dirty="0"/>
              <a:t> </a:t>
            </a:r>
            <a:r>
              <a:rPr spc="-30" dirty="0"/>
              <a:t>архитектура </a:t>
            </a:r>
            <a:r>
              <a:rPr spc="-940" dirty="0"/>
              <a:t> </a:t>
            </a:r>
            <a:r>
              <a:rPr spc="-10" dirty="0"/>
              <a:t>современных</a:t>
            </a:r>
            <a:r>
              <a:rPr spc="5" dirty="0"/>
              <a:t> </a:t>
            </a:r>
            <a:r>
              <a:rPr spc="-25" dirty="0"/>
              <a:t>веб-приложений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300" y="1851743"/>
            <a:ext cx="13462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20" dirty="0">
                <a:latin typeface="Lucida Sans Unicode"/>
                <a:cs typeface="Lucida Sans Unicode"/>
              </a:rPr>
              <a:t>●</a:t>
            </a:r>
            <a:endParaRPr sz="105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302" y="1757433"/>
            <a:ext cx="8271509" cy="1411605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 marR="5080">
              <a:lnSpc>
                <a:spcPct val="92900"/>
              </a:lnSpc>
              <a:spcBef>
                <a:spcPts val="305"/>
              </a:spcBef>
            </a:pPr>
            <a:r>
              <a:rPr sz="2400" spc="-30" dirty="0">
                <a:latin typeface="Microsoft Sans Serif"/>
                <a:cs typeface="Microsoft Sans Serif"/>
              </a:rPr>
              <a:t>Браузер </a:t>
            </a:r>
            <a:r>
              <a:rPr sz="2400" spc="990" dirty="0">
                <a:latin typeface="Microsoft Sans Serif"/>
                <a:cs typeface="Microsoft Sans Serif"/>
              </a:rPr>
              <a:t>— </a:t>
            </a:r>
            <a:r>
              <a:rPr sz="2400" spc="-30" dirty="0">
                <a:latin typeface="Microsoft Sans Serif"/>
                <a:cs typeface="Microsoft Sans Serif"/>
              </a:rPr>
              <a:t>программная </a:t>
            </a:r>
            <a:r>
              <a:rPr sz="2400" spc="-20" dirty="0">
                <a:latin typeface="Microsoft Sans Serif"/>
                <a:cs typeface="Microsoft Sans Serif"/>
              </a:rPr>
              <a:t>платформа, </a:t>
            </a:r>
            <a:r>
              <a:rPr sz="2400" spc="-25" dirty="0">
                <a:latin typeface="Microsoft Sans Serif"/>
                <a:cs typeface="Microsoft Sans Serif"/>
              </a:rPr>
              <a:t>позволяющая </a:t>
            </a:r>
            <a:r>
              <a:rPr sz="2400" spc="-15" dirty="0">
                <a:latin typeface="Microsoft Sans Serif"/>
                <a:cs typeface="Microsoft Sans Serif"/>
              </a:rPr>
              <a:t>не 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просто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30" dirty="0">
                <a:latin typeface="Microsoft Sans Serif"/>
                <a:cs typeface="Microsoft Sans Serif"/>
              </a:rPr>
              <a:t>отображать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представления,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сгенерированные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на 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стороне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сервера,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но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и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брать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на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себя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всю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работу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30" dirty="0">
                <a:latin typeface="Microsoft Sans Serif"/>
                <a:cs typeface="Microsoft Sans Serif"/>
              </a:rPr>
              <a:t>по 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взаимодействию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с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35" dirty="0">
                <a:latin typeface="Microsoft Sans Serif"/>
                <a:cs typeface="Microsoft Sans Serif"/>
              </a:rPr>
              <a:t>пользователем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на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30" dirty="0">
                <a:latin typeface="Microsoft Sans Serif"/>
                <a:cs typeface="Microsoft Sans Serif"/>
              </a:rPr>
              <a:t>клиентской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стороне.</a:t>
            </a:r>
            <a:endParaRPr sz="2400">
              <a:latin typeface="Microsoft Sans Serif"/>
              <a:cs typeface="Microsoft Sans Serif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0204" y="3743636"/>
            <a:ext cx="9019794" cy="2733484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1655" y="624872"/>
            <a:ext cx="36093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О </a:t>
            </a:r>
            <a:r>
              <a:rPr spc="-50" dirty="0"/>
              <a:t>чем</a:t>
            </a:r>
            <a:r>
              <a:rPr spc="10" dirty="0"/>
              <a:t> </a:t>
            </a:r>
            <a:r>
              <a:rPr spc="-50" dirty="0"/>
              <a:t>этот</a:t>
            </a:r>
            <a:r>
              <a:rPr spc="10" dirty="0"/>
              <a:t> </a:t>
            </a:r>
            <a:r>
              <a:rPr spc="-50" dirty="0"/>
              <a:t>курс?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99300" y="1857864"/>
            <a:ext cx="144145" cy="2038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50" spc="15" dirty="0">
                <a:latin typeface="Lucida Sans Unicode"/>
                <a:cs typeface="Lucida Sans Unicode"/>
              </a:rPr>
              <a:t>●</a:t>
            </a:r>
            <a:endParaRPr sz="115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300" y="2776227"/>
            <a:ext cx="144145" cy="2038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50" spc="15" dirty="0">
                <a:latin typeface="Lucida Sans Unicode"/>
                <a:cs typeface="Lucida Sans Unicode"/>
              </a:rPr>
              <a:t>●</a:t>
            </a:r>
            <a:endParaRPr sz="115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9300" y="3694234"/>
            <a:ext cx="144145" cy="2038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50" spc="15" dirty="0">
                <a:latin typeface="Lucida Sans Unicode"/>
                <a:cs typeface="Lucida Sans Unicode"/>
              </a:rPr>
              <a:t>●</a:t>
            </a:r>
            <a:endParaRPr sz="115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9300" y="4611148"/>
            <a:ext cx="144145" cy="2038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50" spc="15" dirty="0">
                <a:latin typeface="Lucida Sans Unicode"/>
                <a:cs typeface="Lucida Sans Unicode"/>
              </a:rPr>
              <a:t>●</a:t>
            </a:r>
            <a:endParaRPr sz="115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205740" marR="476884">
              <a:lnSpc>
                <a:spcPts val="2900"/>
              </a:lnSpc>
              <a:spcBef>
                <a:spcPts val="380"/>
              </a:spcBef>
            </a:pPr>
            <a:r>
              <a:rPr sz="2600" spc="-15" dirty="0"/>
              <a:t>Основополагающие</a:t>
            </a:r>
            <a:r>
              <a:rPr sz="2600" spc="40" dirty="0"/>
              <a:t> </a:t>
            </a:r>
            <a:r>
              <a:rPr sz="2600" spc="-15" dirty="0"/>
              <a:t>принципы</a:t>
            </a:r>
            <a:r>
              <a:rPr sz="2600" spc="35" dirty="0"/>
              <a:t> </a:t>
            </a:r>
            <a:r>
              <a:rPr sz="2600" spc="-15" dirty="0"/>
              <a:t>работы</a:t>
            </a:r>
            <a:r>
              <a:rPr sz="2600" spc="35" dirty="0"/>
              <a:t> </a:t>
            </a:r>
            <a:r>
              <a:rPr sz="2600" spc="-5" dirty="0"/>
              <a:t>и</a:t>
            </a:r>
            <a:r>
              <a:rPr sz="2600" spc="35" dirty="0"/>
              <a:t> </a:t>
            </a:r>
            <a:r>
              <a:rPr sz="2600" spc="-10" dirty="0"/>
              <a:t>стандарты </a:t>
            </a:r>
            <a:r>
              <a:rPr sz="2600" spc="-675" dirty="0"/>
              <a:t> </a:t>
            </a:r>
            <a:r>
              <a:rPr sz="2600" spc="-15" dirty="0"/>
              <a:t>Веб.</a:t>
            </a:r>
            <a:endParaRPr sz="2600" dirty="0"/>
          </a:p>
          <a:p>
            <a:pPr marL="205740" marR="667385">
              <a:lnSpc>
                <a:spcPts val="2910"/>
              </a:lnSpc>
              <a:spcBef>
                <a:spcPts val="1410"/>
              </a:spcBef>
            </a:pPr>
            <a:r>
              <a:rPr sz="2600" spc="-20" dirty="0"/>
              <a:t>Архитектурные</a:t>
            </a:r>
            <a:r>
              <a:rPr sz="2600" spc="35" dirty="0"/>
              <a:t> </a:t>
            </a:r>
            <a:r>
              <a:rPr sz="2600" spc="-15" dirty="0"/>
              <a:t>принципы</a:t>
            </a:r>
            <a:r>
              <a:rPr sz="2600" spc="30" dirty="0"/>
              <a:t> </a:t>
            </a:r>
            <a:r>
              <a:rPr sz="2600" spc="-5" dirty="0"/>
              <a:t>и</a:t>
            </a:r>
            <a:r>
              <a:rPr sz="2600" spc="35" dirty="0"/>
              <a:t> </a:t>
            </a:r>
            <a:r>
              <a:rPr sz="2600" spc="-25" dirty="0"/>
              <a:t>подходы</a:t>
            </a:r>
            <a:r>
              <a:rPr sz="2600" spc="30" dirty="0"/>
              <a:t> </a:t>
            </a:r>
            <a:r>
              <a:rPr sz="2600" spc="-165" dirty="0"/>
              <a:t>к</a:t>
            </a:r>
            <a:r>
              <a:rPr sz="2600" spc="35" dirty="0"/>
              <a:t> </a:t>
            </a:r>
            <a:r>
              <a:rPr sz="2600" spc="-40" dirty="0"/>
              <a:t>разработке </a:t>
            </a:r>
            <a:r>
              <a:rPr sz="2600" spc="-675" dirty="0"/>
              <a:t> </a:t>
            </a:r>
            <a:r>
              <a:rPr sz="2600" spc="-5" dirty="0"/>
              <a:t>серверной</a:t>
            </a:r>
            <a:r>
              <a:rPr sz="2600" spc="25" dirty="0"/>
              <a:t> </a:t>
            </a:r>
            <a:r>
              <a:rPr sz="2600" spc="-10" dirty="0"/>
              <a:t>части</a:t>
            </a:r>
            <a:r>
              <a:rPr sz="2600" spc="20" dirty="0"/>
              <a:t> </a:t>
            </a:r>
            <a:r>
              <a:rPr sz="2600" dirty="0"/>
              <a:t>(back-end)</a:t>
            </a:r>
            <a:r>
              <a:rPr sz="2600" spc="15" dirty="0"/>
              <a:t> </a:t>
            </a:r>
            <a:r>
              <a:rPr sz="2600" spc="-15" dirty="0"/>
              <a:t>веб-приложений.</a:t>
            </a:r>
            <a:endParaRPr sz="2600" dirty="0"/>
          </a:p>
          <a:p>
            <a:pPr marL="205740" marR="622935">
              <a:lnSpc>
                <a:spcPts val="2910"/>
              </a:lnSpc>
              <a:spcBef>
                <a:spcPts val="1410"/>
              </a:spcBef>
            </a:pPr>
            <a:r>
              <a:rPr sz="2600" spc="-15" dirty="0"/>
              <a:t>Инструментальные</a:t>
            </a:r>
            <a:r>
              <a:rPr sz="2600" spc="45" dirty="0"/>
              <a:t> </a:t>
            </a:r>
            <a:r>
              <a:rPr sz="2600" spc="-10" dirty="0"/>
              <a:t>средства</a:t>
            </a:r>
            <a:r>
              <a:rPr sz="2600" spc="50" dirty="0"/>
              <a:t> </a:t>
            </a:r>
            <a:r>
              <a:rPr sz="2600" spc="-45" dirty="0"/>
              <a:t>поддержки</a:t>
            </a:r>
            <a:r>
              <a:rPr sz="2600" spc="30" dirty="0"/>
              <a:t> </a:t>
            </a:r>
            <a:r>
              <a:rPr sz="2600" spc="-10" dirty="0"/>
              <a:t>процесса </a:t>
            </a:r>
            <a:r>
              <a:rPr sz="2600" spc="-675" dirty="0"/>
              <a:t> </a:t>
            </a:r>
            <a:r>
              <a:rPr sz="2600" spc="-40" dirty="0"/>
              <a:t>разработки</a:t>
            </a:r>
            <a:r>
              <a:rPr sz="2600" spc="20" dirty="0"/>
              <a:t> </a:t>
            </a:r>
            <a:r>
              <a:rPr sz="2600" spc="-15" dirty="0"/>
              <a:t>веб-приложений.</a:t>
            </a:r>
            <a:endParaRPr sz="2600" dirty="0"/>
          </a:p>
          <a:p>
            <a:pPr marL="205740" marR="5080">
              <a:lnSpc>
                <a:spcPct val="93100"/>
              </a:lnSpc>
              <a:spcBef>
                <a:spcPts val="1355"/>
              </a:spcBef>
            </a:pPr>
            <a:r>
              <a:rPr sz="2600" spc="-10" dirty="0"/>
              <a:t>Современные</a:t>
            </a:r>
            <a:r>
              <a:rPr sz="2600" spc="20" dirty="0"/>
              <a:t> </a:t>
            </a:r>
            <a:r>
              <a:rPr sz="2600" spc="-25" dirty="0"/>
              <a:t>проблемы</a:t>
            </a:r>
            <a:r>
              <a:rPr sz="2600" spc="20" dirty="0"/>
              <a:t> </a:t>
            </a:r>
            <a:r>
              <a:rPr sz="2600" spc="-40" dirty="0"/>
              <a:t>разработки</a:t>
            </a:r>
            <a:r>
              <a:rPr sz="2600" spc="20" dirty="0"/>
              <a:t> </a:t>
            </a:r>
            <a:r>
              <a:rPr sz="2600" spc="-15" dirty="0"/>
              <a:t>веб-приложений: </a:t>
            </a:r>
            <a:r>
              <a:rPr sz="2600" spc="-680" dirty="0"/>
              <a:t> </a:t>
            </a:r>
            <a:r>
              <a:rPr sz="2600" spc="-20" dirty="0"/>
              <a:t>обеспечение</a:t>
            </a:r>
            <a:r>
              <a:rPr sz="2600" spc="25" dirty="0"/>
              <a:t> </a:t>
            </a:r>
            <a:r>
              <a:rPr sz="2600" spc="-25" dirty="0"/>
              <a:t>качества,</a:t>
            </a:r>
            <a:r>
              <a:rPr sz="2600" spc="20" dirty="0"/>
              <a:t> </a:t>
            </a:r>
            <a:r>
              <a:rPr sz="2600" spc="-20" dirty="0"/>
              <a:t>безопасность,</a:t>
            </a:r>
            <a:r>
              <a:rPr sz="2600" spc="25" dirty="0"/>
              <a:t> </a:t>
            </a:r>
            <a:r>
              <a:rPr sz="2600" spc="-25" dirty="0"/>
              <a:t>высокие </a:t>
            </a:r>
            <a:r>
              <a:rPr sz="2600" spc="-20" dirty="0"/>
              <a:t> </a:t>
            </a:r>
            <a:r>
              <a:rPr sz="2600" spc="-45" dirty="0"/>
              <a:t>нагрузки.</a:t>
            </a:r>
            <a:endParaRPr sz="2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1655" y="624872"/>
            <a:ext cx="65678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Необходимые</a:t>
            </a:r>
            <a:r>
              <a:rPr spc="10" dirty="0"/>
              <a:t> </a:t>
            </a:r>
            <a:r>
              <a:rPr spc="-50" dirty="0"/>
              <a:t>базовые</a:t>
            </a:r>
            <a:r>
              <a:rPr spc="15" dirty="0"/>
              <a:t> </a:t>
            </a:r>
            <a:r>
              <a:rPr spc="-45" dirty="0"/>
              <a:t>навыки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99300" y="1875873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Lucida Sans Unicode"/>
                <a:cs typeface="Lucida Sans Unicode"/>
              </a:rPr>
              <a:t>●</a:t>
            </a:r>
            <a:endParaRPr sz="145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300" y="2510911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Lucida Sans Unicode"/>
                <a:cs typeface="Lucida Sans Unicode"/>
              </a:rPr>
              <a:t>●</a:t>
            </a:r>
            <a:endParaRPr sz="145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9300" y="3147029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Lucida Sans Unicode"/>
                <a:cs typeface="Lucida Sans Unicode"/>
              </a:rPr>
              <a:t>●</a:t>
            </a:r>
            <a:endParaRPr sz="145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9300" y="3783502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Lucida Sans Unicode"/>
                <a:cs typeface="Lucida Sans Unicode"/>
              </a:rPr>
              <a:t>●</a:t>
            </a:r>
            <a:endParaRPr sz="145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9300" y="533007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Lucida Sans Unicode"/>
                <a:cs typeface="Lucida Sans Unicode"/>
              </a:rPr>
              <a:t>●</a:t>
            </a:r>
            <a:endParaRPr sz="145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23302" y="1602538"/>
            <a:ext cx="8106409" cy="4571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923290">
              <a:lnSpc>
                <a:spcPct val="130400"/>
              </a:lnSpc>
              <a:spcBef>
                <a:spcPts val="90"/>
              </a:spcBef>
            </a:pPr>
            <a:r>
              <a:rPr sz="3200" spc="-25" dirty="0">
                <a:latin typeface="Microsoft Sans Serif"/>
                <a:cs typeface="Microsoft Sans Serif"/>
              </a:rPr>
              <a:t>Web-технологии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(HTML,</a:t>
            </a:r>
            <a:r>
              <a:rPr sz="3200" spc="2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CSS). </a:t>
            </a:r>
            <a:r>
              <a:rPr sz="3200" dirty="0">
                <a:latin typeface="Microsoft Sans Serif"/>
                <a:cs typeface="Microsoft Sans Serif"/>
              </a:rPr>
              <a:t> </a:t>
            </a:r>
            <a:r>
              <a:rPr sz="3200" spc="-20" dirty="0">
                <a:latin typeface="Microsoft Sans Serif"/>
                <a:cs typeface="Microsoft Sans Serif"/>
              </a:rPr>
              <a:t>Сетевые</a:t>
            </a:r>
            <a:r>
              <a:rPr sz="3200" spc="15" dirty="0">
                <a:latin typeface="Microsoft Sans Serif"/>
                <a:cs typeface="Microsoft Sans Serif"/>
              </a:rPr>
              <a:t> </a:t>
            </a:r>
            <a:r>
              <a:rPr sz="3200" spc="-20" dirty="0">
                <a:latin typeface="Microsoft Sans Serif"/>
                <a:cs typeface="Microsoft Sans Serif"/>
              </a:rPr>
              <a:t>технологии</a:t>
            </a:r>
            <a:r>
              <a:rPr sz="3200" spc="20" dirty="0">
                <a:latin typeface="Microsoft Sans Serif"/>
                <a:cs typeface="Microsoft Sans Serif"/>
              </a:rPr>
              <a:t> </a:t>
            </a:r>
            <a:r>
              <a:rPr sz="3200" spc="-85" dirty="0">
                <a:latin typeface="Microsoft Sans Serif"/>
                <a:cs typeface="Microsoft Sans Serif"/>
              </a:rPr>
              <a:t>(TCP,</a:t>
            </a:r>
            <a:r>
              <a:rPr sz="3200" spc="20" dirty="0">
                <a:latin typeface="Microsoft Sans Serif"/>
                <a:cs typeface="Microsoft Sans Serif"/>
              </a:rPr>
              <a:t> </a:t>
            </a:r>
            <a:r>
              <a:rPr sz="3200" spc="-140" dirty="0">
                <a:latin typeface="Microsoft Sans Serif"/>
                <a:cs typeface="Microsoft Sans Serif"/>
              </a:rPr>
              <a:t>IP,</a:t>
            </a:r>
            <a:r>
              <a:rPr sz="3200" spc="15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DNS). </a:t>
            </a:r>
            <a:r>
              <a:rPr sz="3200" spc="5" dirty="0">
                <a:latin typeface="Microsoft Sans Serif"/>
                <a:cs typeface="Microsoft Sans Serif"/>
              </a:rPr>
              <a:t> </a:t>
            </a:r>
            <a:r>
              <a:rPr sz="3200" spc="-30" dirty="0">
                <a:latin typeface="Microsoft Sans Serif"/>
                <a:cs typeface="Microsoft Sans Serif"/>
              </a:rPr>
              <a:t>Управление</a:t>
            </a:r>
            <a:r>
              <a:rPr sz="3200" spc="10" dirty="0">
                <a:latin typeface="Microsoft Sans Serif"/>
                <a:cs typeface="Microsoft Sans Serif"/>
              </a:rPr>
              <a:t> </a:t>
            </a:r>
            <a:r>
              <a:rPr sz="3200" spc="-20" dirty="0">
                <a:latin typeface="Microsoft Sans Serif"/>
                <a:cs typeface="Microsoft Sans Serif"/>
              </a:rPr>
              <a:t>реляционными</a:t>
            </a:r>
            <a:r>
              <a:rPr sz="3200" spc="20" dirty="0">
                <a:latin typeface="Microsoft Sans Serif"/>
                <a:cs typeface="Microsoft Sans Serif"/>
              </a:rPr>
              <a:t> </a:t>
            </a:r>
            <a:r>
              <a:rPr sz="3200" spc="-160" dirty="0">
                <a:latin typeface="Microsoft Sans Serif"/>
                <a:cs typeface="Microsoft Sans Serif"/>
              </a:rPr>
              <a:t>БД</a:t>
            </a:r>
            <a:r>
              <a:rPr sz="3200" spc="1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(SQL).</a:t>
            </a:r>
            <a:endParaRPr sz="3200">
              <a:latin typeface="Microsoft Sans Serif"/>
              <a:cs typeface="Microsoft Sans Serif"/>
            </a:endParaRPr>
          </a:p>
          <a:p>
            <a:pPr marL="12700" marR="283210">
              <a:lnSpc>
                <a:spcPct val="93500"/>
              </a:lnSpc>
              <a:spcBef>
                <a:spcPts val="1410"/>
              </a:spcBef>
            </a:pPr>
            <a:r>
              <a:rPr sz="3200" spc="-30" dirty="0">
                <a:latin typeface="Microsoft Sans Serif"/>
                <a:cs typeface="Microsoft Sans Serif"/>
              </a:rPr>
              <a:t>Знание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5" dirty="0">
                <a:latin typeface="Microsoft Sans Serif"/>
                <a:cs typeface="Microsoft Sans Serif"/>
              </a:rPr>
              <a:t>любого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-55" dirty="0">
                <a:latin typeface="Microsoft Sans Serif"/>
                <a:cs typeface="Microsoft Sans Serif"/>
              </a:rPr>
              <a:t>языка</a:t>
            </a:r>
            <a:r>
              <a:rPr sz="3200" spc="25" dirty="0">
                <a:latin typeface="Microsoft Sans Serif"/>
                <a:cs typeface="Microsoft Sans Serif"/>
              </a:rPr>
              <a:t> </a:t>
            </a:r>
            <a:r>
              <a:rPr sz="3200" spc="-30" dirty="0">
                <a:latin typeface="Microsoft Sans Serif"/>
                <a:cs typeface="Microsoft Sans Serif"/>
              </a:rPr>
              <a:t>программирования </a:t>
            </a:r>
            <a:r>
              <a:rPr sz="3200" spc="-83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(Python,</a:t>
            </a:r>
            <a:r>
              <a:rPr sz="3200" spc="20" dirty="0">
                <a:latin typeface="Microsoft Sans Serif"/>
                <a:cs typeface="Microsoft Sans Serif"/>
              </a:rPr>
              <a:t> </a:t>
            </a:r>
            <a:r>
              <a:rPr sz="3200" spc="-50" dirty="0">
                <a:latin typeface="Microsoft Sans Serif"/>
                <a:cs typeface="Microsoft Sans Serif"/>
              </a:rPr>
              <a:t>Ruby,</a:t>
            </a:r>
            <a:r>
              <a:rPr sz="3200" spc="2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C,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Java,</a:t>
            </a:r>
            <a:r>
              <a:rPr sz="3200" spc="20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JavaScript,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-105" dirty="0">
                <a:latin typeface="Microsoft Sans Serif"/>
                <a:cs typeface="Microsoft Sans Serif"/>
              </a:rPr>
              <a:t>PHP, </a:t>
            </a:r>
            <a:r>
              <a:rPr sz="3200" spc="-10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Pascal,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695" dirty="0">
                <a:latin typeface="Microsoft Sans Serif"/>
                <a:cs typeface="Microsoft Sans Serif"/>
              </a:rPr>
              <a:t>…)</a:t>
            </a:r>
            <a:endParaRPr sz="3200">
              <a:latin typeface="Microsoft Sans Serif"/>
              <a:cs typeface="Microsoft Sans Serif"/>
            </a:endParaRPr>
          </a:p>
          <a:p>
            <a:pPr marL="12700" marR="5080">
              <a:lnSpc>
                <a:spcPts val="3590"/>
              </a:lnSpc>
              <a:spcBef>
                <a:spcPts val="1500"/>
              </a:spcBef>
            </a:pPr>
            <a:r>
              <a:rPr sz="3200" spc="-40" dirty="0">
                <a:latin typeface="Microsoft Sans Serif"/>
                <a:cs typeface="Microsoft Sans Serif"/>
              </a:rPr>
              <a:t>Работа</a:t>
            </a:r>
            <a:r>
              <a:rPr sz="3200" spc="20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с</a:t>
            </a:r>
            <a:r>
              <a:rPr sz="3200" spc="25" dirty="0">
                <a:latin typeface="Microsoft Sans Serif"/>
                <a:cs typeface="Microsoft Sans Serif"/>
              </a:rPr>
              <a:t> </a:t>
            </a:r>
            <a:r>
              <a:rPr sz="3200" spc="-35" dirty="0">
                <a:latin typeface="Microsoft Sans Serif"/>
                <a:cs typeface="Microsoft Sans Serif"/>
              </a:rPr>
              <a:t>командной</a:t>
            </a:r>
            <a:r>
              <a:rPr sz="3200" spc="25" dirty="0">
                <a:latin typeface="Microsoft Sans Serif"/>
                <a:cs typeface="Microsoft Sans Serif"/>
              </a:rPr>
              <a:t> </a:t>
            </a:r>
            <a:r>
              <a:rPr sz="3200" spc="-35" dirty="0">
                <a:latin typeface="Microsoft Sans Serif"/>
                <a:cs typeface="Microsoft Sans Serif"/>
              </a:rPr>
              <a:t>оболочкой</a:t>
            </a:r>
            <a:r>
              <a:rPr sz="3200" spc="2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UNIX/Linux </a:t>
            </a:r>
            <a:r>
              <a:rPr sz="3200" spc="-83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(Bash).</a:t>
            </a:r>
            <a:endParaRPr sz="3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1654" y="624872"/>
            <a:ext cx="896984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Требования</a:t>
            </a:r>
            <a:r>
              <a:rPr spc="-10" dirty="0"/>
              <a:t> </a:t>
            </a:r>
            <a:r>
              <a:rPr spc="-225" dirty="0"/>
              <a:t>к</a:t>
            </a:r>
            <a:r>
              <a:rPr spc="5" dirty="0"/>
              <a:t> </a:t>
            </a:r>
            <a:r>
              <a:rPr lang="ru-RU" spc="-30" dirty="0"/>
              <a:t>лабораторным занятиям</a:t>
            </a:r>
            <a:endParaRPr spc="-30" dirty="0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93178" y="1855350"/>
            <a:ext cx="13589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Lucida Sans Unicode"/>
                <a:cs typeface="Lucida Sans Unicode"/>
              </a:rPr>
              <a:t>●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3178" y="3066752"/>
            <a:ext cx="13589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Lucida Sans Unicode"/>
                <a:cs typeface="Lucida Sans Unicode"/>
              </a:rPr>
              <a:t>●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3178" y="4278510"/>
            <a:ext cx="13589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Lucida Sans Unicode"/>
                <a:cs typeface="Lucida Sans Unicode"/>
              </a:rPr>
              <a:t>●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3178" y="5142148"/>
            <a:ext cx="13589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Lucida Sans Unicode"/>
                <a:cs typeface="Lucida Sans Unicode"/>
              </a:rPr>
              <a:t>●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97737" y="1758868"/>
            <a:ext cx="8665210" cy="437896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 marR="29845">
              <a:lnSpc>
                <a:spcPct val="93000"/>
              </a:lnSpc>
              <a:spcBef>
                <a:spcPts val="295"/>
              </a:spcBef>
            </a:pPr>
            <a:r>
              <a:rPr sz="2450" spc="-40" dirty="0">
                <a:latin typeface="Microsoft Sans Serif"/>
                <a:cs typeface="Microsoft Sans Serif"/>
              </a:rPr>
              <a:t>Функционально</a:t>
            </a:r>
            <a:r>
              <a:rPr sz="2450" spc="40" dirty="0">
                <a:latin typeface="Microsoft Sans Serif"/>
                <a:cs typeface="Microsoft Sans Serif"/>
              </a:rPr>
              <a:t> </a:t>
            </a:r>
            <a:r>
              <a:rPr sz="2450" spc="-20" dirty="0">
                <a:latin typeface="Microsoft Sans Serif"/>
                <a:cs typeface="Microsoft Sans Serif"/>
              </a:rPr>
              <a:t>простое</a:t>
            </a:r>
            <a:r>
              <a:rPr sz="2450" spc="45" dirty="0">
                <a:latin typeface="Microsoft Sans Serif"/>
                <a:cs typeface="Microsoft Sans Serif"/>
              </a:rPr>
              <a:t> </a:t>
            </a:r>
            <a:r>
              <a:rPr sz="2450" spc="-20" dirty="0">
                <a:latin typeface="Microsoft Sans Serif"/>
                <a:cs typeface="Microsoft Sans Serif"/>
              </a:rPr>
              <a:t>веб-приложение.</a:t>
            </a:r>
            <a:r>
              <a:rPr sz="2450" spc="55" dirty="0">
                <a:latin typeface="Microsoft Sans Serif"/>
                <a:cs typeface="Microsoft Sans Serif"/>
              </a:rPr>
              <a:t> </a:t>
            </a:r>
            <a:r>
              <a:rPr sz="2450" spc="-30" dirty="0">
                <a:latin typeface="Microsoft Sans Serif"/>
                <a:cs typeface="Microsoft Sans Serif"/>
              </a:rPr>
              <a:t>Предполагаемый </a:t>
            </a:r>
            <a:r>
              <a:rPr sz="2450" spc="-635" dirty="0">
                <a:latin typeface="Microsoft Sans Serif"/>
                <a:cs typeface="Microsoft Sans Serif"/>
              </a:rPr>
              <a:t> </a:t>
            </a:r>
            <a:r>
              <a:rPr sz="2450" spc="-15" dirty="0">
                <a:latin typeface="Microsoft Sans Serif"/>
                <a:cs typeface="Microsoft Sans Serif"/>
              </a:rPr>
              <a:t>набор</a:t>
            </a:r>
            <a:r>
              <a:rPr sz="2450" spc="25" dirty="0">
                <a:latin typeface="Microsoft Sans Serif"/>
                <a:cs typeface="Microsoft Sans Serif"/>
              </a:rPr>
              <a:t> </a:t>
            </a:r>
            <a:r>
              <a:rPr sz="2450" spc="-35" dirty="0">
                <a:latin typeface="Microsoft Sans Serif"/>
                <a:cs typeface="Microsoft Sans Serif"/>
              </a:rPr>
              <a:t>функций</a:t>
            </a:r>
            <a:r>
              <a:rPr sz="2450" spc="35" dirty="0">
                <a:latin typeface="Microsoft Sans Serif"/>
                <a:cs typeface="Microsoft Sans Serif"/>
              </a:rPr>
              <a:t> </a:t>
            </a:r>
            <a:r>
              <a:rPr sz="2450" spc="-30" dirty="0">
                <a:latin typeface="Microsoft Sans Serif"/>
                <a:cs typeface="Microsoft Sans Serif"/>
              </a:rPr>
              <a:t>должен</a:t>
            </a:r>
            <a:r>
              <a:rPr sz="2450" spc="20" dirty="0">
                <a:latin typeface="Microsoft Sans Serif"/>
                <a:cs typeface="Microsoft Sans Serif"/>
              </a:rPr>
              <a:t> </a:t>
            </a:r>
            <a:r>
              <a:rPr sz="2450" spc="-5" dirty="0">
                <a:latin typeface="Microsoft Sans Serif"/>
                <a:cs typeface="Microsoft Sans Serif"/>
              </a:rPr>
              <a:t>быть</a:t>
            </a:r>
            <a:r>
              <a:rPr sz="2450" spc="40" dirty="0">
                <a:latin typeface="Microsoft Sans Serif"/>
                <a:cs typeface="Microsoft Sans Serif"/>
              </a:rPr>
              <a:t> </a:t>
            </a:r>
            <a:r>
              <a:rPr sz="2450" spc="-25" dirty="0">
                <a:latin typeface="Microsoft Sans Serif"/>
                <a:cs typeface="Microsoft Sans Serif"/>
              </a:rPr>
              <a:t>предоставлен</a:t>
            </a:r>
            <a:r>
              <a:rPr sz="2450" spc="35" dirty="0">
                <a:latin typeface="Microsoft Sans Serif"/>
                <a:cs typeface="Microsoft Sans Serif"/>
              </a:rPr>
              <a:t> </a:t>
            </a:r>
            <a:r>
              <a:rPr sz="2450" spc="-5" dirty="0">
                <a:latin typeface="Microsoft Sans Serif"/>
                <a:cs typeface="Microsoft Sans Serif"/>
              </a:rPr>
              <a:t>в</a:t>
            </a:r>
            <a:r>
              <a:rPr sz="2450" spc="35" dirty="0">
                <a:latin typeface="Microsoft Sans Serif"/>
                <a:cs typeface="Microsoft Sans Serif"/>
              </a:rPr>
              <a:t> </a:t>
            </a:r>
            <a:r>
              <a:rPr sz="2450" spc="-10" dirty="0">
                <a:latin typeface="Microsoft Sans Serif"/>
                <a:cs typeface="Microsoft Sans Serif"/>
              </a:rPr>
              <a:t>виде</a:t>
            </a:r>
            <a:r>
              <a:rPr sz="2450" spc="30" dirty="0">
                <a:latin typeface="Microsoft Sans Serif"/>
                <a:cs typeface="Microsoft Sans Serif"/>
              </a:rPr>
              <a:t> </a:t>
            </a:r>
            <a:r>
              <a:rPr sz="2450" spc="-55" dirty="0">
                <a:latin typeface="Microsoft Sans Serif"/>
                <a:cs typeface="Microsoft Sans Serif"/>
              </a:rPr>
              <a:t>краткой </a:t>
            </a:r>
            <a:r>
              <a:rPr sz="2450" spc="-50" dirty="0">
                <a:latin typeface="Microsoft Sans Serif"/>
                <a:cs typeface="Microsoft Sans Serif"/>
              </a:rPr>
              <a:t> </a:t>
            </a:r>
            <a:r>
              <a:rPr sz="2450" spc="-20" dirty="0">
                <a:latin typeface="Microsoft Sans Serif"/>
                <a:cs typeface="Microsoft Sans Serif"/>
              </a:rPr>
              <a:t>спецификации</a:t>
            </a:r>
            <a:r>
              <a:rPr sz="2450" spc="25" dirty="0">
                <a:latin typeface="Microsoft Sans Serif"/>
                <a:cs typeface="Microsoft Sans Serif"/>
              </a:rPr>
              <a:t> </a:t>
            </a:r>
            <a:r>
              <a:rPr sz="2450" spc="-15" dirty="0">
                <a:latin typeface="Microsoft Sans Serif"/>
                <a:cs typeface="Microsoft Sans Serif"/>
              </a:rPr>
              <a:t>требований.</a:t>
            </a:r>
            <a:endParaRPr sz="2450" dirty="0">
              <a:latin typeface="Microsoft Sans Serif"/>
              <a:cs typeface="Microsoft Sans Serif"/>
            </a:endParaRPr>
          </a:p>
          <a:p>
            <a:pPr marL="12700" marR="247650">
              <a:lnSpc>
                <a:spcPct val="93000"/>
              </a:lnSpc>
              <a:spcBef>
                <a:spcPts val="1335"/>
              </a:spcBef>
            </a:pPr>
            <a:r>
              <a:rPr sz="2450" spc="-20" dirty="0">
                <a:latin typeface="Microsoft Sans Serif"/>
                <a:cs typeface="Microsoft Sans Serif"/>
              </a:rPr>
              <a:t>Приложение</a:t>
            </a:r>
            <a:r>
              <a:rPr sz="2450" spc="25" dirty="0">
                <a:latin typeface="Microsoft Sans Serif"/>
                <a:cs typeface="Microsoft Sans Serif"/>
              </a:rPr>
              <a:t> </a:t>
            </a:r>
            <a:r>
              <a:rPr sz="2450" spc="-30" dirty="0">
                <a:latin typeface="Microsoft Sans Serif"/>
                <a:cs typeface="Microsoft Sans Serif"/>
              </a:rPr>
              <a:t>должно</a:t>
            </a:r>
            <a:r>
              <a:rPr sz="2450" spc="30" dirty="0">
                <a:latin typeface="Microsoft Sans Serif"/>
                <a:cs typeface="Microsoft Sans Serif"/>
              </a:rPr>
              <a:t> </a:t>
            </a:r>
            <a:r>
              <a:rPr sz="2450" spc="-5" dirty="0">
                <a:latin typeface="Microsoft Sans Serif"/>
                <a:cs typeface="Microsoft Sans Serif"/>
              </a:rPr>
              <a:t>быть</a:t>
            </a:r>
            <a:r>
              <a:rPr sz="2450" spc="25" dirty="0">
                <a:latin typeface="Microsoft Sans Serif"/>
                <a:cs typeface="Microsoft Sans Serif"/>
              </a:rPr>
              <a:t> </a:t>
            </a:r>
            <a:r>
              <a:rPr sz="2450" spc="-30" dirty="0">
                <a:latin typeface="Microsoft Sans Serif"/>
                <a:cs typeface="Microsoft Sans Serif"/>
              </a:rPr>
              <a:t>разработано</a:t>
            </a:r>
            <a:r>
              <a:rPr sz="2450" spc="30" dirty="0">
                <a:latin typeface="Microsoft Sans Serif"/>
                <a:cs typeface="Microsoft Sans Serif"/>
              </a:rPr>
              <a:t> </a:t>
            </a:r>
            <a:r>
              <a:rPr sz="2450" spc="-5" dirty="0">
                <a:latin typeface="Microsoft Sans Serif"/>
                <a:cs typeface="Microsoft Sans Serif"/>
              </a:rPr>
              <a:t>с</a:t>
            </a:r>
            <a:r>
              <a:rPr sz="2450" spc="35" dirty="0">
                <a:latin typeface="Microsoft Sans Serif"/>
                <a:cs typeface="Microsoft Sans Serif"/>
              </a:rPr>
              <a:t> </a:t>
            </a:r>
            <a:r>
              <a:rPr sz="2450" spc="-30" dirty="0">
                <a:latin typeface="Microsoft Sans Serif"/>
                <a:cs typeface="Microsoft Sans Serif"/>
              </a:rPr>
              <a:t>использованием </a:t>
            </a:r>
            <a:r>
              <a:rPr sz="2450" spc="-635" dirty="0">
                <a:latin typeface="Microsoft Sans Serif"/>
                <a:cs typeface="Microsoft Sans Serif"/>
              </a:rPr>
              <a:t> </a:t>
            </a:r>
            <a:r>
              <a:rPr sz="2450" spc="-20" dirty="0">
                <a:latin typeface="Microsoft Sans Serif"/>
                <a:cs typeface="Microsoft Sans Serif"/>
              </a:rPr>
              <a:t>существующего</a:t>
            </a:r>
            <a:r>
              <a:rPr sz="2450" spc="20" dirty="0">
                <a:latin typeface="Microsoft Sans Serif"/>
                <a:cs typeface="Microsoft Sans Serif"/>
              </a:rPr>
              <a:t> </a:t>
            </a:r>
            <a:r>
              <a:rPr sz="2450" spc="-25" dirty="0">
                <a:latin typeface="Microsoft Sans Serif"/>
                <a:cs typeface="Microsoft Sans Serif"/>
              </a:rPr>
              <a:t>веб-фреймворка</a:t>
            </a:r>
            <a:r>
              <a:rPr sz="2450" spc="20" dirty="0">
                <a:latin typeface="Microsoft Sans Serif"/>
                <a:cs typeface="Microsoft Sans Serif"/>
              </a:rPr>
              <a:t> </a:t>
            </a:r>
            <a:r>
              <a:rPr sz="2450" dirty="0">
                <a:latin typeface="Microsoft Sans Serif"/>
                <a:cs typeface="Microsoft Sans Serif"/>
              </a:rPr>
              <a:t>(любой</a:t>
            </a:r>
            <a:r>
              <a:rPr sz="2450" spc="25" dirty="0">
                <a:latin typeface="Microsoft Sans Serif"/>
                <a:cs typeface="Microsoft Sans Serif"/>
              </a:rPr>
              <a:t> </a:t>
            </a:r>
            <a:r>
              <a:rPr sz="2450" spc="-55" dirty="0">
                <a:latin typeface="Microsoft Sans Serif"/>
                <a:cs typeface="Microsoft Sans Serif"/>
              </a:rPr>
              <a:t>язык,</a:t>
            </a:r>
            <a:r>
              <a:rPr sz="2450" spc="30" dirty="0">
                <a:latin typeface="Microsoft Sans Serif"/>
                <a:cs typeface="Microsoft Sans Serif"/>
              </a:rPr>
              <a:t> </a:t>
            </a:r>
            <a:r>
              <a:rPr sz="2450" dirty="0">
                <a:latin typeface="Microsoft Sans Serif"/>
                <a:cs typeface="Microsoft Sans Serif"/>
              </a:rPr>
              <a:t>любой </a:t>
            </a:r>
            <a:r>
              <a:rPr sz="2450" spc="5" dirty="0">
                <a:latin typeface="Microsoft Sans Serif"/>
                <a:cs typeface="Microsoft Sans Serif"/>
              </a:rPr>
              <a:t> </a:t>
            </a:r>
            <a:r>
              <a:rPr sz="2450" spc="-35" dirty="0">
                <a:latin typeface="Microsoft Sans Serif"/>
                <a:cs typeface="Microsoft Sans Serif"/>
              </a:rPr>
              <a:t>фреймворк).</a:t>
            </a:r>
            <a:endParaRPr sz="2450" dirty="0">
              <a:latin typeface="Microsoft Sans Serif"/>
              <a:cs typeface="Microsoft Sans Serif"/>
            </a:endParaRPr>
          </a:p>
          <a:p>
            <a:pPr marL="12700" marR="944244">
              <a:lnSpc>
                <a:spcPts val="2740"/>
              </a:lnSpc>
              <a:spcBef>
                <a:spcPts val="1390"/>
              </a:spcBef>
            </a:pPr>
            <a:r>
              <a:rPr sz="2450" spc="-20" dirty="0">
                <a:latin typeface="Microsoft Sans Serif"/>
                <a:cs typeface="Microsoft Sans Serif"/>
              </a:rPr>
              <a:t>Приложение</a:t>
            </a:r>
            <a:r>
              <a:rPr sz="2450" spc="20" dirty="0">
                <a:latin typeface="Microsoft Sans Serif"/>
                <a:cs typeface="Microsoft Sans Serif"/>
              </a:rPr>
              <a:t> </a:t>
            </a:r>
            <a:r>
              <a:rPr sz="2450" spc="-30" dirty="0">
                <a:latin typeface="Microsoft Sans Serif"/>
                <a:cs typeface="Microsoft Sans Serif"/>
              </a:rPr>
              <a:t>должно</a:t>
            </a:r>
            <a:r>
              <a:rPr sz="2450" spc="20" dirty="0">
                <a:latin typeface="Microsoft Sans Serif"/>
                <a:cs typeface="Microsoft Sans Serif"/>
              </a:rPr>
              <a:t> </a:t>
            </a:r>
            <a:r>
              <a:rPr sz="2450" spc="-30" dirty="0">
                <a:latin typeface="Microsoft Sans Serif"/>
                <a:cs typeface="Microsoft Sans Serif"/>
              </a:rPr>
              <a:t>использовать</a:t>
            </a:r>
            <a:r>
              <a:rPr sz="2450" spc="20" dirty="0">
                <a:latin typeface="Microsoft Sans Serif"/>
                <a:cs typeface="Microsoft Sans Serif"/>
              </a:rPr>
              <a:t> </a:t>
            </a:r>
            <a:r>
              <a:rPr sz="2450" spc="-125" dirty="0">
                <a:latin typeface="Microsoft Sans Serif"/>
                <a:cs typeface="Microsoft Sans Serif"/>
              </a:rPr>
              <a:t>БД</a:t>
            </a:r>
            <a:r>
              <a:rPr sz="2450" spc="25" dirty="0">
                <a:latin typeface="Microsoft Sans Serif"/>
                <a:cs typeface="Microsoft Sans Serif"/>
              </a:rPr>
              <a:t> </a:t>
            </a:r>
            <a:r>
              <a:rPr sz="2450" spc="-25" dirty="0">
                <a:latin typeface="Microsoft Sans Serif"/>
                <a:cs typeface="Microsoft Sans Serif"/>
              </a:rPr>
              <a:t>(классическую </a:t>
            </a:r>
            <a:r>
              <a:rPr sz="2450" spc="-635" dirty="0">
                <a:latin typeface="Microsoft Sans Serif"/>
                <a:cs typeface="Microsoft Sans Serif"/>
              </a:rPr>
              <a:t> </a:t>
            </a:r>
            <a:r>
              <a:rPr sz="2450" spc="-15" dirty="0">
                <a:latin typeface="Microsoft Sans Serif"/>
                <a:cs typeface="Microsoft Sans Serif"/>
              </a:rPr>
              <a:t>реляционную,</a:t>
            </a:r>
            <a:r>
              <a:rPr sz="2450" spc="30" dirty="0">
                <a:latin typeface="Microsoft Sans Serif"/>
                <a:cs typeface="Microsoft Sans Serif"/>
              </a:rPr>
              <a:t> </a:t>
            </a:r>
            <a:r>
              <a:rPr sz="2450" spc="-10" dirty="0">
                <a:latin typeface="Microsoft Sans Serif"/>
                <a:cs typeface="Microsoft Sans Serif"/>
              </a:rPr>
              <a:t>NoSQL,</a:t>
            </a:r>
            <a:r>
              <a:rPr sz="2450" spc="35" dirty="0">
                <a:latin typeface="Microsoft Sans Serif"/>
                <a:cs typeface="Microsoft Sans Serif"/>
              </a:rPr>
              <a:t> </a:t>
            </a:r>
            <a:r>
              <a:rPr sz="2450" spc="525" dirty="0">
                <a:latin typeface="Microsoft Sans Serif"/>
                <a:cs typeface="Microsoft Sans Serif"/>
              </a:rPr>
              <a:t>…)</a:t>
            </a:r>
            <a:endParaRPr sz="2450" dirty="0">
              <a:latin typeface="Microsoft Sans Serif"/>
              <a:cs typeface="Microsoft Sans Serif"/>
            </a:endParaRPr>
          </a:p>
          <a:p>
            <a:pPr marL="12700" marR="5080">
              <a:lnSpc>
                <a:spcPct val="93000"/>
              </a:lnSpc>
              <a:spcBef>
                <a:spcPts val="1270"/>
              </a:spcBef>
            </a:pPr>
            <a:r>
              <a:rPr sz="2450" spc="-45" dirty="0">
                <a:latin typeface="Microsoft Sans Serif"/>
                <a:cs typeface="Microsoft Sans Serif"/>
              </a:rPr>
              <a:t>Доступ </a:t>
            </a:r>
            <a:r>
              <a:rPr sz="2450" spc="-160" dirty="0">
                <a:latin typeface="Microsoft Sans Serif"/>
                <a:cs typeface="Microsoft Sans Serif"/>
              </a:rPr>
              <a:t>к</a:t>
            </a:r>
            <a:r>
              <a:rPr sz="2450" spc="-155" dirty="0">
                <a:latin typeface="Microsoft Sans Serif"/>
                <a:cs typeface="Microsoft Sans Serif"/>
              </a:rPr>
              <a:t> </a:t>
            </a:r>
            <a:r>
              <a:rPr sz="2450" spc="-20" dirty="0">
                <a:latin typeface="Microsoft Sans Serif"/>
                <a:cs typeface="Microsoft Sans Serif"/>
              </a:rPr>
              <a:t>приложению </a:t>
            </a:r>
            <a:r>
              <a:rPr sz="2450" spc="-30" dirty="0">
                <a:latin typeface="Microsoft Sans Serif"/>
                <a:cs typeface="Microsoft Sans Serif"/>
              </a:rPr>
              <a:t>должен </a:t>
            </a:r>
            <a:r>
              <a:rPr sz="2450" spc="-10" dirty="0">
                <a:latin typeface="Microsoft Sans Serif"/>
                <a:cs typeface="Microsoft Sans Serif"/>
              </a:rPr>
              <a:t>быть </a:t>
            </a:r>
            <a:r>
              <a:rPr sz="2450" spc="-30" dirty="0">
                <a:latin typeface="Microsoft Sans Serif"/>
                <a:cs typeface="Microsoft Sans Serif"/>
              </a:rPr>
              <a:t>обеспечен </a:t>
            </a:r>
            <a:r>
              <a:rPr sz="2450" spc="-25" dirty="0">
                <a:latin typeface="Microsoft Sans Serif"/>
                <a:cs typeface="Microsoft Sans Serif"/>
              </a:rPr>
              <a:t>посредством </a:t>
            </a:r>
            <a:r>
              <a:rPr sz="2450" spc="-640" dirty="0">
                <a:latin typeface="Microsoft Sans Serif"/>
                <a:cs typeface="Microsoft Sans Serif"/>
              </a:rPr>
              <a:t> </a:t>
            </a:r>
            <a:r>
              <a:rPr sz="2450" spc="-35" dirty="0">
                <a:latin typeface="Microsoft Sans Serif"/>
                <a:cs typeface="Microsoft Sans Serif"/>
              </a:rPr>
              <a:t>одного</a:t>
            </a:r>
            <a:r>
              <a:rPr sz="2450" spc="20" dirty="0">
                <a:latin typeface="Microsoft Sans Serif"/>
                <a:cs typeface="Microsoft Sans Serif"/>
              </a:rPr>
              <a:t> </a:t>
            </a:r>
            <a:r>
              <a:rPr sz="2450" spc="-60" dirty="0">
                <a:latin typeface="Microsoft Sans Serif"/>
                <a:cs typeface="Microsoft Sans Serif"/>
              </a:rPr>
              <a:t>из</a:t>
            </a:r>
            <a:r>
              <a:rPr sz="2450" spc="35" dirty="0">
                <a:latin typeface="Microsoft Sans Serif"/>
                <a:cs typeface="Microsoft Sans Serif"/>
              </a:rPr>
              <a:t> </a:t>
            </a:r>
            <a:r>
              <a:rPr sz="2450" spc="-15" dirty="0">
                <a:latin typeface="Microsoft Sans Serif"/>
                <a:cs typeface="Microsoft Sans Serif"/>
              </a:rPr>
              <a:t>веб-серверов</a:t>
            </a:r>
            <a:r>
              <a:rPr sz="2450" spc="20" dirty="0">
                <a:latin typeface="Microsoft Sans Serif"/>
                <a:cs typeface="Microsoft Sans Serif"/>
              </a:rPr>
              <a:t> </a:t>
            </a:r>
            <a:r>
              <a:rPr sz="2450" spc="-30" dirty="0">
                <a:latin typeface="Microsoft Sans Serif"/>
                <a:cs typeface="Microsoft Sans Serif"/>
              </a:rPr>
              <a:t>общего</a:t>
            </a:r>
            <a:r>
              <a:rPr sz="2450" spc="25" dirty="0">
                <a:latin typeface="Microsoft Sans Serif"/>
                <a:cs typeface="Microsoft Sans Serif"/>
              </a:rPr>
              <a:t> </a:t>
            </a:r>
            <a:r>
              <a:rPr sz="2450" spc="-30" dirty="0">
                <a:latin typeface="Microsoft Sans Serif"/>
                <a:cs typeface="Microsoft Sans Serif"/>
              </a:rPr>
              <a:t>назначения</a:t>
            </a:r>
            <a:r>
              <a:rPr sz="2450" spc="35" dirty="0">
                <a:latin typeface="Microsoft Sans Serif"/>
                <a:cs typeface="Microsoft Sans Serif"/>
              </a:rPr>
              <a:t> </a:t>
            </a:r>
            <a:r>
              <a:rPr sz="2450" spc="-10" dirty="0">
                <a:latin typeface="Microsoft Sans Serif"/>
                <a:cs typeface="Microsoft Sans Serif"/>
              </a:rPr>
              <a:t>(Apache </a:t>
            </a:r>
            <a:r>
              <a:rPr sz="2450" spc="-5" dirty="0">
                <a:latin typeface="Microsoft Sans Serif"/>
                <a:cs typeface="Microsoft Sans Serif"/>
              </a:rPr>
              <a:t> </a:t>
            </a:r>
            <a:r>
              <a:rPr sz="2450" spc="-30" dirty="0">
                <a:latin typeface="Microsoft Sans Serif"/>
                <a:cs typeface="Microsoft Sans Serif"/>
              </a:rPr>
              <a:t>WebServer,</a:t>
            </a:r>
            <a:r>
              <a:rPr sz="2450" spc="45" dirty="0">
                <a:latin typeface="Microsoft Sans Serif"/>
                <a:cs typeface="Microsoft Sans Serif"/>
              </a:rPr>
              <a:t> </a:t>
            </a:r>
            <a:r>
              <a:rPr sz="2450" spc="-15" dirty="0">
                <a:latin typeface="Microsoft Sans Serif"/>
                <a:cs typeface="Microsoft Sans Serif"/>
              </a:rPr>
              <a:t>Nginx,</a:t>
            </a:r>
            <a:r>
              <a:rPr sz="2450" spc="45" dirty="0">
                <a:latin typeface="Microsoft Sans Serif"/>
                <a:cs typeface="Microsoft Sans Serif"/>
              </a:rPr>
              <a:t> </a:t>
            </a:r>
            <a:r>
              <a:rPr sz="2450" spc="-10" dirty="0">
                <a:latin typeface="Microsoft Sans Serif"/>
                <a:cs typeface="Microsoft Sans Serif"/>
              </a:rPr>
              <a:t>Microsoft</a:t>
            </a:r>
            <a:r>
              <a:rPr sz="2450" spc="45" dirty="0">
                <a:latin typeface="Microsoft Sans Serif"/>
                <a:cs typeface="Microsoft Sans Serif"/>
              </a:rPr>
              <a:t> </a:t>
            </a:r>
            <a:r>
              <a:rPr sz="2450" spc="-5" dirty="0">
                <a:latin typeface="Microsoft Sans Serif"/>
                <a:cs typeface="Microsoft Sans Serif"/>
              </a:rPr>
              <a:t>IIS,</a:t>
            </a:r>
            <a:r>
              <a:rPr sz="2450" spc="45" dirty="0">
                <a:latin typeface="Microsoft Sans Serif"/>
                <a:cs typeface="Microsoft Sans Serif"/>
              </a:rPr>
              <a:t> </a:t>
            </a:r>
            <a:r>
              <a:rPr sz="2450" spc="-10" dirty="0">
                <a:latin typeface="Microsoft Sans Serif"/>
                <a:cs typeface="Microsoft Sans Serif"/>
              </a:rPr>
              <a:t>OpenBSD</a:t>
            </a:r>
            <a:r>
              <a:rPr sz="2450" spc="30" dirty="0">
                <a:latin typeface="Microsoft Sans Serif"/>
                <a:cs typeface="Microsoft Sans Serif"/>
              </a:rPr>
              <a:t> </a:t>
            </a:r>
            <a:r>
              <a:rPr sz="2450" spc="-10" dirty="0">
                <a:latin typeface="Microsoft Sans Serif"/>
                <a:cs typeface="Microsoft Sans Serif"/>
              </a:rPr>
              <a:t>httpd,</a:t>
            </a:r>
            <a:r>
              <a:rPr sz="2450" spc="45" dirty="0">
                <a:latin typeface="Microsoft Sans Serif"/>
                <a:cs typeface="Microsoft Sans Serif"/>
              </a:rPr>
              <a:t> </a:t>
            </a:r>
            <a:r>
              <a:rPr sz="2450" spc="-15" dirty="0">
                <a:latin typeface="Microsoft Sans Serif"/>
                <a:cs typeface="Microsoft Sans Serif"/>
              </a:rPr>
              <a:t>lighttpd,</a:t>
            </a:r>
            <a:r>
              <a:rPr sz="2450" spc="45" dirty="0">
                <a:latin typeface="Microsoft Sans Serif"/>
                <a:cs typeface="Microsoft Sans Serif"/>
              </a:rPr>
              <a:t> </a:t>
            </a:r>
            <a:r>
              <a:rPr sz="2450" spc="525" dirty="0">
                <a:latin typeface="Microsoft Sans Serif"/>
                <a:cs typeface="Microsoft Sans Serif"/>
              </a:rPr>
              <a:t>…)</a:t>
            </a:r>
            <a:endParaRPr sz="245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1654" y="624872"/>
            <a:ext cx="8861907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pc="-35" dirty="0"/>
              <a:t>Требования</a:t>
            </a:r>
            <a:r>
              <a:rPr lang="ru-RU" spc="-10" dirty="0"/>
              <a:t> </a:t>
            </a:r>
            <a:r>
              <a:rPr lang="ru-RU" spc="-225" dirty="0"/>
              <a:t>к</a:t>
            </a:r>
            <a:r>
              <a:rPr lang="ru-RU" spc="5" dirty="0"/>
              <a:t> </a:t>
            </a:r>
            <a:r>
              <a:rPr lang="ru-RU" spc="-30" dirty="0"/>
              <a:t>лабораторным занятиям</a:t>
            </a:r>
            <a:endParaRPr spc="-30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99300" y="1857864"/>
            <a:ext cx="144145" cy="2038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50" spc="15" dirty="0">
                <a:latin typeface="Lucida Sans Unicode"/>
                <a:cs typeface="Lucida Sans Unicode"/>
              </a:rPr>
              <a:t>●</a:t>
            </a:r>
            <a:endParaRPr sz="115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300" y="2776227"/>
            <a:ext cx="144145" cy="2038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50" spc="15" dirty="0">
                <a:latin typeface="Lucida Sans Unicode"/>
                <a:cs typeface="Lucida Sans Unicode"/>
              </a:rPr>
              <a:t>●</a:t>
            </a:r>
            <a:endParaRPr sz="115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9300" y="3694234"/>
            <a:ext cx="144145" cy="2038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50" spc="15" dirty="0">
                <a:latin typeface="Lucida Sans Unicode"/>
                <a:cs typeface="Lucida Sans Unicode"/>
              </a:rPr>
              <a:t>●</a:t>
            </a:r>
            <a:endParaRPr sz="115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205740" marR="5080">
              <a:lnSpc>
                <a:spcPts val="2900"/>
              </a:lnSpc>
              <a:spcBef>
                <a:spcPts val="380"/>
              </a:spcBef>
            </a:pPr>
            <a:r>
              <a:rPr sz="2600" dirty="0"/>
              <a:t>В</a:t>
            </a:r>
            <a:r>
              <a:rPr sz="2600" spc="25" dirty="0"/>
              <a:t> </a:t>
            </a:r>
            <a:r>
              <a:rPr sz="2600" spc="-15" dirty="0"/>
              <a:t>приложении</a:t>
            </a:r>
            <a:r>
              <a:rPr sz="2600" spc="20" dirty="0"/>
              <a:t> </a:t>
            </a:r>
            <a:r>
              <a:rPr sz="2600" spc="-25" dirty="0"/>
              <a:t>должно</a:t>
            </a:r>
            <a:r>
              <a:rPr sz="2600" spc="30" dirty="0"/>
              <a:t> </a:t>
            </a:r>
            <a:r>
              <a:rPr sz="2600" spc="-5" dirty="0"/>
              <a:t>быть</a:t>
            </a:r>
            <a:r>
              <a:rPr sz="2600" spc="25" dirty="0"/>
              <a:t> </a:t>
            </a:r>
            <a:r>
              <a:rPr sz="2600" spc="-15" dirty="0"/>
              <a:t>реализовано</a:t>
            </a:r>
            <a:r>
              <a:rPr sz="2600" spc="30" dirty="0"/>
              <a:t> </a:t>
            </a:r>
            <a:r>
              <a:rPr sz="2600" spc="-30" dirty="0"/>
              <a:t>разделение </a:t>
            </a:r>
            <a:r>
              <a:rPr sz="2600" spc="-675" dirty="0"/>
              <a:t> </a:t>
            </a:r>
            <a:r>
              <a:rPr sz="2600" dirty="0"/>
              <a:t>доступа</a:t>
            </a:r>
            <a:r>
              <a:rPr sz="2600" spc="25" dirty="0"/>
              <a:t> </a:t>
            </a:r>
            <a:r>
              <a:rPr sz="2600" spc="-15" dirty="0"/>
              <a:t>(аутентификация</a:t>
            </a:r>
            <a:r>
              <a:rPr sz="2600" spc="35" dirty="0"/>
              <a:t> </a:t>
            </a:r>
            <a:r>
              <a:rPr sz="2600" spc="-5" dirty="0"/>
              <a:t>и</a:t>
            </a:r>
            <a:r>
              <a:rPr sz="2600" spc="25" dirty="0"/>
              <a:t> </a:t>
            </a:r>
            <a:r>
              <a:rPr sz="2600" spc="-20" dirty="0"/>
              <a:t>авторизация).</a:t>
            </a:r>
            <a:endParaRPr sz="2600"/>
          </a:p>
          <a:p>
            <a:pPr marL="205740" marR="88900">
              <a:lnSpc>
                <a:spcPts val="2910"/>
              </a:lnSpc>
              <a:spcBef>
                <a:spcPts val="1410"/>
              </a:spcBef>
            </a:pPr>
            <a:r>
              <a:rPr sz="2600" spc="-5" dirty="0"/>
              <a:t>Существенная</a:t>
            </a:r>
            <a:r>
              <a:rPr sz="2600" spc="25" dirty="0"/>
              <a:t> </a:t>
            </a:r>
            <a:r>
              <a:rPr sz="2600" spc="-10" dirty="0"/>
              <a:t>часть</a:t>
            </a:r>
            <a:r>
              <a:rPr sz="2600" spc="25" dirty="0"/>
              <a:t> </a:t>
            </a:r>
            <a:r>
              <a:rPr sz="2600" spc="-50" dirty="0"/>
              <a:t>кода</a:t>
            </a:r>
            <a:r>
              <a:rPr sz="2600" spc="25" dirty="0"/>
              <a:t> </a:t>
            </a:r>
            <a:r>
              <a:rPr sz="2600" spc="-25" dirty="0"/>
              <a:t>должна</a:t>
            </a:r>
            <a:r>
              <a:rPr sz="2600" spc="25" dirty="0"/>
              <a:t> </a:t>
            </a:r>
            <a:r>
              <a:rPr sz="2600" spc="-5" dirty="0"/>
              <a:t>быть</a:t>
            </a:r>
            <a:r>
              <a:rPr sz="2600" spc="25" dirty="0"/>
              <a:t> </a:t>
            </a:r>
            <a:r>
              <a:rPr sz="2600" spc="-35" dirty="0"/>
              <a:t>покрыта</a:t>
            </a:r>
            <a:r>
              <a:rPr sz="2600" spc="25" dirty="0"/>
              <a:t> </a:t>
            </a:r>
            <a:r>
              <a:rPr sz="2600" spc="-5" dirty="0"/>
              <a:t>unit- </a:t>
            </a:r>
            <a:r>
              <a:rPr sz="2600" spc="-675" dirty="0"/>
              <a:t> </a:t>
            </a:r>
            <a:r>
              <a:rPr sz="2600" spc="-20" dirty="0"/>
              <a:t>тестами.</a:t>
            </a:r>
            <a:endParaRPr sz="2600"/>
          </a:p>
          <a:p>
            <a:pPr marL="205740" marR="833755">
              <a:lnSpc>
                <a:spcPts val="2910"/>
              </a:lnSpc>
              <a:spcBef>
                <a:spcPts val="1410"/>
              </a:spcBef>
            </a:pPr>
            <a:r>
              <a:rPr sz="2600" spc="-65" dirty="0"/>
              <a:t>Должны</a:t>
            </a:r>
            <a:r>
              <a:rPr sz="2600" spc="30" dirty="0"/>
              <a:t> </a:t>
            </a:r>
            <a:r>
              <a:rPr sz="2600" spc="-10" dirty="0"/>
              <a:t>быть</a:t>
            </a:r>
            <a:r>
              <a:rPr sz="2600" spc="30" dirty="0"/>
              <a:t> </a:t>
            </a:r>
            <a:r>
              <a:rPr sz="2600" spc="-15" dirty="0"/>
              <a:t>учтены</a:t>
            </a:r>
            <a:r>
              <a:rPr sz="2600" spc="20" dirty="0"/>
              <a:t> </a:t>
            </a:r>
            <a:r>
              <a:rPr sz="2600" spc="-35" dirty="0"/>
              <a:t>базовые</a:t>
            </a:r>
            <a:r>
              <a:rPr sz="2600" spc="40" dirty="0"/>
              <a:t> </a:t>
            </a:r>
            <a:r>
              <a:rPr sz="2600" spc="-20" dirty="0"/>
              <a:t>рекомендации</a:t>
            </a:r>
            <a:r>
              <a:rPr sz="2600" spc="20" dirty="0"/>
              <a:t> </a:t>
            </a:r>
            <a:r>
              <a:rPr sz="2600" spc="-20" dirty="0"/>
              <a:t>по </a:t>
            </a:r>
            <a:r>
              <a:rPr sz="2600" spc="-675" dirty="0"/>
              <a:t> </a:t>
            </a:r>
            <a:r>
              <a:rPr sz="2600" spc="-20" dirty="0"/>
              <a:t>обеспечению</a:t>
            </a:r>
            <a:r>
              <a:rPr sz="2600" spc="15" dirty="0"/>
              <a:t> </a:t>
            </a:r>
            <a:r>
              <a:rPr sz="2600" spc="-10" dirty="0"/>
              <a:t>информационной</a:t>
            </a:r>
            <a:r>
              <a:rPr sz="2600" spc="20" dirty="0"/>
              <a:t> </a:t>
            </a:r>
            <a:r>
              <a:rPr sz="2600" spc="-20" dirty="0"/>
              <a:t>безопасности.</a:t>
            </a:r>
            <a:endParaRPr sz="2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1655" y="657994"/>
            <a:ext cx="679577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5" dirty="0"/>
              <a:t>История</a:t>
            </a:r>
            <a:r>
              <a:rPr sz="3200" spc="40" dirty="0"/>
              <a:t> </a:t>
            </a:r>
            <a:r>
              <a:rPr sz="3200" spc="-30" dirty="0"/>
              <a:t>развития</a:t>
            </a:r>
            <a:r>
              <a:rPr sz="3200" spc="45" dirty="0"/>
              <a:t> </a:t>
            </a:r>
            <a:r>
              <a:rPr sz="3200" spc="-5" dirty="0"/>
              <a:t>идей</a:t>
            </a:r>
            <a:r>
              <a:rPr sz="3200" spc="25" dirty="0"/>
              <a:t> </a:t>
            </a:r>
            <a:r>
              <a:rPr sz="3200" spc="-35" dirty="0"/>
              <a:t>гипермедиа</a:t>
            </a:r>
            <a:endParaRPr sz="320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99300" y="1857864"/>
            <a:ext cx="144145" cy="2038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50" spc="15" dirty="0">
                <a:latin typeface="Lucida Sans Unicode"/>
                <a:cs typeface="Lucida Sans Unicode"/>
              </a:rPr>
              <a:t>●</a:t>
            </a:r>
            <a:endParaRPr sz="115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302" y="1756341"/>
            <a:ext cx="7070725" cy="78994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>
              <a:lnSpc>
                <a:spcPts val="2900"/>
              </a:lnSpc>
              <a:spcBef>
                <a:spcPts val="380"/>
              </a:spcBef>
            </a:pPr>
            <a:r>
              <a:rPr sz="2600" spc="-5" dirty="0">
                <a:latin typeface="Microsoft Sans Serif"/>
                <a:cs typeface="Microsoft Sans Serif"/>
              </a:rPr>
              <a:t>Идеи</a:t>
            </a:r>
            <a:r>
              <a:rPr sz="2600" spc="30" dirty="0">
                <a:latin typeface="Microsoft Sans Serif"/>
                <a:cs typeface="Microsoft Sans Serif"/>
              </a:rPr>
              <a:t> </a:t>
            </a:r>
            <a:r>
              <a:rPr sz="2600" spc="-20" dirty="0">
                <a:latin typeface="Microsoft Sans Serif"/>
                <a:cs typeface="Microsoft Sans Serif"/>
              </a:rPr>
              <a:t>по</a:t>
            </a:r>
            <a:r>
              <a:rPr sz="2600" spc="35" dirty="0">
                <a:latin typeface="Microsoft Sans Serif"/>
                <a:cs typeface="Microsoft Sans Serif"/>
              </a:rPr>
              <a:t> </a:t>
            </a:r>
            <a:r>
              <a:rPr sz="2600" spc="-25" dirty="0">
                <a:latin typeface="Microsoft Sans Serif"/>
                <a:cs typeface="Microsoft Sans Serif"/>
              </a:rPr>
              <a:t>созданию</a:t>
            </a:r>
            <a:r>
              <a:rPr sz="2600" spc="45" dirty="0">
                <a:latin typeface="Microsoft Sans Serif"/>
                <a:cs typeface="Microsoft Sans Serif"/>
              </a:rPr>
              <a:t> </a:t>
            </a:r>
            <a:r>
              <a:rPr sz="2600" spc="-20" dirty="0">
                <a:latin typeface="Microsoft Sans Serif"/>
                <a:cs typeface="Microsoft Sans Serif"/>
              </a:rPr>
              <a:t>интерактивных</a:t>
            </a:r>
            <a:r>
              <a:rPr sz="2600" spc="40" dirty="0">
                <a:latin typeface="Microsoft Sans Serif"/>
                <a:cs typeface="Microsoft Sans Serif"/>
              </a:rPr>
              <a:t> </a:t>
            </a:r>
            <a:r>
              <a:rPr sz="2600" spc="-30" dirty="0">
                <a:latin typeface="Microsoft Sans Serif"/>
                <a:cs typeface="Microsoft Sans Serif"/>
              </a:rPr>
              <a:t>источников </a:t>
            </a:r>
            <a:r>
              <a:rPr sz="2600" spc="-675" dirty="0">
                <a:latin typeface="Microsoft Sans Serif"/>
                <a:cs typeface="Microsoft Sans Serif"/>
              </a:rPr>
              <a:t> </a:t>
            </a:r>
            <a:r>
              <a:rPr sz="2600" spc="-10" dirty="0">
                <a:latin typeface="Microsoft Sans Serif"/>
                <a:cs typeface="Microsoft Sans Serif"/>
              </a:rPr>
              <a:t>информации:</a:t>
            </a:r>
            <a:endParaRPr sz="26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1303" y="3582626"/>
            <a:ext cx="163195" cy="323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50" spc="105" dirty="0">
                <a:latin typeface="Lucida Sans Unicode"/>
                <a:cs typeface="Lucida Sans Unicode"/>
              </a:rPr>
              <a:t>–</a:t>
            </a:r>
            <a:endParaRPr sz="195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1303" y="2673268"/>
            <a:ext cx="8176895" cy="1672589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335915" marR="5080" indent="-323850">
              <a:lnSpc>
                <a:spcPts val="2910"/>
              </a:lnSpc>
              <a:spcBef>
                <a:spcPts val="370"/>
              </a:spcBef>
              <a:tabLst>
                <a:tab pos="335915" algn="l"/>
              </a:tabLst>
            </a:pPr>
            <a:r>
              <a:rPr sz="2925" spc="157" baseline="12820" dirty="0">
                <a:latin typeface="Lucida Sans Unicode"/>
                <a:cs typeface="Lucida Sans Unicode"/>
              </a:rPr>
              <a:t>–	</a:t>
            </a:r>
            <a:r>
              <a:rPr sz="2600" spc="-20" dirty="0">
                <a:latin typeface="Microsoft Sans Serif"/>
                <a:cs typeface="Microsoft Sans Serif"/>
              </a:rPr>
              <a:t>Хорхе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25" dirty="0">
                <a:latin typeface="Microsoft Sans Serif"/>
                <a:cs typeface="Microsoft Sans Serif"/>
              </a:rPr>
              <a:t>Луис</a:t>
            </a:r>
            <a:r>
              <a:rPr sz="2600" spc="35" dirty="0">
                <a:latin typeface="Microsoft Sans Serif"/>
                <a:cs typeface="Microsoft Sans Serif"/>
              </a:rPr>
              <a:t> </a:t>
            </a:r>
            <a:r>
              <a:rPr sz="2600" spc="-15" dirty="0">
                <a:latin typeface="Microsoft Sans Serif"/>
                <a:cs typeface="Microsoft Sans Serif"/>
              </a:rPr>
              <a:t>Борхес</a:t>
            </a:r>
            <a:r>
              <a:rPr sz="2600" spc="30" dirty="0">
                <a:latin typeface="Microsoft Sans Serif"/>
                <a:cs typeface="Microsoft Sans Serif"/>
              </a:rPr>
              <a:t> </a:t>
            </a:r>
            <a:r>
              <a:rPr sz="2600" spc="1075" dirty="0">
                <a:latin typeface="Microsoft Sans Serif"/>
                <a:cs typeface="Microsoft Sans Serif"/>
              </a:rPr>
              <a:t>—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35" dirty="0">
                <a:latin typeface="Microsoft Sans Serif"/>
                <a:cs typeface="Microsoft Sans Serif"/>
              </a:rPr>
              <a:t>рассказ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5" dirty="0">
                <a:latin typeface="Microsoft Sans Serif"/>
                <a:cs typeface="Microsoft Sans Serif"/>
              </a:rPr>
              <a:t>«Сад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10" dirty="0">
                <a:latin typeface="Microsoft Sans Serif"/>
                <a:cs typeface="Microsoft Sans Serif"/>
              </a:rPr>
              <a:t>расходящихся </a:t>
            </a:r>
            <a:r>
              <a:rPr sz="2600" spc="-675" dirty="0">
                <a:latin typeface="Microsoft Sans Serif"/>
                <a:cs typeface="Microsoft Sans Serif"/>
              </a:rPr>
              <a:t> </a:t>
            </a:r>
            <a:r>
              <a:rPr sz="2600" spc="-30" dirty="0">
                <a:latin typeface="Microsoft Sans Serif"/>
                <a:cs typeface="Microsoft Sans Serif"/>
              </a:rPr>
              <a:t>тропок»,</a:t>
            </a:r>
            <a:r>
              <a:rPr sz="2600" spc="2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1941</a:t>
            </a:r>
            <a:r>
              <a:rPr sz="2600" spc="30" dirty="0">
                <a:latin typeface="Microsoft Sans Serif"/>
                <a:cs typeface="Microsoft Sans Serif"/>
              </a:rPr>
              <a:t> </a:t>
            </a:r>
            <a:r>
              <a:rPr sz="2600" spc="-180" dirty="0">
                <a:latin typeface="Microsoft Sans Serif"/>
                <a:cs typeface="Microsoft Sans Serif"/>
              </a:rPr>
              <a:t>г.</a:t>
            </a:r>
            <a:endParaRPr sz="2600">
              <a:latin typeface="Microsoft Sans Serif"/>
              <a:cs typeface="Microsoft Sans Serif"/>
            </a:endParaRPr>
          </a:p>
          <a:p>
            <a:pPr marL="335915" marR="519430">
              <a:lnSpc>
                <a:spcPts val="2900"/>
              </a:lnSpc>
              <a:spcBef>
                <a:spcPts val="1140"/>
              </a:spcBef>
            </a:pPr>
            <a:r>
              <a:rPr sz="2600" spc="-5" dirty="0">
                <a:latin typeface="Microsoft Sans Serif"/>
                <a:cs typeface="Microsoft Sans Serif"/>
              </a:rPr>
              <a:t>Вэнивар</a:t>
            </a:r>
            <a:r>
              <a:rPr sz="2600" spc="35" dirty="0">
                <a:latin typeface="Microsoft Sans Serif"/>
                <a:cs typeface="Microsoft Sans Serif"/>
              </a:rPr>
              <a:t> </a:t>
            </a:r>
            <a:r>
              <a:rPr sz="2600" spc="-20" dirty="0">
                <a:latin typeface="Microsoft Sans Serif"/>
                <a:cs typeface="Microsoft Sans Serif"/>
              </a:rPr>
              <a:t>Буш</a:t>
            </a:r>
            <a:r>
              <a:rPr sz="2600" spc="30" dirty="0">
                <a:latin typeface="Microsoft Sans Serif"/>
                <a:cs typeface="Microsoft Sans Serif"/>
              </a:rPr>
              <a:t> </a:t>
            </a:r>
            <a:r>
              <a:rPr sz="2600" spc="1075" dirty="0">
                <a:latin typeface="Microsoft Sans Serif"/>
                <a:cs typeface="Microsoft Sans Serif"/>
              </a:rPr>
              <a:t>—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5" dirty="0">
                <a:latin typeface="Microsoft Sans Serif"/>
                <a:cs typeface="Microsoft Sans Serif"/>
              </a:rPr>
              <a:t>эссе</a:t>
            </a:r>
            <a:r>
              <a:rPr sz="2600" spc="30" dirty="0">
                <a:latin typeface="Microsoft Sans Serif"/>
                <a:cs typeface="Microsoft Sans Serif"/>
              </a:rPr>
              <a:t> </a:t>
            </a:r>
            <a:r>
              <a:rPr sz="2600" spc="-95" dirty="0">
                <a:latin typeface="Microsoft Sans Serif"/>
                <a:cs typeface="Microsoft Sans Serif"/>
              </a:rPr>
              <a:t>«Как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40" dirty="0">
                <a:latin typeface="Microsoft Sans Serif"/>
                <a:cs typeface="Microsoft Sans Serif"/>
              </a:rPr>
              <a:t>мы</a:t>
            </a:r>
            <a:r>
              <a:rPr sz="2600" spc="35" dirty="0">
                <a:latin typeface="Microsoft Sans Serif"/>
                <a:cs typeface="Microsoft Sans Serif"/>
              </a:rPr>
              <a:t> </a:t>
            </a:r>
            <a:r>
              <a:rPr sz="2600" spc="-60" dirty="0">
                <a:latin typeface="Microsoft Sans Serif"/>
                <a:cs typeface="Microsoft Sans Serif"/>
              </a:rPr>
              <a:t>можем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10" dirty="0">
                <a:latin typeface="Microsoft Sans Serif"/>
                <a:cs typeface="Microsoft Sans Serif"/>
              </a:rPr>
              <a:t>мыслить» </a:t>
            </a:r>
            <a:r>
              <a:rPr sz="2600" spc="-675" dirty="0">
                <a:latin typeface="Microsoft Sans Serif"/>
                <a:cs typeface="Microsoft Sans Serif"/>
              </a:rPr>
              <a:t> </a:t>
            </a:r>
            <a:r>
              <a:rPr sz="2600" spc="-30" dirty="0">
                <a:latin typeface="Microsoft Sans Serif"/>
                <a:cs typeface="Microsoft Sans Serif"/>
              </a:rPr>
              <a:t>(гипотетическая</a:t>
            </a:r>
            <a:r>
              <a:rPr sz="2600" spc="30" dirty="0">
                <a:latin typeface="Microsoft Sans Serif"/>
                <a:cs typeface="Microsoft Sans Serif"/>
              </a:rPr>
              <a:t> </a:t>
            </a:r>
            <a:r>
              <a:rPr sz="2600" spc="-15" dirty="0">
                <a:latin typeface="Microsoft Sans Serif"/>
                <a:cs typeface="Microsoft Sans Serif"/>
              </a:rPr>
              <a:t>система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20" dirty="0">
                <a:latin typeface="Microsoft Sans Serif"/>
                <a:cs typeface="Microsoft Sans Serif"/>
              </a:rPr>
              <a:t>«Мемекс»),</a:t>
            </a:r>
            <a:r>
              <a:rPr sz="2600" spc="2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1945</a:t>
            </a:r>
            <a:r>
              <a:rPr sz="2600" spc="40" dirty="0">
                <a:latin typeface="Microsoft Sans Serif"/>
                <a:cs typeface="Microsoft Sans Serif"/>
              </a:rPr>
              <a:t> </a:t>
            </a:r>
            <a:r>
              <a:rPr sz="2600" spc="-185" dirty="0">
                <a:latin typeface="Microsoft Sans Serif"/>
                <a:cs typeface="Microsoft Sans Serif"/>
              </a:rPr>
              <a:t>г.</a:t>
            </a:r>
            <a:endParaRPr sz="26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9300" y="4540231"/>
            <a:ext cx="144145" cy="2038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50" spc="15" dirty="0">
                <a:latin typeface="Lucida Sans Unicode"/>
                <a:cs typeface="Lucida Sans Unicode"/>
              </a:rPr>
              <a:t>●</a:t>
            </a:r>
            <a:endParaRPr sz="115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23302" y="4437628"/>
            <a:ext cx="8575675" cy="116078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 marR="5080">
              <a:lnSpc>
                <a:spcPct val="93300"/>
              </a:lnSpc>
              <a:spcBef>
                <a:spcPts val="305"/>
              </a:spcBef>
            </a:pPr>
            <a:r>
              <a:rPr sz="2600" spc="-40" dirty="0">
                <a:latin typeface="Microsoft Sans Serif"/>
                <a:cs typeface="Microsoft Sans Serif"/>
              </a:rPr>
              <a:t>Гипермедиа </a:t>
            </a:r>
            <a:r>
              <a:rPr sz="2600" spc="1075" dirty="0">
                <a:latin typeface="Microsoft Sans Serif"/>
                <a:cs typeface="Microsoft Sans Serif"/>
              </a:rPr>
              <a:t>— </a:t>
            </a:r>
            <a:r>
              <a:rPr sz="2600" spc="-10" dirty="0">
                <a:latin typeface="Microsoft Sans Serif"/>
                <a:cs typeface="Microsoft Sans Serif"/>
              </a:rPr>
              <a:t>нелинейный </a:t>
            </a:r>
            <a:r>
              <a:rPr sz="2600" spc="-15" dirty="0">
                <a:latin typeface="Microsoft Sans Serif"/>
                <a:cs typeface="Microsoft Sans Serif"/>
              </a:rPr>
              <a:t>носитель информации, </a:t>
            </a:r>
            <a:r>
              <a:rPr sz="2600" spc="-10" dirty="0">
                <a:latin typeface="Microsoft Sans Serif"/>
                <a:cs typeface="Microsoft Sans Serif"/>
              </a:rPr>
              <a:t> </a:t>
            </a:r>
            <a:r>
              <a:rPr sz="2600" spc="-15" dirty="0">
                <a:latin typeface="Microsoft Sans Serif"/>
                <a:cs typeface="Microsoft Sans Serif"/>
              </a:rPr>
              <a:t>содержащий</a:t>
            </a:r>
            <a:r>
              <a:rPr sz="2600" spc="35" dirty="0">
                <a:latin typeface="Microsoft Sans Serif"/>
                <a:cs typeface="Microsoft Sans Serif"/>
              </a:rPr>
              <a:t> </a:t>
            </a:r>
            <a:r>
              <a:rPr sz="2600" spc="-25" dirty="0">
                <a:latin typeface="Microsoft Sans Serif"/>
                <a:cs typeface="Microsoft Sans Serif"/>
              </a:rPr>
              <a:t>изображения,</a:t>
            </a:r>
            <a:r>
              <a:rPr sz="2600" spc="30" dirty="0">
                <a:latin typeface="Microsoft Sans Serif"/>
                <a:cs typeface="Microsoft Sans Serif"/>
              </a:rPr>
              <a:t> </a:t>
            </a:r>
            <a:r>
              <a:rPr sz="2600" spc="-25" dirty="0">
                <a:latin typeface="Microsoft Sans Serif"/>
                <a:cs typeface="Microsoft Sans Serif"/>
              </a:rPr>
              <a:t>аудио,</a:t>
            </a:r>
            <a:r>
              <a:rPr sz="2600" spc="30" dirty="0">
                <a:latin typeface="Microsoft Sans Serif"/>
                <a:cs typeface="Microsoft Sans Serif"/>
              </a:rPr>
              <a:t> </a:t>
            </a:r>
            <a:r>
              <a:rPr sz="2600" spc="-5" dirty="0">
                <a:latin typeface="Microsoft Sans Serif"/>
                <a:cs typeface="Microsoft Sans Serif"/>
              </a:rPr>
              <a:t>видео,</a:t>
            </a:r>
            <a:r>
              <a:rPr sz="2600" spc="30" dirty="0">
                <a:latin typeface="Microsoft Sans Serif"/>
                <a:cs typeface="Microsoft Sans Serif"/>
              </a:rPr>
              <a:t> </a:t>
            </a:r>
            <a:r>
              <a:rPr sz="2600" spc="-10" dirty="0">
                <a:latin typeface="Microsoft Sans Serif"/>
                <a:cs typeface="Microsoft Sans Serif"/>
              </a:rPr>
              <a:t>простой</a:t>
            </a:r>
            <a:r>
              <a:rPr sz="2600" spc="30" dirty="0">
                <a:latin typeface="Microsoft Sans Serif"/>
                <a:cs typeface="Microsoft Sans Serif"/>
              </a:rPr>
              <a:t> </a:t>
            </a:r>
            <a:r>
              <a:rPr sz="2600" spc="-35" dirty="0">
                <a:latin typeface="Microsoft Sans Serif"/>
                <a:cs typeface="Microsoft Sans Serif"/>
              </a:rPr>
              <a:t>текст </a:t>
            </a:r>
            <a:r>
              <a:rPr sz="2600" spc="-675" dirty="0">
                <a:latin typeface="Microsoft Sans Serif"/>
                <a:cs typeface="Microsoft Sans Serif"/>
              </a:rPr>
              <a:t> </a:t>
            </a:r>
            <a:r>
              <a:rPr sz="2600" spc="-5" dirty="0">
                <a:latin typeface="Microsoft Sans Serif"/>
                <a:cs typeface="Microsoft Sans Serif"/>
              </a:rPr>
              <a:t>и</a:t>
            </a:r>
            <a:r>
              <a:rPr sz="2600" spc="20" dirty="0">
                <a:latin typeface="Microsoft Sans Serif"/>
                <a:cs typeface="Microsoft Sans Serif"/>
              </a:rPr>
              <a:t> </a:t>
            </a:r>
            <a:r>
              <a:rPr sz="2600" spc="-20" dirty="0">
                <a:latin typeface="Microsoft Sans Serif"/>
                <a:cs typeface="Microsoft Sans Serif"/>
              </a:rPr>
              <a:t>гиперссылки.</a:t>
            </a:r>
            <a:endParaRPr sz="26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1655" y="657994"/>
            <a:ext cx="679577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5" dirty="0"/>
              <a:t>История</a:t>
            </a:r>
            <a:r>
              <a:rPr sz="3200" spc="40" dirty="0"/>
              <a:t> </a:t>
            </a:r>
            <a:r>
              <a:rPr sz="3200" spc="-30" dirty="0"/>
              <a:t>развития</a:t>
            </a:r>
            <a:r>
              <a:rPr sz="3200" spc="45" dirty="0"/>
              <a:t> </a:t>
            </a:r>
            <a:r>
              <a:rPr sz="3200" spc="-5" dirty="0"/>
              <a:t>идей</a:t>
            </a:r>
            <a:r>
              <a:rPr sz="3200" spc="25" dirty="0"/>
              <a:t> </a:t>
            </a:r>
            <a:r>
              <a:rPr sz="3200" spc="-35" dirty="0"/>
              <a:t>гипермедиа</a:t>
            </a:r>
            <a:endParaRPr sz="320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99300" y="1857864"/>
            <a:ext cx="144145" cy="2038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50" spc="15" dirty="0">
                <a:latin typeface="Lucida Sans Unicode"/>
                <a:cs typeface="Lucida Sans Unicode"/>
              </a:rPr>
              <a:t>●</a:t>
            </a:r>
            <a:endParaRPr sz="115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302" y="1756341"/>
            <a:ext cx="8465185" cy="78994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>
              <a:lnSpc>
                <a:spcPts val="2900"/>
              </a:lnSpc>
              <a:spcBef>
                <a:spcPts val="380"/>
              </a:spcBef>
            </a:pPr>
            <a:r>
              <a:rPr sz="2600" spc="-5" dirty="0">
                <a:latin typeface="Microsoft Sans Serif"/>
                <a:cs typeface="Microsoft Sans Serif"/>
              </a:rPr>
              <a:t>Цифровые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15" dirty="0">
                <a:latin typeface="Microsoft Sans Serif"/>
                <a:cs typeface="Microsoft Sans Serif"/>
              </a:rPr>
              <a:t>технологии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10" dirty="0">
                <a:latin typeface="Microsoft Sans Serif"/>
                <a:cs typeface="Microsoft Sans Serif"/>
              </a:rPr>
              <a:t>дают</a:t>
            </a:r>
            <a:r>
              <a:rPr sz="2600" spc="20" dirty="0">
                <a:latin typeface="Microsoft Sans Serif"/>
                <a:cs typeface="Microsoft Sans Serif"/>
              </a:rPr>
              <a:t> </a:t>
            </a:r>
            <a:r>
              <a:rPr sz="2600" spc="-40" dirty="0">
                <a:latin typeface="Microsoft Sans Serif"/>
                <a:cs typeface="Microsoft Sans Serif"/>
              </a:rPr>
              <a:t>возможность</a:t>
            </a:r>
            <a:r>
              <a:rPr sz="2600" spc="30" dirty="0">
                <a:latin typeface="Microsoft Sans Serif"/>
                <a:cs typeface="Microsoft Sans Serif"/>
              </a:rPr>
              <a:t> </a:t>
            </a:r>
            <a:r>
              <a:rPr sz="2600" spc="-20" dirty="0">
                <a:latin typeface="Microsoft Sans Serif"/>
                <a:cs typeface="Microsoft Sans Serif"/>
              </a:rPr>
              <a:t>реализовать </a:t>
            </a:r>
            <a:r>
              <a:rPr sz="2600" spc="-675" dirty="0">
                <a:latin typeface="Microsoft Sans Serif"/>
                <a:cs typeface="Microsoft Sans Serif"/>
              </a:rPr>
              <a:t> </a:t>
            </a:r>
            <a:r>
              <a:rPr sz="2600" spc="-20" dirty="0">
                <a:latin typeface="Microsoft Sans Serif"/>
                <a:cs typeface="Microsoft Sans Serif"/>
              </a:rPr>
              <a:t>накопленные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5" dirty="0">
                <a:latin typeface="Microsoft Sans Serif"/>
                <a:cs typeface="Microsoft Sans Serif"/>
              </a:rPr>
              <a:t>идеи:</a:t>
            </a:r>
            <a:endParaRPr sz="26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1303" y="3582626"/>
            <a:ext cx="163195" cy="323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50" spc="105" dirty="0">
                <a:latin typeface="Lucida Sans Unicode"/>
                <a:cs typeface="Lucida Sans Unicode"/>
              </a:rPr>
              <a:t>–</a:t>
            </a:r>
            <a:endParaRPr sz="195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1303" y="4463917"/>
            <a:ext cx="163195" cy="323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50" spc="105" dirty="0">
                <a:latin typeface="Lucida Sans Unicode"/>
                <a:cs typeface="Lucida Sans Unicode"/>
              </a:rPr>
              <a:t>–</a:t>
            </a:r>
            <a:endParaRPr sz="195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31303" y="4977276"/>
            <a:ext cx="163195" cy="323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50" spc="105" dirty="0">
                <a:latin typeface="Lucida Sans Unicode"/>
                <a:cs typeface="Lucida Sans Unicode"/>
              </a:rPr>
              <a:t>–</a:t>
            </a:r>
            <a:endParaRPr sz="195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1303" y="2673268"/>
            <a:ext cx="8326755" cy="306832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335915" marR="583565" indent="-323850">
              <a:lnSpc>
                <a:spcPts val="2910"/>
              </a:lnSpc>
              <a:spcBef>
                <a:spcPts val="370"/>
              </a:spcBef>
              <a:tabLst>
                <a:tab pos="335915" algn="l"/>
              </a:tabLst>
            </a:pPr>
            <a:r>
              <a:rPr sz="2925" spc="157" baseline="12820" dirty="0">
                <a:latin typeface="Lucida Sans Unicode"/>
                <a:cs typeface="Lucida Sans Unicode"/>
              </a:rPr>
              <a:t>–	</a:t>
            </a:r>
            <a:r>
              <a:rPr sz="2600" spc="-10" dirty="0">
                <a:latin typeface="Microsoft Sans Serif"/>
                <a:cs typeface="Microsoft Sans Serif"/>
              </a:rPr>
              <a:t>Тэд</a:t>
            </a:r>
            <a:r>
              <a:rPr sz="2600" spc="30" dirty="0">
                <a:latin typeface="Microsoft Sans Serif"/>
                <a:cs typeface="Microsoft Sans Serif"/>
              </a:rPr>
              <a:t> </a:t>
            </a:r>
            <a:r>
              <a:rPr sz="2600" spc="-10" dirty="0">
                <a:latin typeface="Microsoft Sans Serif"/>
                <a:cs typeface="Microsoft Sans Serif"/>
              </a:rPr>
              <a:t>Нельсон: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5" dirty="0">
                <a:latin typeface="Microsoft Sans Serif"/>
                <a:cs typeface="Microsoft Sans Serif"/>
              </a:rPr>
              <a:t>Project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Xanadu,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75" dirty="0">
                <a:latin typeface="Microsoft Sans Serif"/>
                <a:cs typeface="Microsoft Sans Serif"/>
              </a:rPr>
              <a:t>1960–2016</a:t>
            </a:r>
            <a:r>
              <a:rPr sz="2600" spc="30" dirty="0">
                <a:latin typeface="Microsoft Sans Serif"/>
                <a:cs typeface="Microsoft Sans Serif"/>
              </a:rPr>
              <a:t> </a:t>
            </a:r>
            <a:r>
              <a:rPr sz="2600" spc="-140" dirty="0">
                <a:latin typeface="Microsoft Sans Serif"/>
                <a:cs typeface="Microsoft Sans Serif"/>
              </a:rPr>
              <a:t>гг.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HES </a:t>
            </a:r>
            <a:r>
              <a:rPr sz="2600" spc="-67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(Hypertext</a:t>
            </a:r>
            <a:r>
              <a:rPr sz="2600" spc="20" dirty="0">
                <a:latin typeface="Microsoft Sans Serif"/>
                <a:cs typeface="Microsoft Sans Serif"/>
              </a:rPr>
              <a:t> </a:t>
            </a:r>
            <a:r>
              <a:rPr sz="2600" spc="-10" dirty="0">
                <a:latin typeface="Microsoft Sans Serif"/>
                <a:cs typeface="Microsoft Sans Serif"/>
              </a:rPr>
              <a:t>Editing</a:t>
            </a:r>
            <a:r>
              <a:rPr sz="2600" spc="3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System),</a:t>
            </a:r>
            <a:r>
              <a:rPr sz="2600" spc="2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1967</a:t>
            </a:r>
            <a:r>
              <a:rPr sz="2600" spc="40" dirty="0">
                <a:latin typeface="Microsoft Sans Serif"/>
                <a:cs typeface="Microsoft Sans Serif"/>
              </a:rPr>
              <a:t> </a:t>
            </a:r>
            <a:r>
              <a:rPr sz="2600" spc="-185" dirty="0">
                <a:latin typeface="Microsoft Sans Serif"/>
                <a:cs typeface="Microsoft Sans Serif"/>
              </a:rPr>
              <a:t>г.</a:t>
            </a:r>
            <a:endParaRPr sz="2600">
              <a:latin typeface="Microsoft Sans Serif"/>
              <a:cs typeface="Microsoft Sans Serif"/>
            </a:endParaRPr>
          </a:p>
          <a:p>
            <a:pPr marL="335915" marR="401955">
              <a:lnSpc>
                <a:spcPts val="2900"/>
              </a:lnSpc>
              <a:spcBef>
                <a:spcPts val="1140"/>
              </a:spcBef>
            </a:pPr>
            <a:r>
              <a:rPr sz="2600" spc="-45" dirty="0">
                <a:latin typeface="Microsoft Sans Serif"/>
                <a:cs typeface="Microsoft Sans Serif"/>
              </a:rPr>
              <a:t>Дуглас</a:t>
            </a:r>
            <a:r>
              <a:rPr sz="2600" spc="15" dirty="0">
                <a:latin typeface="Microsoft Sans Serif"/>
                <a:cs typeface="Microsoft Sans Serif"/>
              </a:rPr>
              <a:t> </a:t>
            </a:r>
            <a:r>
              <a:rPr sz="2600" spc="-30" dirty="0">
                <a:latin typeface="Microsoft Sans Serif"/>
                <a:cs typeface="Microsoft Sans Serif"/>
              </a:rPr>
              <a:t>Энгельбарт:</a:t>
            </a:r>
            <a:r>
              <a:rPr sz="2600" spc="2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NLS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5" dirty="0">
                <a:latin typeface="Microsoft Sans Serif"/>
                <a:cs typeface="Microsoft Sans Serif"/>
              </a:rPr>
              <a:t>(oN-Line</a:t>
            </a:r>
            <a:r>
              <a:rPr sz="2600" spc="2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System),</a:t>
            </a:r>
            <a:r>
              <a:rPr sz="2600" spc="2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1968</a:t>
            </a:r>
            <a:r>
              <a:rPr sz="2600" spc="35" dirty="0">
                <a:latin typeface="Microsoft Sans Serif"/>
                <a:cs typeface="Microsoft Sans Serif"/>
              </a:rPr>
              <a:t> </a:t>
            </a:r>
            <a:r>
              <a:rPr sz="2600" spc="-185" dirty="0">
                <a:latin typeface="Microsoft Sans Serif"/>
                <a:cs typeface="Microsoft Sans Serif"/>
              </a:rPr>
              <a:t>г. </a:t>
            </a:r>
            <a:r>
              <a:rPr sz="2600" spc="-680" dirty="0">
                <a:latin typeface="Microsoft Sans Serif"/>
                <a:cs typeface="Microsoft Sans Serif"/>
              </a:rPr>
              <a:t> </a:t>
            </a:r>
            <a:r>
              <a:rPr sz="2600" spc="-25" dirty="0">
                <a:latin typeface="Microsoft Sans Serif"/>
                <a:cs typeface="Microsoft Sans Serif"/>
              </a:rPr>
              <a:t>См.</a:t>
            </a:r>
            <a:r>
              <a:rPr sz="2600" spc="20" dirty="0">
                <a:latin typeface="Microsoft Sans Serif"/>
                <a:cs typeface="Microsoft Sans Serif"/>
              </a:rPr>
              <a:t> </a:t>
            </a:r>
            <a:r>
              <a:rPr sz="2600" spc="-60" dirty="0">
                <a:latin typeface="Microsoft Sans Serif"/>
                <a:cs typeface="Microsoft Sans Serif"/>
              </a:rPr>
              <a:t>также</a:t>
            </a:r>
            <a:r>
              <a:rPr sz="2600" spc="3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The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Mother</a:t>
            </a:r>
            <a:r>
              <a:rPr sz="2600" spc="20" dirty="0">
                <a:latin typeface="Microsoft Sans Serif"/>
                <a:cs typeface="Microsoft Sans Serif"/>
              </a:rPr>
              <a:t> </a:t>
            </a:r>
            <a:r>
              <a:rPr sz="2600" spc="5" dirty="0">
                <a:latin typeface="Microsoft Sans Serif"/>
                <a:cs typeface="Microsoft Sans Serif"/>
              </a:rPr>
              <a:t>of</a:t>
            </a:r>
            <a:r>
              <a:rPr sz="2600" spc="-130" dirty="0">
                <a:latin typeface="Microsoft Sans Serif"/>
                <a:cs typeface="Microsoft Sans Serif"/>
              </a:rPr>
              <a:t> </a:t>
            </a:r>
            <a:r>
              <a:rPr sz="2600" spc="-15" dirty="0">
                <a:latin typeface="Microsoft Sans Serif"/>
                <a:cs typeface="Microsoft Sans Serif"/>
              </a:rPr>
              <a:t>All</a:t>
            </a:r>
            <a:r>
              <a:rPr sz="2600" spc="1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Demos.</a:t>
            </a:r>
            <a:endParaRPr sz="2600">
              <a:latin typeface="Microsoft Sans Serif"/>
              <a:cs typeface="Microsoft Sans Serif"/>
            </a:endParaRPr>
          </a:p>
          <a:p>
            <a:pPr marL="335915">
              <a:lnSpc>
                <a:spcPct val="100000"/>
              </a:lnSpc>
              <a:spcBef>
                <a:spcPts val="860"/>
              </a:spcBef>
            </a:pPr>
            <a:r>
              <a:rPr sz="2600" spc="-5" dirty="0">
                <a:latin typeface="Microsoft Sans Serif"/>
                <a:cs typeface="Microsoft Sans Serif"/>
              </a:rPr>
              <a:t>Apple</a:t>
            </a:r>
            <a:r>
              <a:rPr sz="2600" spc="1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Inc.:</a:t>
            </a:r>
            <a:r>
              <a:rPr sz="2600" spc="1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HyperCard,</a:t>
            </a:r>
            <a:r>
              <a:rPr sz="2600" spc="1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1987</a:t>
            </a:r>
            <a:r>
              <a:rPr sz="2600" spc="15" dirty="0">
                <a:latin typeface="Microsoft Sans Serif"/>
                <a:cs typeface="Microsoft Sans Serif"/>
              </a:rPr>
              <a:t> </a:t>
            </a:r>
            <a:r>
              <a:rPr sz="2600" spc="-180" dirty="0">
                <a:latin typeface="Microsoft Sans Serif"/>
                <a:cs typeface="Microsoft Sans Serif"/>
              </a:rPr>
              <a:t>г.</a:t>
            </a:r>
            <a:endParaRPr sz="2600">
              <a:latin typeface="Microsoft Sans Serif"/>
              <a:cs typeface="Microsoft Sans Serif"/>
            </a:endParaRPr>
          </a:p>
          <a:p>
            <a:pPr marL="335915" marR="5080">
              <a:lnSpc>
                <a:spcPts val="2910"/>
              </a:lnSpc>
              <a:spcBef>
                <a:spcPts val="1190"/>
              </a:spcBef>
            </a:pPr>
            <a:r>
              <a:rPr sz="2600" spc="-65" dirty="0">
                <a:latin typeface="Microsoft Sans Serif"/>
                <a:cs typeface="Microsoft Sans Serif"/>
              </a:rPr>
              <a:t>Тим</a:t>
            </a:r>
            <a:r>
              <a:rPr sz="2600" spc="15" dirty="0">
                <a:latin typeface="Microsoft Sans Serif"/>
                <a:cs typeface="Microsoft Sans Serif"/>
              </a:rPr>
              <a:t> </a:t>
            </a:r>
            <a:r>
              <a:rPr sz="2600" spc="-15" dirty="0">
                <a:latin typeface="Microsoft Sans Serif"/>
                <a:cs typeface="Microsoft Sans Serif"/>
              </a:rPr>
              <a:t>Бернерс-Ли:</a:t>
            </a:r>
            <a:r>
              <a:rPr sz="2600" spc="20" dirty="0">
                <a:latin typeface="Microsoft Sans Serif"/>
                <a:cs typeface="Microsoft Sans Serif"/>
              </a:rPr>
              <a:t> </a:t>
            </a:r>
            <a:r>
              <a:rPr sz="2600" spc="-10" dirty="0">
                <a:latin typeface="Microsoft Sans Serif"/>
                <a:cs typeface="Microsoft Sans Serif"/>
              </a:rPr>
              <a:t>WorldWideWeb,</a:t>
            </a:r>
            <a:r>
              <a:rPr sz="2600" spc="20" dirty="0">
                <a:latin typeface="Microsoft Sans Serif"/>
                <a:cs typeface="Microsoft Sans Serif"/>
              </a:rPr>
              <a:t> </a:t>
            </a:r>
            <a:r>
              <a:rPr sz="2600" spc="-10" dirty="0">
                <a:latin typeface="Microsoft Sans Serif"/>
                <a:cs typeface="Microsoft Sans Serif"/>
              </a:rPr>
              <a:t>средство</a:t>
            </a:r>
            <a:r>
              <a:rPr sz="2600" spc="20" dirty="0">
                <a:latin typeface="Microsoft Sans Serif"/>
                <a:cs typeface="Microsoft Sans Serif"/>
              </a:rPr>
              <a:t> </a:t>
            </a:r>
            <a:r>
              <a:rPr sz="2600" spc="-25" dirty="0">
                <a:latin typeface="Microsoft Sans Serif"/>
                <a:cs typeface="Microsoft Sans Serif"/>
              </a:rPr>
              <a:t>простого </a:t>
            </a:r>
            <a:r>
              <a:rPr sz="2600" spc="-675" dirty="0">
                <a:latin typeface="Microsoft Sans Serif"/>
                <a:cs typeface="Microsoft Sans Serif"/>
              </a:rPr>
              <a:t> </a:t>
            </a:r>
            <a:r>
              <a:rPr sz="2600" spc="-25" dirty="0">
                <a:latin typeface="Microsoft Sans Serif"/>
                <a:cs typeface="Microsoft Sans Serif"/>
              </a:rPr>
              <a:t>обмена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10" dirty="0">
                <a:latin typeface="Microsoft Sans Serif"/>
                <a:cs typeface="Microsoft Sans Serif"/>
              </a:rPr>
              <a:t>информацией</a:t>
            </a:r>
            <a:r>
              <a:rPr sz="2600" spc="20" dirty="0">
                <a:latin typeface="Microsoft Sans Serif"/>
                <a:cs typeface="Microsoft Sans Serif"/>
              </a:rPr>
              <a:t> </a:t>
            </a:r>
            <a:r>
              <a:rPr sz="2600" spc="10" dirty="0">
                <a:latin typeface="Microsoft Sans Serif"/>
                <a:cs typeface="Microsoft Sans Serif"/>
              </a:rPr>
              <a:t>для</a:t>
            </a:r>
            <a:r>
              <a:rPr sz="2600" spc="30" dirty="0">
                <a:latin typeface="Microsoft Sans Serif"/>
                <a:cs typeface="Microsoft Sans Serif"/>
              </a:rPr>
              <a:t> </a:t>
            </a:r>
            <a:r>
              <a:rPr sz="2600" spc="-40" dirty="0">
                <a:latin typeface="Microsoft Sans Serif"/>
                <a:cs typeface="Microsoft Sans Serif"/>
              </a:rPr>
              <a:t>физиков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CERN,</a:t>
            </a:r>
            <a:r>
              <a:rPr sz="2600" spc="2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1990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spc="-180" dirty="0">
                <a:latin typeface="Microsoft Sans Serif"/>
                <a:cs typeface="Microsoft Sans Serif"/>
              </a:rPr>
              <a:t>г.</a:t>
            </a:r>
            <a:endParaRPr sz="26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1655" y="657994"/>
            <a:ext cx="688149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5" dirty="0"/>
              <a:t>Становление</a:t>
            </a:r>
            <a:r>
              <a:rPr sz="3200" spc="20" dirty="0"/>
              <a:t> </a:t>
            </a:r>
            <a:r>
              <a:rPr sz="3200" spc="-20" dirty="0"/>
              <a:t>«Всемирной</a:t>
            </a:r>
            <a:r>
              <a:rPr sz="3200" spc="20" dirty="0"/>
              <a:t> </a:t>
            </a:r>
            <a:r>
              <a:rPr sz="3200" spc="-15" dirty="0"/>
              <a:t>паутины»</a:t>
            </a:r>
            <a:endParaRPr sz="32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24698" y="1744822"/>
            <a:ext cx="8262620" cy="433768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410845" algn="ctr">
              <a:lnSpc>
                <a:spcPct val="93300"/>
              </a:lnSpc>
              <a:spcBef>
                <a:spcPts val="390"/>
              </a:spcBef>
            </a:pPr>
            <a:r>
              <a:rPr sz="3600" i="1" spc="-5" dirty="0">
                <a:latin typeface="Arial"/>
                <a:cs typeface="Arial"/>
              </a:rPr>
              <a:t>«Мне </a:t>
            </a:r>
            <a:r>
              <a:rPr sz="3600" i="1" spc="-15" dirty="0">
                <a:latin typeface="Arial"/>
                <a:cs typeface="Arial"/>
              </a:rPr>
              <a:t>всего-лишь </a:t>
            </a:r>
            <a:r>
              <a:rPr sz="3600" i="1" dirty="0">
                <a:latin typeface="Arial"/>
                <a:cs typeface="Arial"/>
              </a:rPr>
              <a:t>нужно </a:t>
            </a:r>
            <a:r>
              <a:rPr sz="3600" i="1" spc="-5" dirty="0">
                <a:latin typeface="Arial"/>
                <a:cs typeface="Arial"/>
              </a:rPr>
              <a:t>было </a:t>
            </a:r>
            <a:r>
              <a:rPr sz="3600" i="1" spc="-20" dirty="0">
                <a:latin typeface="Arial"/>
                <a:cs typeface="Arial"/>
              </a:rPr>
              <a:t>взять </a:t>
            </a:r>
            <a:r>
              <a:rPr sz="3600" i="1" spc="-990" dirty="0">
                <a:latin typeface="Arial"/>
                <a:cs typeface="Arial"/>
              </a:rPr>
              <a:t> </a:t>
            </a:r>
            <a:r>
              <a:rPr sz="3600" i="1" dirty="0">
                <a:latin typeface="Arial"/>
                <a:cs typeface="Arial"/>
              </a:rPr>
              <a:t>идею </a:t>
            </a:r>
            <a:r>
              <a:rPr sz="3600" i="1" spc="-10" dirty="0">
                <a:latin typeface="Arial"/>
                <a:cs typeface="Arial"/>
              </a:rPr>
              <a:t>гипертекста, соединить </a:t>
            </a:r>
            <a:r>
              <a:rPr sz="3600" i="1" spc="-5" dirty="0">
                <a:latin typeface="Arial"/>
                <a:cs typeface="Arial"/>
              </a:rPr>
              <a:t>ее </a:t>
            </a:r>
            <a:r>
              <a:rPr sz="3600" i="1" dirty="0">
                <a:latin typeface="Arial"/>
                <a:cs typeface="Arial"/>
              </a:rPr>
              <a:t>с </a:t>
            </a:r>
            <a:r>
              <a:rPr sz="3600" i="1" spc="-990" dirty="0">
                <a:latin typeface="Arial"/>
                <a:cs typeface="Arial"/>
              </a:rPr>
              <a:t> </a:t>
            </a:r>
            <a:r>
              <a:rPr sz="3600" i="1" spc="-5" dirty="0">
                <a:latin typeface="Arial"/>
                <a:cs typeface="Arial"/>
              </a:rPr>
              <a:t>идеями TCP </a:t>
            </a:r>
            <a:r>
              <a:rPr sz="3600" i="1" spc="-25" dirty="0">
                <a:latin typeface="Arial"/>
                <a:cs typeface="Arial"/>
              </a:rPr>
              <a:t>(Transmission </a:t>
            </a:r>
            <a:r>
              <a:rPr sz="3600" i="1" spc="-5" dirty="0">
                <a:latin typeface="Arial"/>
                <a:cs typeface="Arial"/>
              </a:rPr>
              <a:t>Control </a:t>
            </a:r>
            <a:r>
              <a:rPr sz="3600" i="1" dirty="0">
                <a:latin typeface="Arial"/>
                <a:cs typeface="Arial"/>
              </a:rPr>
              <a:t> </a:t>
            </a:r>
            <a:r>
              <a:rPr sz="3600" i="1" spc="-5" dirty="0">
                <a:latin typeface="Arial"/>
                <a:cs typeface="Arial"/>
              </a:rPr>
              <a:t>Protocol) </a:t>
            </a:r>
            <a:r>
              <a:rPr sz="3600" i="1" dirty="0">
                <a:latin typeface="Arial"/>
                <a:cs typeface="Arial"/>
              </a:rPr>
              <a:t>и </a:t>
            </a:r>
            <a:r>
              <a:rPr sz="3600" i="1" spc="-5" dirty="0">
                <a:latin typeface="Arial"/>
                <a:cs typeface="Arial"/>
              </a:rPr>
              <a:t>доменной </a:t>
            </a:r>
            <a:r>
              <a:rPr sz="3600" i="1" spc="-10" dirty="0">
                <a:latin typeface="Arial"/>
                <a:cs typeface="Arial"/>
              </a:rPr>
              <a:t>системы </a:t>
            </a:r>
            <a:r>
              <a:rPr sz="3600" i="1" spc="-5" dirty="0">
                <a:latin typeface="Arial"/>
                <a:cs typeface="Arial"/>
              </a:rPr>
              <a:t>имен </a:t>
            </a:r>
            <a:r>
              <a:rPr sz="3600" i="1" spc="-990" dirty="0">
                <a:latin typeface="Arial"/>
                <a:cs typeface="Arial"/>
              </a:rPr>
              <a:t> </a:t>
            </a:r>
            <a:r>
              <a:rPr sz="3600" i="1" spc="-5" dirty="0">
                <a:latin typeface="Arial"/>
                <a:cs typeface="Arial"/>
              </a:rPr>
              <a:t>(DNS) </a:t>
            </a:r>
            <a:r>
              <a:rPr sz="3600" i="1" dirty="0">
                <a:latin typeface="Arial"/>
                <a:cs typeface="Arial"/>
              </a:rPr>
              <a:t>и — </a:t>
            </a:r>
            <a:r>
              <a:rPr sz="3600" i="1" spc="-10" dirty="0">
                <a:latin typeface="Arial"/>
                <a:cs typeface="Arial"/>
              </a:rPr>
              <a:t>та-да! </a:t>
            </a:r>
            <a:r>
              <a:rPr sz="3600" i="1" dirty="0">
                <a:latin typeface="Arial"/>
                <a:cs typeface="Arial"/>
              </a:rPr>
              <a:t>— </a:t>
            </a:r>
            <a:r>
              <a:rPr sz="3600" i="1" spc="-20" dirty="0">
                <a:latin typeface="Arial"/>
                <a:cs typeface="Arial"/>
              </a:rPr>
              <a:t>получилась </a:t>
            </a:r>
            <a:r>
              <a:rPr sz="3600" i="1" spc="-15" dirty="0">
                <a:latin typeface="Arial"/>
                <a:cs typeface="Arial"/>
              </a:rPr>
              <a:t> </a:t>
            </a:r>
            <a:r>
              <a:rPr sz="3600" i="1" spc="-10" dirty="0">
                <a:latin typeface="Arial"/>
                <a:cs typeface="Arial"/>
              </a:rPr>
              <a:t>Всемирная </a:t>
            </a:r>
            <a:r>
              <a:rPr sz="3600" i="1" spc="-20" dirty="0">
                <a:latin typeface="Arial"/>
                <a:cs typeface="Arial"/>
              </a:rPr>
              <a:t>паутина </a:t>
            </a:r>
            <a:r>
              <a:rPr sz="3600" i="1" dirty="0">
                <a:latin typeface="Arial"/>
                <a:cs typeface="Arial"/>
              </a:rPr>
              <a:t>(the </a:t>
            </a:r>
            <a:r>
              <a:rPr sz="3600" i="1" spc="-5" dirty="0">
                <a:latin typeface="Arial"/>
                <a:cs typeface="Arial"/>
              </a:rPr>
              <a:t>World </a:t>
            </a:r>
            <a:r>
              <a:rPr sz="3600" i="1" spc="-10" dirty="0">
                <a:latin typeface="Arial"/>
                <a:cs typeface="Arial"/>
              </a:rPr>
              <a:t>Wide </a:t>
            </a:r>
            <a:r>
              <a:rPr sz="3600" i="1" spc="-990" dirty="0">
                <a:latin typeface="Arial"/>
                <a:cs typeface="Arial"/>
              </a:rPr>
              <a:t> </a:t>
            </a:r>
            <a:r>
              <a:rPr sz="3600" i="1" spc="-15" dirty="0">
                <a:latin typeface="Arial"/>
                <a:cs typeface="Arial"/>
              </a:rPr>
              <a:t>Web)…»</a:t>
            </a:r>
            <a:endParaRPr sz="3600">
              <a:latin typeface="Arial"/>
              <a:cs typeface="Arial"/>
            </a:endParaRPr>
          </a:p>
          <a:p>
            <a:pPr marL="4203065">
              <a:lnSpc>
                <a:spcPct val="100000"/>
              </a:lnSpc>
              <a:spcBef>
                <a:spcPts val="1125"/>
              </a:spcBef>
            </a:pPr>
            <a:r>
              <a:rPr sz="3600" spc="1490" dirty="0">
                <a:latin typeface="Microsoft Sans Serif"/>
                <a:cs typeface="Microsoft Sans Serif"/>
              </a:rPr>
              <a:t>—</a:t>
            </a:r>
            <a:r>
              <a:rPr sz="3600" spc="15" dirty="0">
                <a:latin typeface="Microsoft Sans Serif"/>
                <a:cs typeface="Microsoft Sans Serif"/>
              </a:rPr>
              <a:t> </a:t>
            </a:r>
            <a:r>
              <a:rPr sz="3600" spc="-85" dirty="0">
                <a:latin typeface="Microsoft Sans Serif"/>
                <a:cs typeface="Microsoft Sans Serif"/>
              </a:rPr>
              <a:t>Тим</a:t>
            </a:r>
            <a:r>
              <a:rPr sz="3600" spc="5" dirty="0">
                <a:latin typeface="Microsoft Sans Serif"/>
                <a:cs typeface="Microsoft Sans Serif"/>
              </a:rPr>
              <a:t> </a:t>
            </a:r>
            <a:r>
              <a:rPr sz="3600" spc="-25" dirty="0">
                <a:latin typeface="Microsoft Sans Serif"/>
                <a:cs typeface="Microsoft Sans Serif"/>
              </a:rPr>
              <a:t>Бёрнерс-Ли</a:t>
            </a:r>
            <a:endParaRPr sz="36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1355</Words>
  <Application>Microsoft Office PowerPoint</Application>
  <PresentationFormat>Произвольный</PresentationFormat>
  <Paragraphs>264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Calibri</vt:lpstr>
      <vt:lpstr>Lucida Sans Unicode</vt:lpstr>
      <vt:lpstr>Microsoft Sans Serif</vt:lpstr>
      <vt:lpstr>Times New Roman</vt:lpstr>
      <vt:lpstr>Office Theme</vt:lpstr>
      <vt:lpstr>Современные интернет-технологии и web-приложения в экономике </vt:lpstr>
      <vt:lpstr>Структура курса</vt:lpstr>
      <vt:lpstr>О чем этот курс?</vt:lpstr>
      <vt:lpstr>Необходимые базовые навыки</vt:lpstr>
      <vt:lpstr>Требования к лабораторным занятиям</vt:lpstr>
      <vt:lpstr>Требования к лабораторным занятиям</vt:lpstr>
      <vt:lpstr>История развития идей гипермедиа</vt:lpstr>
      <vt:lpstr>История развития идей гипермедиа</vt:lpstr>
      <vt:lpstr>Становление «Всемирной паутины»</vt:lpstr>
      <vt:lpstr>Причины успеха проекта WorldWideWeb</vt:lpstr>
      <vt:lpstr>Базовые компоненты технологии Веб</vt:lpstr>
      <vt:lpstr>Компоненты URI</vt:lpstr>
      <vt:lpstr>Базовые компоненты технологии Веб</vt:lpstr>
      <vt:lpstr>От веб-сайтов к веб-приложениям</vt:lpstr>
      <vt:lpstr>От веб-сайтов к веб-приложениям</vt:lpstr>
      <vt:lpstr>Классическая высокоуровневая  архитектура веб-приложения</vt:lpstr>
      <vt:lpstr>Особенности клиент-серверной  архитектуры</vt:lpstr>
      <vt:lpstr>Особенности клиент-серверной  архитектуры</vt:lpstr>
      <vt:lpstr>«Обогащение» клиента</vt:lpstr>
      <vt:lpstr>«Обогащение» клиента</vt:lpstr>
      <vt:lpstr>Расширение набора интерактивных  возможностей на стороне клиента</vt:lpstr>
      <vt:lpstr>Расширение набора интерактивных  возможностей на стороне клиента</vt:lpstr>
      <vt:lpstr>HTML5</vt:lpstr>
      <vt:lpstr>Высокоуровневая архитектура  современных веб-приложений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интернет-технологии и web-приложения в экономике</dc:title>
  <dc:creator>Студент</dc:creator>
  <cp:lastModifiedBy>Студент</cp:lastModifiedBy>
  <cp:revision>2</cp:revision>
  <dcterms:created xsi:type="dcterms:W3CDTF">2024-03-29T06:03:21Z</dcterms:created>
  <dcterms:modified xsi:type="dcterms:W3CDTF">2024-03-29T06:12:36Z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2020-12-03T00:00:00Z</vt:filetime>
  </property>
  <property fmtid="{D5CDD505-2E9C-101B-9397-08002B2CF9AE}" pid="3" name="Creator">
    <vt:lpwstr>Impress</vt:lpwstr>
  </property>
  <property fmtid="{D5CDD505-2E9C-101B-9397-08002B2CF9AE}" pid="4" name="LastSaved">
    <vt:filetime>2020-12-03T00:00:00Z</vt:filetime>
  </property>
</Properties>
</file>