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6"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28.11.2023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28.11.2023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28.11.2023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28.11.2023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28.11.2023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6731"/>
            <a:ext cx="9036496" cy="3046988"/>
          </a:xfrm>
          <a:prstGeom prst="rect">
            <a:avLst/>
          </a:prstGeom>
        </p:spPr>
        <p:txBody>
          <a:bodyPr wrap="square">
            <a:spAutoFit/>
          </a:bodyPr>
          <a:lstStyle/>
          <a:p>
            <a:r>
              <a:rPr lang="ru-RU" sz="2400" dirty="0"/>
              <a:t>Одно из отличий команды от группы — это распределение ролей, что позволяет ей более эффективно решать задачи. При достижении определенных целей может понадобиться четкое разделение границ ролей. Для проведения изменений наоборот роли становятся более размыты. Это позволяет повысить:</a:t>
            </a:r>
          </a:p>
          <a:p>
            <a:r>
              <a:rPr lang="ru-RU" sz="2400" dirty="0"/>
              <a:t>•	творческую составляющую;</a:t>
            </a:r>
          </a:p>
          <a:p>
            <a:r>
              <a:rPr lang="ru-RU" sz="2400" dirty="0"/>
              <a:t>•	не упустить проблемы на стыке ролей;</a:t>
            </a:r>
          </a:p>
          <a:p>
            <a:r>
              <a:rPr lang="ru-RU" sz="2400" dirty="0"/>
              <a:t>•	быть более гибкими.</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063719"/>
            <a:ext cx="3312369" cy="3325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336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177" y="148197"/>
            <a:ext cx="5632921" cy="6709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910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044" y="260648"/>
            <a:ext cx="8712968" cy="2585323"/>
          </a:xfrm>
          <a:prstGeom prst="rect">
            <a:avLst/>
          </a:prstGeom>
        </p:spPr>
        <p:txBody>
          <a:bodyPr wrap="square">
            <a:spAutoFit/>
          </a:bodyPr>
          <a:lstStyle/>
          <a:p>
            <a:r>
              <a:rPr lang="ru-RU" dirty="0"/>
              <a:t>По результатам множества опросов менеджеров проектов в России и </a:t>
            </a:r>
            <a:r>
              <a:rPr lang="ru-RU" dirty="0" err="1"/>
              <a:t>зарубежом</a:t>
            </a:r>
            <a:r>
              <a:rPr lang="ru-RU" dirty="0"/>
              <a:t>, до 80% успеха при реализации проектов обусловлены слаженной работой проектной команды, которая, в свою очередь, обеспечивается верным распределением ролей среди участников. Многие менеджеры проектов сосредотачиваются на "технических" ролях, таких как проектировщики баз данных, специалисты по сетям, эксперты по пользовательскому интерфейсу и т.д. Все они важны, но нужно подумать и о ролях "психологического" плана, которые могут играть один или более участников команды. В данной статье рассматриваются некоторые наиболее известные подходы в этой области.</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852720"/>
            <a:ext cx="528637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2552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 y="980728"/>
            <a:ext cx="9144000" cy="3139321"/>
          </a:xfrm>
          <a:prstGeom prst="rect">
            <a:avLst/>
          </a:prstGeom>
        </p:spPr>
        <p:txBody>
          <a:bodyPr wrap="square">
            <a:spAutoFit/>
          </a:bodyPr>
          <a:lstStyle/>
          <a:p>
            <a:r>
              <a:rPr lang="ru-RU" dirty="0"/>
              <a:t>На укрупненном уровне роли, выполняемые участниками проектной команды, можно подразделить на 3 группы:</a:t>
            </a:r>
          </a:p>
          <a:p>
            <a:r>
              <a:rPr lang="ru-RU" dirty="0"/>
              <a:t>•	роли, ориентированные на выполнение задач команды;</a:t>
            </a:r>
          </a:p>
          <a:p>
            <a:r>
              <a:rPr lang="ru-RU" dirty="0"/>
              <a:t>•	роли, ориентированные на создание/ поддержание работы команды;</a:t>
            </a:r>
          </a:p>
          <a:p>
            <a:r>
              <a:rPr lang="ru-RU" dirty="0"/>
              <a:t>•	индивидуальные роли (нефункциональные).</a:t>
            </a:r>
          </a:p>
          <a:p>
            <a:r>
              <a:rPr lang="ru-RU" dirty="0"/>
              <a:t>Для того, чтобы команда работала эффективно, одинаково важны роли первой и второй групп. Недостаточно ориентироваться только на выполнение задач проекта, необходимо, чтобы участники команды «работали» и на поддержание команды как таковой. Роли третьей группы являются деструктивными с точки зрения командного взаимодействия. Для определения ролей можно использовать матрицу определения ролей, заполняемую, например, в ходе совещания или периодически по мере продвижения проекта.</a:t>
            </a:r>
          </a:p>
        </p:txBody>
      </p:sp>
    </p:spTree>
    <p:extLst>
      <p:ext uri="{BB962C8B-B14F-4D97-AF65-F5344CB8AC3E}">
        <p14:creationId xmlns:p14="http://schemas.microsoft.com/office/powerpoint/2010/main" val="2743054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95" y="0"/>
            <a:ext cx="9144000" cy="4524315"/>
          </a:xfrm>
          <a:prstGeom prst="rect">
            <a:avLst/>
          </a:prstGeom>
        </p:spPr>
        <p:txBody>
          <a:bodyPr wrap="square">
            <a:spAutoFit/>
          </a:bodyPr>
          <a:lstStyle/>
          <a:p>
            <a:r>
              <a:rPr lang="ru-RU" dirty="0"/>
              <a:t>Роли, ориентированные на выполнение задач команды</a:t>
            </a:r>
          </a:p>
          <a:p>
            <a:r>
              <a:rPr lang="ru-RU" dirty="0"/>
              <a:t>Определяет проблемы: определение общих задач группы.</a:t>
            </a:r>
          </a:p>
          <a:p>
            <a:r>
              <a:rPr lang="ru-RU" dirty="0"/>
              <a:t>Ищет информацию: запрашивает фактическую информацию о задачах группы или методиках их исполнения, просит разъяснений относительно предложений.</a:t>
            </a:r>
          </a:p>
          <a:p>
            <a:r>
              <a:rPr lang="ru-RU" dirty="0"/>
              <a:t>Предоставляет информацию: предлагает информацию для использования в решении задач, разъясняет предложения.</a:t>
            </a:r>
          </a:p>
          <a:p>
            <a:r>
              <a:rPr lang="ru-RU" dirty="0"/>
              <a:t>Ищет мнения: запрашивает мнения относительно обсуждаемого вопроса.</a:t>
            </a:r>
          </a:p>
          <a:p>
            <a:r>
              <a:rPr lang="ru-RU" dirty="0"/>
              <a:t>Высказывает мнения: делает утверждения по обсуждаемым вопросам.</a:t>
            </a:r>
          </a:p>
          <a:p>
            <a:r>
              <a:rPr lang="ru-RU" dirty="0"/>
              <a:t>Проверяет целесообразность: сопоставляет предлагаемые решения с реальным положением дел.</a:t>
            </a:r>
          </a:p>
          <a:p>
            <a:r>
              <a:rPr lang="ru-RU" dirty="0"/>
              <a:t>Роли, ориентированные на создание/ поддержание работы команды</a:t>
            </a:r>
          </a:p>
          <a:p>
            <a:r>
              <a:rPr lang="ru-RU" dirty="0"/>
              <a:t>Координирует: поясняет утверждения и показывает их связь с другими утверждениями, анализирует предлагаемые варианты.</a:t>
            </a:r>
          </a:p>
          <a:p>
            <a:r>
              <a:rPr lang="ru-RU" dirty="0"/>
              <a:t>Гармонизирует: улаживает споры и разногласия, акцентирует общность взглядов.</a:t>
            </a:r>
          </a:p>
          <a:p>
            <a:r>
              <a:rPr lang="ru-RU" dirty="0"/>
              <a:t>Ориентирует: помогает группе придерживаться плана, обнаруживает отклонения, предлагает процедуры для повышения эффективности работы группы.</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4524316"/>
            <a:ext cx="9034463" cy="2383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252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2656"/>
            <a:ext cx="9144000" cy="5632311"/>
          </a:xfrm>
          <a:prstGeom prst="rect">
            <a:avLst/>
          </a:prstGeom>
        </p:spPr>
        <p:txBody>
          <a:bodyPr wrap="square">
            <a:spAutoFit/>
          </a:bodyPr>
          <a:lstStyle/>
          <a:p>
            <a:r>
              <a:rPr lang="ru-RU" dirty="0"/>
              <a:t>Классический подход к распределению ролей между участниками проектной команды был предложен доктором Р.М. </a:t>
            </a:r>
            <a:r>
              <a:rPr lang="ru-RU" dirty="0" err="1"/>
              <a:t>Белбином</a:t>
            </a:r>
            <a:r>
              <a:rPr lang="ru-RU" dirty="0"/>
              <a:t> (R. </a:t>
            </a:r>
            <a:r>
              <a:rPr lang="ru-RU" dirty="0" err="1"/>
              <a:t>Meredith</a:t>
            </a:r>
            <a:r>
              <a:rPr lang="ru-RU" dirty="0"/>
              <a:t> </a:t>
            </a:r>
            <a:r>
              <a:rPr lang="ru-RU" dirty="0" err="1"/>
              <a:t>Belbin</a:t>
            </a:r>
            <a:r>
              <a:rPr lang="ru-RU" dirty="0"/>
              <a:t>). В каждой проектной команде, которая стремится эффективно организовать свою работу, независимо от ее численного состава, должны выполняться следующие 8 ролей:</a:t>
            </a:r>
          </a:p>
          <a:p>
            <a:r>
              <a:rPr lang="ru-RU" dirty="0"/>
              <a:t>•	Председатель (</a:t>
            </a:r>
            <a:r>
              <a:rPr lang="ru-RU" dirty="0" err="1"/>
              <a:t>chairman</a:t>
            </a:r>
            <a:r>
              <a:rPr lang="ru-RU" dirty="0"/>
              <a:t>) - выбирает путь, по которому команда движется вперед к общим целям, обеспечивая наилучшее использование ее ресурсов; умеет обнаружить сильные и слабые стороны команды и обеспечить наибольшее применение потенциала каждого участника команды. Можно думать, что таким человеком является, как правило, официальный руководитель проекта; однако, в самоуправляемых командах им может быть любой человек.</a:t>
            </a:r>
          </a:p>
          <a:p>
            <a:r>
              <a:rPr lang="ru-RU" dirty="0"/>
              <a:t>•	Оформитель (</a:t>
            </a:r>
            <a:r>
              <a:rPr lang="ru-RU" dirty="0" err="1"/>
              <a:t>shaper</a:t>
            </a:r>
            <a:r>
              <a:rPr lang="ru-RU" dirty="0"/>
              <a:t>) - придает законченную форму действиям команды, направляет внимание и пытается придать определенные рамки групповым обсуждениям и результатам совместной деятельности. Такой человек может иметь официальную должность "архитектора" или "ведущего проектировщика", но главное то, что эта роль "воображаемая". В безнадежном проекте особенно важно иметь единое и четкое представление о проблеме и ее возможном решении.</a:t>
            </a:r>
          </a:p>
          <a:p>
            <a:r>
              <a:rPr lang="ru-RU" dirty="0"/>
              <a:t>•	Генератор идей (</a:t>
            </a:r>
            <a:r>
              <a:rPr lang="ru-RU" dirty="0" err="1"/>
              <a:t>plant</a:t>
            </a:r>
            <a:r>
              <a:rPr lang="ru-RU" dirty="0"/>
              <a:t>) - выдвигает новые идеи и стратегии, уделяя особое внимание главным проблемам, с которыми сталкивается группа. Мне кажется, что для такой роли больше подходит название "провокатор" - человек, который пытается внедрять в команде радикальные технологии, искать новые решения технических задач.</a:t>
            </a:r>
          </a:p>
        </p:txBody>
      </p:sp>
    </p:spTree>
    <p:extLst>
      <p:ext uri="{BB962C8B-B14F-4D97-AF65-F5344CB8AC3E}">
        <p14:creationId xmlns:p14="http://schemas.microsoft.com/office/powerpoint/2010/main" val="1736400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60648"/>
            <a:ext cx="9036496" cy="5632311"/>
          </a:xfrm>
          <a:prstGeom prst="rect">
            <a:avLst/>
          </a:prstGeom>
        </p:spPr>
        <p:txBody>
          <a:bodyPr wrap="square">
            <a:spAutoFit/>
          </a:bodyPr>
          <a:lstStyle/>
          <a:p>
            <a:r>
              <a:rPr lang="ru-RU" dirty="0"/>
              <a:t>•	Критик (</a:t>
            </a:r>
            <a:r>
              <a:rPr lang="ru-RU" dirty="0" err="1"/>
              <a:t>monitor-evaluator</a:t>
            </a:r>
            <a:r>
              <a:rPr lang="ru-RU" dirty="0"/>
              <a:t>) - анализирует проблемы с прагматической точки зрения, оценивает идеи и предложения таким образом, чтобы команда могла принять сбалансированные решения. В большинстве случаев такой человек поступает как "скептик", уравновешивая оптимистические предложения оформителя и генератора идей. Критик хорошо знает, что новые технологии отнюдь не всегда работают, обещания поставщиков о возможностях новых средств и языков иногда не сбываются и все может пойти не так, как было задумано.</a:t>
            </a:r>
          </a:p>
          <a:p>
            <a:r>
              <a:rPr lang="ru-RU" dirty="0"/>
              <a:t>•	Рабочая пчелка (</a:t>
            </a:r>
            <a:r>
              <a:rPr lang="ru-RU" dirty="0" err="1"/>
              <a:t>company</a:t>
            </a:r>
            <a:r>
              <a:rPr lang="ru-RU" dirty="0"/>
              <a:t> </a:t>
            </a:r>
            <a:r>
              <a:rPr lang="ru-RU" dirty="0" err="1"/>
              <a:t>worker</a:t>
            </a:r>
            <a:r>
              <a:rPr lang="ru-RU" dirty="0"/>
              <a:t>) - превращает планы и концепции в практические рабочие процедуры, систематически и эффективно выполняет принятые обязательства. Другими словами, в то время как оформитель придает законченную форму крупным технологическим решениям, генератор идей предлагает радикальные новые решения, а критик занимается поиском изъянов и недостатков в этих предложениях, рабочая пчелка - это тот человек, который работает, не привлекая внимания, и выдает на гора тонны кода. Очевидно, любой безнадежный проект нуждается по крайней мере, в паре таких пчелок, но сами по себе они не способны принести успех проекту, поскольку не обладают необходимой широтой кругозора.</a:t>
            </a:r>
          </a:p>
          <a:p>
            <a:r>
              <a:rPr lang="ru-RU" dirty="0"/>
              <a:t>•	Опора команды (</a:t>
            </a:r>
            <a:r>
              <a:rPr lang="ru-RU" dirty="0" err="1"/>
              <a:t>team</a:t>
            </a:r>
            <a:r>
              <a:rPr lang="ru-RU" dirty="0"/>
              <a:t> </a:t>
            </a:r>
            <a:r>
              <a:rPr lang="ru-RU" dirty="0" err="1"/>
              <a:t>worker</a:t>
            </a:r>
            <a:r>
              <a:rPr lang="ru-RU" dirty="0"/>
              <a:t>) - поддерживает силу духа в участниках проекта, оказывает им помощь в трудных ситуациях, пытается улучшить взаимоотношения между ними и в целом способствует поднятию командного настроя. Другими словами, такой человек выполняет в команде роль "дипломата".</a:t>
            </a:r>
          </a:p>
        </p:txBody>
      </p:sp>
    </p:spTree>
    <p:extLst>
      <p:ext uri="{BB962C8B-B14F-4D97-AF65-F5344CB8AC3E}">
        <p14:creationId xmlns:p14="http://schemas.microsoft.com/office/powerpoint/2010/main" val="605790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238441"/>
            <a:ext cx="9036496" cy="4247317"/>
          </a:xfrm>
          <a:prstGeom prst="rect">
            <a:avLst/>
          </a:prstGeom>
        </p:spPr>
        <p:txBody>
          <a:bodyPr wrap="square">
            <a:spAutoFit/>
          </a:bodyPr>
          <a:lstStyle/>
          <a:p>
            <a:r>
              <a:rPr lang="ru-RU" dirty="0"/>
              <a:t>•	Добытчик (</a:t>
            </a:r>
            <a:r>
              <a:rPr lang="ru-RU" dirty="0" err="1"/>
              <a:t>resource</a:t>
            </a:r>
            <a:r>
              <a:rPr lang="ru-RU" dirty="0"/>
              <a:t> </a:t>
            </a:r>
            <a:r>
              <a:rPr lang="ru-RU" dirty="0" err="1"/>
              <a:t>investigator</a:t>
            </a:r>
            <a:r>
              <a:rPr lang="ru-RU" dirty="0"/>
              <a:t>) - обнаруживает и сообщает о новых идеях, разработках и ресурсах, имеющихся за пределами проектной группы, налаживает внешние контакты, которые могут быть полезными для команды, и проводит все последующие переговоры. Командный добытчик имеет много друзей и связей в своей организации, с помощью которых можно выпросить или одолжить необходимые ресурсы. Главное, что добытчик обожает свою деятельность.</a:t>
            </a:r>
          </a:p>
          <a:p>
            <a:r>
              <a:rPr lang="ru-RU" dirty="0"/>
              <a:t>•	Завершающий (</a:t>
            </a:r>
            <a:r>
              <a:rPr lang="ru-RU" dirty="0" err="1"/>
              <a:t>completer</a:t>
            </a:r>
            <a:r>
              <a:rPr lang="ru-RU" dirty="0"/>
              <a:t>) - поддерживает в команде настойчивость в достижении цели, активно стремится отыскать работу, которая требует повышенного внимания, и старается, насколько возможно, избавить команду от ошибок, связанных как с деятельностью, так и с бездеятельностью. Такой человек играет доминирующую роль во время тестирования системы на завершающей фазе жизненного цикла проекта, однако его роль на более ранних фазах тоже важна. Команде необходимо время от времени (а еще лучше каждый день) напоминать, что они не делают себе карьеру на всю жизнь, а всего лишь участвуют в проекте с жесткими сроками и промежуточными контрольными точками, которые необходимо достигать вовремя, чтобы не провалить проект.</a:t>
            </a:r>
          </a:p>
        </p:txBody>
      </p:sp>
    </p:spTree>
    <p:extLst>
      <p:ext uri="{BB962C8B-B14F-4D97-AF65-F5344CB8AC3E}">
        <p14:creationId xmlns:p14="http://schemas.microsoft.com/office/powerpoint/2010/main" val="911069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07" y="280680"/>
            <a:ext cx="8964488" cy="3416320"/>
          </a:xfrm>
          <a:prstGeom prst="rect">
            <a:avLst/>
          </a:prstGeom>
        </p:spPr>
        <p:txBody>
          <a:bodyPr wrap="square">
            <a:spAutoFit/>
          </a:bodyPr>
          <a:lstStyle/>
          <a:p>
            <a:r>
              <a:rPr lang="ru-RU" dirty="0"/>
              <a:t>Интересный подход был предложен </a:t>
            </a:r>
            <a:r>
              <a:rPr lang="ru-RU" dirty="0" err="1"/>
              <a:t>Риком</a:t>
            </a:r>
            <a:r>
              <a:rPr lang="ru-RU" dirty="0"/>
              <a:t> </a:t>
            </a:r>
            <a:r>
              <a:rPr lang="ru-RU" dirty="0" err="1"/>
              <a:t>Баррерой</a:t>
            </a:r>
            <a:r>
              <a:rPr lang="ru-RU" dirty="0"/>
              <a:t> (</a:t>
            </a:r>
            <a:r>
              <a:rPr lang="ru-RU" dirty="0" err="1"/>
              <a:t>Rick</a:t>
            </a:r>
            <a:r>
              <a:rPr lang="ru-RU" dirty="0"/>
              <a:t> </a:t>
            </a:r>
            <a:r>
              <a:rPr lang="ru-RU" dirty="0" err="1"/>
              <a:t>Barrera</a:t>
            </a:r>
            <a:r>
              <a:rPr lang="ru-RU" dirty="0"/>
              <a:t>), членом PMI, специалистом в области управления проектами. Он выделяет 4 основные категории участников, различных по типу поведения. Это руководители (</a:t>
            </a:r>
            <a:r>
              <a:rPr lang="ru-RU" dirty="0" err="1"/>
              <a:t>directors</a:t>
            </a:r>
            <a:r>
              <a:rPr lang="ru-RU" dirty="0"/>
              <a:t>), “всеобщие друзья” (</a:t>
            </a:r>
            <a:r>
              <a:rPr lang="ru-RU" dirty="0" err="1"/>
              <a:t>socializers</a:t>
            </a:r>
            <a:r>
              <a:rPr lang="ru-RU" dirty="0"/>
              <a:t>), “личные друзья” (</a:t>
            </a:r>
            <a:r>
              <a:rPr lang="ru-RU" dirty="0" err="1"/>
              <a:t>relaters</a:t>
            </a:r>
            <a:r>
              <a:rPr lang="ru-RU" dirty="0"/>
              <a:t>) и мыслители (</a:t>
            </a:r>
            <a:r>
              <a:rPr lang="ru-RU" dirty="0" err="1"/>
              <a:t>thinkers</a:t>
            </a:r>
            <a:r>
              <a:rPr lang="ru-RU" dirty="0"/>
              <a:t>).</a:t>
            </a:r>
          </a:p>
          <a:p>
            <a:r>
              <a:rPr lang="ru-RU" dirty="0"/>
              <a:t>Руководители отличаются высокой работоспособностью и нацелены на успех выполнения проекта. Они вряд ли согласятся заниматься какими-то другими делами, пока осталась невыполненная работа. “Всеобщие друзья” занимаются сбором информации, общением с коллегами. Только после этого они приступают к выполнению работы. “Личные друзья”, также как и “всеобщие друзья”, общаются с другими членами команды, но делают это с глазу на глаз. Мыслители предпочитают делать всю работу в одиночку, анализируя и осмысливая информацию, объявляя о результатах только после завершения всей работы.</a:t>
            </a:r>
          </a:p>
        </p:txBody>
      </p:sp>
    </p:spTree>
    <p:extLst>
      <p:ext uri="{BB962C8B-B14F-4D97-AF65-F5344CB8AC3E}">
        <p14:creationId xmlns:p14="http://schemas.microsoft.com/office/powerpoint/2010/main" val="1372728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80728"/>
            <a:ext cx="8729495" cy="489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441538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488</Words>
  <Application>Microsoft Office PowerPoint</Application>
  <PresentationFormat>Экран (4:3)</PresentationFormat>
  <Paragraphs>32</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Gimiki</dc:creator>
  <cp:lastModifiedBy>Пользователь Windows</cp:lastModifiedBy>
  <cp:revision>1</cp:revision>
  <dcterms:created xsi:type="dcterms:W3CDTF">2023-11-28T12:24:51Z</dcterms:created>
  <dcterms:modified xsi:type="dcterms:W3CDTF">2023-11-28T12:30:08Z</dcterms:modified>
</cp:coreProperties>
</file>