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0"/>
  </p:notesMasterIdLst>
  <p:sldIdLst>
    <p:sldId id="332" r:id="rId2"/>
    <p:sldId id="333" r:id="rId3"/>
    <p:sldId id="309" r:id="rId4"/>
    <p:sldId id="330" r:id="rId5"/>
    <p:sldId id="310" r:id="rId6"/>
    <p:sldId id="331" r:id="rId7"/>
    <p:sldId id="311" r:id="rId8"/>
    <p:sldId id="312" r:id="rId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7" autoAdjust="0"/>
    <p:restoredTop sz="94660"/>
  </p:normalViewPr>
  <p:slideViewPr>
    <p:cSldViewPr>
      <p:cViewPr varScale="1">
        <p:scale>
          <a:sx n="93" d="100"/>
          <a:sy n="93" d="100"/>
        </p:scale>
        <p:origin x="-954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880977-A408-4748-9EA3-939023A8909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4516A-0D1F-41ED-8147-29BEF9E230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301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3498110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3714750"/>
            <a:ext cx="9147765" cy="1434066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EFCF7F2-95EC-4F1F-A457-E5F3C9861982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F60C837-0D65-4D3B-A9F8-A72EE82312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CF7F2-95EC-4F1F-A457-E5F3C9861982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C837-0D65-4D3B-A9F8-A72EE82312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CF7F2-95EC-4F1F-A457-E5F3C9861982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C837-0D65-4D3B-A9F8-A72EE82312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CF7F2-95EC-4F1F-A457-E5F3C9861982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C837-0D65-4D3B-A9F8-A72EE82312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CF7F2-95EC-4F1F-A457-E5F3C9861982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C837-0D65-4D3B-A9F8-A72EE82312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CF7F2-95EC-4F1F-A457-E5F3C9861982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C837-0D65-4D3B-A9F8-A72EE82312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CF7F2-95EC-4F1F-A457-E5F3C9861982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C837-0D65-4D3B-A9F8-A72EE82312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CF7F2-95EC-4F1F-A457-E5F3C9861982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C837-0D65-4D3B-A9F8-A72EE82312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CF7F2-95EC-4F1F-A457-E5F3C9861982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C837-0D65-4D3B-A9F8-A72EE82312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4805958"/>
            <a:ext cx="1920240" cy="274320"/>
          </a:xfrm>
        </p:spPr>
        <p:txBody>
          <a:bodyPr/>
          <a:lstStyle/>
          <a:p>
            <a:fld id="{EEFCF7F2-95EC-4F1F-A457-E5F3C9861982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C837-0D65-4D3B-A9F8-A72EE82312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EFCF7F2-95EC-4F1F-A457-E5F3C9861982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3" y="4805958"/>
            <a:ext cx="2350681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F60C837-0D65-4D3B-A9F8-A72EE82312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7" y="3751495"/>
            <a:ext cx="3802003" cy="10823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4338767"/>
            <a:ext cx="380200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7" y="3751495"/>
            <a:ext cx="3802003" cy="10823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4338767"/>
            <a:ext cx="380200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110997"/>
            <a:ext cx="8229600" cy="3394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4805958"/>
            <a:ext cx="1920240" cy="27432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EFCF7F2-95EC-4F1F-A457-E5F3C9861982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3" y="4805958"/>
            <a:ext cx="2350681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4805958"/>
            <a:ext cx="36576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F60C837-0D65-4D3B-A9F8-A72EE82312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89552"/>
            <a:ext cx="7636934" cy="1458162"/>
          </a:xfrm>
        </p:spPr>
        <p:txBody>
          <a:bodyPr anchor="ctr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ts val="1800"/>
              </a:spcBef>
              <a:spcAft>
                <a:spcPts val="1200"/>
              </a:spcAft>
            </a:pPr>
            <a:r>
              <a:rPr lang="ru-RU" sz="4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ТЕХНОЛОГИЯ ЭЛЕКТРОМОНТАЖНЫХ </a:t>
            </a:r>
            <a:r>
              <a:rPr lang="ru-RU" sz="4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РАБОТ</a:t>
            </a:r>
            <a:br>
              <a:rPr lang="ru-RU" sz="4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3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835968" y="1761660"/>
            <a:ext cx="7408440" cy="1458162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spcBef>
                <a:spcPts val="1800"/>
              </a:spcBef>
              <a:spcAft>
                <a:spcPts val="1200"/>
              </a:spcAft>
            </a:pPr>
            <a: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лекция №</a:t>
            </a:r>
            <a:r>
              <a:rPr lang="en-US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  <a:endParaRPr lang="ru-RU" sz="3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909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393023"/>
            <a:ext cx="7816382" cy="2143140"/>
          </a:xfrm>
        </p:spPr>
        <p:txBody>
          <a:bodyPr>
            <a:normAutofit/>
          </a:bodyPr>
          <a:lstStyle/>
          <a:p>
            <a:pPr marL="109728" indent="0" algn="just" fontAlgn="base">
              <a:buNone/>
            </a:pPr>
            <a:endParaRPr lang="ru-RU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 fontAlgn="base"/>
            <a:r>
              <a:rPr 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Прокладка кабелей в блоках</a:t>
            </a:r>
            <a:endParaRPr lang="ru-RU" sz="2000" b="1" dirty="0" smtClean="0">
              <a:solidFill>
                <a:srgbClr val="000000"/>
              </a:solidFill>
              <a:latin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75031"/>
            <a:ext cx="8229600" cy="51910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u="sng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sz="3600" u="sng" dirty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31496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4282" y="51470"/>
            <a:ext cx="87154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 fontAlgn="base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Для более надежного (по сравнению с прокладкой в траншее) предохранения от механических повреждений кабели прокладывают в кабельных блоках. Кабельным блоком называется кабельное сооружение с трубами (каналами) для прокладки в них кабелей с относящимися к нему колодцами.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prokladka-v-blokah.jpg"/>
          <p:cNvPicPr>
            <a:picLocks noChangeAspect="1"/>
          </p:cNvPicPr>
          <p:nvPr/>
        </p:nvPicPr>
        <p:blipFill rotWithShape="1">
          <a:blip r:embed="rId2" cstate="print"/>
          <a:srcRect t="18330"/>
          <a:stretch/>
        </p:blipFill>
        <p:spPr>
          <a:xfrm>
            <a:off x="2843808" y="3139941"/>
            <a:ext cx="3943350" cy="20011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 l="22266" t="6250" r="23437" b="63194"/>
          <a:stretch>
            <a:fillRect/>
          </a:stretch>
        </p:blipFill>
        <p:spPr bwMode="auto">
          <a:xfrm>
            <a:off x="899592" y="2786028"/>
            <a:ext cx="7447376" cy="2357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14282" y="51470"/>
            <a:ext cx="8715436" cy="2805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 fontAlgn="base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Обычно кабельный блок состоит из нескольких асбестоцементных труб, внутренний диаметр которых в 1,5 раза больше диаметра кабеля. Прокладку кабелей в блоках рекомендуют в местах пересечения трассы с железными и автомобильными дорогами, при прокладке в агрессивных по отношению к оболочке кабелей грунтах, при необходимости защиты кабелей от блуждающих токов и </a:t>
            </a:r>
            <a:r>
              <a:rPr lang="ru-RU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т.д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4282" y="7252"/>
            <a:ext cx="8643966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	В местах изменения направления трассы или глубины заложения блоков, а также на прямолинейных участках большой длины выполняют кабельные колодцы (камеры). В колодцах также располагаются кабельные муфты.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rcRect l="22741" t="26870" r="23988" b="32687"/>
          <a:stretch>
            <a:fillRect/>
          </a:stretch>
        </p:blipFill>
        <p:spPr bwMode="auto">
          <a:xfrm>
            <a:off x="683568" y="1815203"/>
            <a:ext cx="7793760" cy="3328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1"/>
          <p:cNvSpPr>
            <a:spLocks noGrp="1"/>
          </p:cNvSpPr>
          <p:nvPr>
            <p:ph idx="1"/>
          </p:nvPr>
        </p:nvSpPr>
        <p:spPr>
          <a:xfrm>
            <a:off x="395536" y="24507"/>
            <a:ext cx="8301608" cy="819051"/>
          </a:xfrm>
        </p:spPr>
        <p:txBody>
          <a:bodyPr>
            <a:noAutofit/>
          </a:bodyPr>
          <a:lstStyle/>
          <a:p>
            <a:pPr marL="0" indent="45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300" dirty="0" smtClean="0">
                <a:latin typeface="Arial" pitchFamily="34" charset="0"/>
                <a:cs typeface="Arial" pitchFamily="34" charset="0"/>
              </a:rPr>
              <a:t>Различают прямые колодцы, угловые,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разветвительные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тройниковые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разветвительные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крестовые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тупоугольные и 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Z-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образные. </a:t>
            </a:r>
            <a:endParaRPr lang="ru-RU" sz="23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71" y="1458969"/>
            <a:ext cx="1980247" cy="107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285614"/>
            <a:ext cx="2006917" cy="1420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568" y="1102258"/>
            <a:ext cx="1580198" cy="1786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49" y="3143574"/>
            <a:ext cx="178689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330264"/>
            <a:ext cx="1960245" cy="162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176911"/>
            <a:ext cx="226695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24507"/>
            <a:ext cx="8301608" cy="1246439"/>
          </a:xfrm>
        </p:spPr>
        <p:txBody>
          <a:bodyPr>
            <a:noAutofit/>
          </a:bodyPr>
          <a:lstStyle/>
          <a:p>
            <a:pPr marL="0" indent="533400" algn="just">
              <a:lnSpc>
                <a:spcPct val="125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Кабельные колодцы выполняют из кирпича или сборных железобетонных конструкций. Снаружи кабельные колодцы закрывают люками, внутри оборудуют кабельными конструкциями (для укладки на них кабельных муфт), водосборниками в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полу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закрытыми решетками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sz="200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а также металлическими лестницами или скобами для спуска людей. При монтаже блоков для стока влаги их укладку производят с уклоном в сторону колодцев не менее чем на 0,2% (т.е. 0,2 м на 100 м трассы).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kabelnye-kolodts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3174490"/>
            <a:ext cx="3500462" cy="1969010"/>
          </a:xfrm>
          <a:prstGeom prst="rect">
            <a:avLst/>
          </a:prstGeom>
        </p:spPr>
      </p:pic>
      <p:pic>
        <p:nvPicPr>
          <p:cNvPr id="11" name="Рисунок 10" descr="pri-razmeschenii-v-obvodnennom-grunte-betonnoe-osnovanie-obyaz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174490"/>
            <a:ext cx="3500462" cy="19690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2647" y="51470"/>
            <a:ext cx="8572560" cy="2451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lnSpc>
                <a:spcPct val="130000"/>
              </a:lnSpc>
            </a:pPr>
            <a:r>
              <a:rPr lang="ru-RU" sz="20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Протяжка кабеля между двумя колодцами производится следующим образом: в канал блока затягивается стальной канат, устанавливаются угловые ролики, кабель крепится к канату, во входное отверстие канала блока устанавливается воронка для защиты кабеля от механических повреждений при протяжке кабеля, кабель протягивается в канале с заданным усилием тяжения.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rcRect l="22274" t="28255" r="22897" b="44875"/>
          <a:stretch>
            <a:fillRect/>
          </a:stretch>
        </p:blipFill>
        <p:spPr bwMode="auto">
          <a:xfrm>
            <a:off x="59792" y="2655795"/>
            <a:ext cx="9024415" cy="2487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5668</TotalTime>
  <Words>253</Words>
  <Application>Microsoft Office PowerPoint</Application>
  <PresentationFormat>Экран (16:9)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Открытая</vt:lpstr>
      <vt:lpstr>ТЕХНОЛОГИЯ ЭЛЕКТРОМОНТАЖНЫХ РАБОТ </vt:lpstr>
      <vt:lpstr>Содержание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Общие вопросы технической диагностики</dc:title>
  <dc:creator>Gabdrakhmanov Aynur F.</dc:creator>
  <cp:lastModifiedBy>Vit</cp:lastModifiedBy>
  <cp:revision>320</cp:revision>
  <dcterms:created xsi:type="dcterms:W3CDTF">2015-11-17T09:13:09Z</dcterms:created>
  <dcterms:modified xsi:type="dcterms:W3CDTF">2022-12-12T12:11:17Z</dcterms:modified>
</cp:coreProperties>
</file>