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4" r:id="rId12"/>
    <p:sldId id="265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2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kgeu.ru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7"/>
          <p:cNvSpPr txBox="1">
            <a:spLocks noChangeArrowheads="1"/>
          </p:cNvSpPr>
          <p:nvPr/>
        </p:nvSpPr>
        <p:spPr bwMode="auto">
          <a:xfrm>
            <a:off x="285750" y="285750"/>
            <a:ext cx="591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000">
                <a:solidFill>
                  <a:srgbClr val="000000"/>
                </a:solidFill>
                <a:latin typeface="Century Schoolbook"/>
                <a:cs typeface="Arial" pitchFamily="34" charset="0"/>
              </a:rPr>
              <a:t>ФГБОУ ВПО «Казанский государственный энергетический университет»</a:t>
            </a:r>
          </a:p>
        </p:txBody>
      </p:sp>
      <p:grpSp>
        <p:nvGrpSpPr>
          <p:cNvPr id="2051" name="Группа 9"/>
          <p:cNvGrpSpPr>
            <a:grpSpLocks/>
          </p:cNvGrpSpPr>
          <p:nvPr/>
        </p:nvGrpSpPr>
        <p:grpSpPr bwMode="auto">
          <a:xfrm>
            <a:off x="7500938" y="144463"/>
            <a:ext cx="1403350" cy="1284287"/>
            <a:chOff x="7371658" y="144370"/>
            <a:chExt cx="1532654" cy="1895797"/>
          </a:xfrm>
        </p:grpSpPr>
        <p:pic>
          <p:nvPicPr>
            <p:cNvPr id="205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312" y="144370"/>
              <a:ext cx="1524000" cy="15240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7371658" y="1669912"/>
              <a:ext cx="1523985" cy="37025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spc="500" dirty="0">
                  <a:solidFill>
                    <a:srgbClr val="0066CC"/>
                  </a:solidFill>
                  <a:latin typeface="Times New Roman"/>
                  <a:cs typeface="Arial" charset="0"/>
                </a:rPr>
                <a:t>КГЭУ</a:t>
              </a:r>
            </a:p>
          </p:txBody>
        </p:sp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775" y="1516063"/>
            <a:ext cx="2309813" cy="424021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/>
        </p:spPr>
      </p:pic>
      <p:sp>
        <p:nvSpPr>
          <p:cNvPr id="2053" name="Прямоугольник 11"/>
          <p:cNvSpPr>
            <a:spLocks noChangeArrowheads="1"/>
          </p:cNvSpPr>
          <p:nvPr/>
        </p:nvSpPr>
        <p:spPr bwMode="auto">
          <a:xfrm>
            <a:off x="2541588" y="5240338"/>
            <a:ext cx="375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Century Schoolbook"/>
                <a:cs typeface="Arial" pitchFamily="34" charset="0"/>
              </a:rPr>
              <a:t>Институт теплоэнергетики (ИТЭ)</a:t>
            </a:r>
          </a:p>
        </p:txBody>
      </p: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6096000" y="5240338"/>
            <a:ext cx="28082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600">
                <a:solidFill>
                  <a:srgbClr val="000000"/>
                </a:solidFill>
                <a:latin typeface="Century Schoolbook"/>
                <a:cs typeface="Arial" pitchFamily="34" charset="0"/>
              </a:rPr>
              <a:t>г. Казань, </a:t>
            </a:r>
          </a:p>
          <a:p>
            <a:pPr eaLnBrk="1" hangingPunct="1"/>
            <a:r>
              <a:rPr lang="ru-RU" sz="1600">
                <a:solidFill>
                  <a:srgbClr val="000000"/>
                </a:solidFill>
                <a:latin typeface="Century Schoolbook"/>
                <a:cs typeface="Arial" pitchFamily="34" charset="0"/>
              </a:rPr>
              <a:t>Красносельская ул., 51</a:t>
            </a:r>
          </a:p>
          <a:p>
            <a:pPr eaLnBrk="1" hangingPunct="1"/>
            <a:r>
              <a:rPr lang="en-US" sz="1600">
                <a:solidFill>
                  <a:srgbClr val="002060"/>
                </a:solidFill>
                <a:latin typeface="Century Schoolbook"/>
                <a:cs typeface="Arial" pitchFamily="34" charset="0"/>
                <a:hlinkClick r:id="rId4"/>
              </a:rPr>
              <a:t>www.kgeu.ru</a:t>
            </a:r>
            <a:endParaRPr lang="en-US" sz="1600">
              <a:solidFill>
                <a:srgbClr val="002060"/>
              </a:solidFill>
              <a:latin typeface="Century Schoolbook"/>
              <a:cs typeface="Arial" pitchFamily="34" charset="0"/>
            </a:endParaRPr>
          </a:p>
          <a:p>
            <a:pPr eaLnBrk="1" hangingPunct="1"/>
            <a:r>
              <a:rPr lang="ru-RU" sz="1600">
                <a:solidFill>
                  <a:srgbClr val="000000"/>
                </a:solidFill>
                <a:latin typeface="Century Schoolbook"/>
                <a:cs typeface="Arial" pitchFamily="34" charset="0"/>
              </a:rPr>
              <a:t>Тел: (843) 519-43-53</a:t>
            </a:r>
          </a:p>
          <a:p>
            <a:pPr eaLnBrk="1" hangingPunct="1"/>
            <a:endParaRPr lang="ru-RU" sz="1600">
              <a:solidFill>
                <a:srgbClr val="FFFFFF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2649093" y="2492896"/>
            <a:ext cx="6494907" cy="92333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cap="all" dirty="0" err="1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Калайда</a:t>
            </a:r>
            <a:r>
              <a:rPr lang="ru-RU" sz="1800" b="1" cap="all" dirty="0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 М.Л. Д.б.н., профессор</a:t>
            </a:r>
            <a:br>
              <a:rPr lang="ru-RU" sz="1800" b="1" cap="all" dirty="0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800" b="1" cap="all" dirty="0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Зав.Кафедрой «Водные биоресурсы и </a:t>
            </a:r>
            <a:r>
              <a:rPr lang="ru-RU" sz="1800" b="1" cap="all" dirty="0" err="1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аквакультура</a:t>
            </a:r>
            <a:r>
              <a:rPr lang="ru-RU" sz="1800" b="1" cap="all" dirty="0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»</a:t>
            </a:r>
            <a:br>
              <a:rPr lang="ru-RU" sz="1800" b="1" cap="all" dirty="0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1800" b="1" dirty="0" err="1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kalayda</a:t>
            </a:r>
            <a:r>
              <a:rPr lang="ru-RU" sz="1800" b="1" dirty="0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4</a:t>
            </a:r>
            <a:r>
              <a:rPr lang="en-US" sz="1800" b="1" dirty="0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@mail.ru</a:t>
            </a:r>
            <a:endParaRPr lang="ru-RU" sz="1800" b="1" dirty="0">
              <a:ln w="0"/>
              <a:solidFill>
                <a:srgbClr val="0033CC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202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4525963"/>
          </a:xfrm>
        </p:spPr>
        <p:txBody>
          <a:bodyPr/>
          <a:lstStyle/>
          <a:p>
            <a:r>
              <a:rPr lang="ru-RU" dirty="0" smtClean="0"/>
              <a:t>Половой цикл черного морского ежа – сложный, многоступенчатый процесс, который зависит от биотических и абиотических факторов среды. Температура при этом играет ведущую роль. Каждый этап гаметогенеза приурочен к определенным температурным периодам.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48680"/>
            <a:ext cx="8435280" cy="557748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Нерест его приходится на середину июля - конец августа и происходит при температуре 19...22 °С. Активное развитие половых клеток отмечено со второй половины октября и до конца декабря. Гистологическая картина в январе свидетельствует о прекращении роста половых клеток. У самок наблюдается резорбция ооцитов, тогда как у самцов резорбция гамет в зимнее время обычно не выражена. В феврале-марте происходит активация гаметогенеза. У самок в конце марта - апреле в железе содержатся все генерации половых клеток, но преобладают ооциты на стадии большого протоплазматического роста, у самцов – сперматоциты 1-го порядка. В мае-июне гаметы созревают, в июле начинается нерест.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653136"/>
            <a:ext cx="8136904" cy="100811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Метаморфоз морского ежа: 1 — яйца, 2, 3 — личинки (2 — </a:t>
            </a:r>
            <a:r>
              <a:rPr lang="ru-RU" dirty="0" err="1" smtClean="0"/>
              <a:t>диплеурула</a:t>
            </a:r>
            <a:r>
              <a:rPr lang="ru-RU" dirty="0" smtClean="0"/>
              <a:t>, 3 — </a:t>
            </a:r>
            <a:r>
              <a:rPr lang="ru-RU" dirty="0" err="1" smtClean="0"/>
              <a:t>плутеус</a:t>
            </a:r>
            <a:r>
              <a:rPr lang="ru-RU" dirty="0" smtClean="0"/>
              <a:t>), 4 — взрослый морской ёж.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548680"/>
            <a:ext cx="42100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94784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err="1" smtClean="0"/>
              <a:t>Сасибо</a:t>
            </a:r>
            <a:r>
              <a:rPr lang="ru-RU" sz="5400" dirty="0" smtClean="0"/>
              <a:t> за внимание</a:t>
            </a:r>
            <a:endParaRPr lang="ru-RU" sz="5400" dirty="0"/>
          </a:p>
        </p:txBody>
      </p:sp>
      <p:pic>
        <p:nvPicPr>
          <p:cNvPr id="1026" name="Рисунок 20" descr="C:\Documents and Settings\Алия Кадырова\Мои документы\Мои рисунки\м е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4212299" cy="315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Рисунок 11" descr="C:\Documents and Settings\Алия Кадырова\Мои документы\Мои рисунки\м е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656"/>
            <a:ext cx="3248465" cy="24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Рисунок 14" descr="C:\Documents and Settings\Алия Кадырова\Мои документы\Мои рисунки\м е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60420"/>
            <a:ext cx="40005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918648" cy="3168352"/>
          </a:xfrm>
        </p:spPr>
        <p:txBody>
          <a:bodyPr>
            <a:normAutofit fontScale="90000"/>
          </a:bodyPr>
          <a:lstStyle/>
          <a:p>
            <a:r>
              <a:rPr lang="ru-RU" b="1" cap="all" dirty="0"/>
              <a:t>Практическая работа </a:t>
            </a:r>
            <a:r>
              <a:rPr lang="ru-RU" b="1" cap="all" dirty="0" smtClean="0"/>
              <a:t>2. </a:t>
            </a:r>
            <a:r>
              <a:rPr lang="ru-RU" b="1" cap="all" dirty="0"/>
              <a:t/>
            </a:r>
            <a:br>
              <a:rPr lang="ru-RU" b="1" cap="all" dirty="0"/>
            </a:br>
            <a:r>
              <a:rPr lang="ru-RU" b="1" cap="all" dirty="0" err="1"/>
              <a:t>иСКУССТВЕННОЕ</a:t>
            </a:r>
            <a:r>
              <a:rPr lang="ru-RU" b="1" cap="all" dirty="0"/>
              <a:t> </a:t>
            </a:r>
            <a:r>
              <a:rPr lang="ru-RU" b="1" cap="all" dirty="0" smtClean="0"/>
              <a:t>ВОСПРОИЗВОДСТВО МОРСКИХ ЕЖЕЙ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363272" cy="22902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Целью данной работы является знакомство с биотехникой искусственного воспроизводства морских ежей.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068960"/>
            <a:ext cx="4602088" cy="3451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Морские ежи – ценный промысловый объект. Икра морских ежей –высококачественный пищевой продукт, в состав которого входят необходимые для организма человека ценные питательные вещества.</a:t>
            </a:r>
          </a:p>
          <a:p>
            <a:r>
              <a:rPr lang="ru-RU" dirty="0" smtClean="0"/>
              <a:t>В настоящее время интенсивный промысел морских ежей ведется как за рубежом, так и у нас на Дальнем Востоке. За рубежом это обоснованное сочетание изъятия и воспроизводства, в нашей стране – только изъятие. В Японии для восполнения популяции молодь морских ежей собирают прямо со дна или выставляют в море специальные коллекторы. Затем молодь помещают в садки, в которые одновременно закладывают бурые и зеленые водоросли, которыми ежи питаются. Кроме того, они потребляют детрит и обрастания.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933056"/>
            <a:ext cx="427672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06531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Садки осматривают 2...6 раз в год. За год отход в садках не превышает 20 % и зависит от плотности посадки ежей. Оптимальной плотностью посадки считается 100 </a:t>
            </a:r>
            <a:r>
              <a:rPr lang="ru-RU" sz="2800" dirty="0" err="1" smtClean="0"/>
              <a:t>шт</a:t>
            </a:r>
            <a:r>
              <a:rPr lang="ru-RU" sz="2800" dirty="0" smtClean="0"/>
              <a:t>/м</a:t>
            </a:r>
            <a:r>
              <a:rPr lang="ru-RU" sz="2800" baseline="30000" dirty="0" smtClean="0"/>
              <a:t>2</a:t>
            </a:r>
            <a:r>
              <a:rPr lang="ru-RU" sz="2800" dirty="0" smtClean="0"/>
              <a:t> в возрасте до двух лет и 40...60 </a:t>
            </a:r>
            <a:r>
              <a:rPr lang="ru-RU" sz="2800" dirty="0" err="1" smtClean="0"/>
              <a:t>шт</a:t>
            </a:r>
            <a:r>
              <a:rPr lang="ru-RU" sz="2800" dirty="0" smtClean="0"/>
              <a:t>/м</a:t>
            </a:r>
            <a:r>
              <a:rPr lang="ru-RU" sz="2800" baseline="30000" dirty="0" smtClean="0"/>
              <a:t>2</a:t>
            </a:r>
            <a:r>
              <a:rPr lang="ru-RU" sz="2800" dirty="0" smtClean="0"/>
              <a:t> в возрасте свыше двух лет. Садки размещают в хорошо прогреваемых бухтах с чистой водой. Продолжительность искусственного выращивания морских ежей в садках до промыслового размера 4 года.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645024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6056" y="116632"/>
            <a:ext cx="3610744" cy="600953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Разработанный в </a:t>
            </a:r>
            <a:r>
              <a:rPr lang="ru-RU" dirty="0" err="1" smtClean="0"/>
              <a:t>ТИНРО-центре</a:t>
            </a:r>
            <a:r>
              <a:rPr lang="ru-RU" dirty="0" smtClean="0"/>
              <a:t> метод искусственного воспроизводства (рис. 1) позволяет получать молодь морского черного ежа </a:t>
            </a:r>
            <a:r>
              <a:rPr lang="en-US" i="1" dirty="0" err="1" smtClean="0"/>
              <a:t>Strongilocentrotus</a:t>
            </a:r>
            <a:r>
              <a:rPr lang="en-US" i="1" dirty="0" smtClean="0"/>
              <a:t> </a:t>
            </a:r>
            <a:r>
              <a:rPr lang="en-US" i="1" dirty="0" err="1" smtClean="0"/>
              <a:t>nudus</a:t>
            </a:r>
            <a:r>
              <a:rPr lang="ru-RU" dirty="0" smtClean="0"/>
              <a:t> жизнестойких стадий в любое время года.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525463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6633"/>
            <a:ext cx="8568952" cy="216024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Черный морской еж предпочитает обитать на глубине 40 м, но встречается и на глубине до 180 м. Распространен в заливе Петра Великого, у острова Сахалин, у полуострова Камчатка, в Желтом море.</a:t>
            </a:r>
          </a:p>
          <a:p>
            <a:r>
              <a:rPr lang="ru-RU" sz="2400" dirty="0" smtClean="0"/>
              <a:t>Гонады морских ежей перед нерестом весят 20...30 г. Диаметр панциря у этих животных 65...85 мм.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04864"/>
            <a:ext cx="669674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Для иглокожих характерна пятилучевая симметрия (т. е. их тело можно радиально разделить на пять равных частей); отсутствие головы и выделительных органов; децентрализованная нервная система и отсутствие головного мозга.</a:t>
            </a:r>
          </a:p>
          <a:p>
            <a:r>
              <a:rPr lang="ru-RU" sz="2400" dirty="0" smtClean="0"/>
              <a:t>Морской еж питается в течение всего года, однако интенсивность питания высока в период с марта по август, после сентября: она начинает снижаться.</a:t>
            </a:r>
          </a:p>
          <a:p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140968"/>
            <a:ext cx="4560168" cy="342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8291264" cy="5649491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Жизненный цикл. </a:t>
            </a:r>
            <a:r>
              <a:rPr lang="ru-RU" dirty="0" smtClean="0"/>
              <a:t>Включает в себя следующие стадии: планктонную (эмбриональное и личиночное развитие), прикрепленную (развитие и рост </a:t>
            </a:r>
            <a:r>
              <a:rPr lang="ru-RU" dirty="0" err="1" smtClean="0"/>
              <a:t>спата</a:t>
            </a:r>
            <a:r>
              <a:rPr lang="ru-RU" dirty="0" smtClean="0"/>
              <a:t> на субстрате) и свободноподвижную (обитание на грунте). В ходе раннего онтогенеза последовательно происходит смена стадий развития: бластула, гаструла, </a:t>
            </a:r>
            <a:r>
              <a:rPr lang="ru-RU" dirty="0" err="1" smtClean="0"/>
              <a:t>плутеус</a:t>
            </a:r>
            <a:r>
              <a:rPr lang="ru-RU" dirty="0" smtClean="0"/>
              <a:t> </a:t>
            </a:r>
            <a:r>
              <a:rPr lang="en-US" dirty="0" smtClean="0"/>
              <a:t>I</a:t>
            </a:r>
            <a:r>
              <a:rPr lang="ru-RU" dirty="0" smtClean="0"/>
              <a:t> стадии, </a:t>
            </a:r>
            <a:r>
              <a:rPr lang="ru-RU" dirty="0" err="1" smtClean="0"/>
              <a:t>плутеус</a:t>
            </a:r>
            <a:r>
              <a:rPr lang="ru-RU" dirty="0" smtClean="0"/>
              <a:t> </a:t>
            </a:r>
            <a:r>
              <a:rPr lang="en-US" dirty="0" smtClean="0"/>
              <a:t>II</a:t>
            </a:r>
            <a:r>
              <a:rPr lang="ru-RU" dirty="0" smtClean="0"/>
              <a:t> стадии, </a:t>
            </a:r>
            <a:r>
              <a:rPr lang="ru-RU" dirty="0" err="1" smtClean="0"/>
              <a:t>плутеус</a:t>
            </a:r>
            <a:r>
              <a:rPr lang="ru-RU" dirty="0" smtClean="0"/>
              <a:t> </a:t>
            </a:r>
            <a:r>
              <a:rPr lang="en-US" dirty="0" smtClean="0"/>
              <a:t>III</a:t>
            </a:r>
            <a:r>
              <a:rPr lang="ru-RU" dirty="0" smtClean="0"/>
              <a:t> стадии, метаморфоз.</a:t>
            </a:r>
          </a:p>
          <a:p>
            <a:r>
              <a:rPr lang="ru-RU" dirty="0" smtClean="0"/>
              <a:t>Средняя продолжительность жизни черного морского ежа 15 лет, обычные размеры промысловых ежей 60...70 мм.</a:t>
            </a:r>
          </a:p>
          <a:p>
            <a:r>
              <a:rPr lang="ru-RU" dirty="0" smtClean="0"/>
              <a:t>Особенность размножения морского ежа необходимо знать для правильной заготовки производителей.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641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Калайда М.Л. Д.б.н., профессор Зав.Кафедрой «Водные биоресурсы и аквакультура» kalayda4@mail.ru</vt:lpstr>
      <vt:lpstr>Практическая работа 2.  иСКУССТВЕННОЕ ВОСПРОИЗВОДСТВО МОРСКИХ ЕЖЕЙ </vt:lpstr>
      <vt:lpstr>Целью данной работы является знакомство с биотехникой искусственного воспроизводства морских ежей.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иСКУССТВЕННОЕ ВОСПРОИЗВОДСТВО МОРСКИХ ЕЖЕЙ</dc:title>
  <dc:creator>Артем</dc:creator>
  <cp:lastModifiedBy>130</cp:lastModifiedBy>
  <cp:revision>5</cp:revision>
  <dcterms:created xsi:type="dcterms:W3CDTF">2011-05-13T06:26:50Z</dcterms:created>
  <dcterms:modified xsi:type="dcterms:W3CDTF">2020-05-19T12:19:05Z</dcterms:modified>
</cp:coreProperties>
</file>