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56" r:id="rId2"/>
    <p:sldId id="280" r:id="rId3"/>
    <p:sldId id="301" r:id="rId4"/>
    <p:sldId id="302" r:id="rId5"/>
    <p:sldId id="303" r:id="rId6"/>
    <p:sldId id="304" r:id="rId7"/>
    <p:sldId id="305" r:id="rId8"/>
    <p:sldId id="306" r:id="rId9"/>
    <p:sldId id="289" r:id="rId10"/>
    <p:sldId id="290" r:id="rId11"/>
    <p:sldId id="291" r:id="rId12"/>
    <p:sldId id="285" r:id="rId13"/>
    <p:sldId id="286" r:id="rId14"/>
    <p:sldId id="287" r:id="rId15"/>
    <p:sldId id="292" r:id="rId16"/>
    <p:sldId id="293" r:id="rId17"/>
    <p:sldId id="299" r:id="rId18"/>
    <p:sldId id="294" r:id="rId19"/>
    <p:sldId id="295" r:id="rId20"/>
    <p:sldId id="296" r:id="rId21"/>
    <p:sldId id="297" r:id="rId22"/>
    <p:sldId id="29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69" d="100"/>
          <a:sy n="69" d="100"/>
        </p:scale>
        <p:origin x="-1332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2C87B-280F-4DD9-8401-9FBCA0274D0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E4F5E-597F-4E75-BD90-644ACB2E7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146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Запорно-регулирующая арматура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14282" y="2071678"/>
            <a:ext cx="8929718" cy="405448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Назначение </a:t>
            </a:r>
            <a:r>
              <a:rPr lang="ru-RU" sz="2400" dirty="0" smtClean="0">
                <a:solidFill>
                  <a:schemeClr val="tx1"/>
                </a:solidFill>
              </a:rPr>
              <a:t>запорно-регулирующей арматуры: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 Перекрывать </a:t>
            </a:r>
            <a:r>
              <a:rPr lang="ru-RU" sz="2400" dirty="0">
                <a:solidFill>
                  <a:schemeClr val="tx1"/>
                </a:solidFill>
              </a:rPr>
              <a:t>поток рабочей среды по трубопроводу и пускать среду в зависимости от требований технологического процесса.</a:t>
            </a:r>
          </a:p>
          <a:p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 Пускать </a:t>
            </a:r>
            <a:r>
              <a:rPr lang="ru-RU" sz="2400" dirty="0">
                <a:solidFill>
                  <a:schemeClr val="tx1"/>
                </a:solidFill>
              </a:rPr>
              <a:t>среду в зависимости , как в затворе, так и по отношению к внешней среде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868144" y="4437112"/>
            <a:ext cx="1902117" cy="190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12390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8328"/>
            <a:ext cx="5429256" cy="2161978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3)Предохранительная арматура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— автоматическая защита оборудования и трубопроводов от недопустимого превышения давления посредством сброса избытка рабочей среды.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3357562"/>
            <a:ext cx="5429256" cy="2571768"/>
          </a:xfrm>
        </p:spPr>
        <p:txBody>
          <a:bodyPr>
            <a:normAutofit/>
          </a:bodyPr>
          <a:lstStyle/>
          <a:p>
            <a:pPr marL="82550" indent="-14288"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4)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Обратная арматура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— автоматически предотвращения обратного потока рабочей среды, 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Невозвратно-запорная арматура — возможность принудительного закрытия арматуры.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285728"/>
            <a:ext cx="350046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5463" y="3286124"/>
            <a:ext cx="3490273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4900618" cy="2019102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5)Распределительно-смесительная арматура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— распределения потока рабочей среды по определенным направлениям или для смешивания потоков.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3501008"/>
            <a:ext cx="5072098" cy="27860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6)</a:t>
            </a:r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Фазоразделительная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арматура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—разделения рабочих сред, находящихся в различных фазовых состояниях. 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 данному классу арматуры относится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конденсатоотводчик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— удаляющий конденсат и не пропускающий или ограниченно пропускающий перегретый пар.</a:t>
            </a:r>
          </a:p>
          <a:p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85728"/>
            <a:ext cx="385765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3357562"/>
            <a:ext cx="371477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Конструкция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928802"/>
            <a:ext cx="5000628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Для примера приведем     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шаровые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краны типа КШХ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2550" indent="-14288"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Технические характеристики шаровых кранов: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Диаметр условного прохода, мм 6, 25, 25, 32, 50, 80, 100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Максимальное рабочее давление, МПа 0,6; 1,6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Диапазон рабочих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температур,°С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+10…+90; -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40…+140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Масса, кг 0,03; 0,6; 6,5; 8,0; 18,5; 40,0; 50,0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Герметичность затвора по ГОСТ 9544-93 - класс А</a:t>
            </a: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Содержимое 12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071678"/>
            <a:ext cx="385765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Конструктивная схема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шарового крана типа КШХ: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340768"/>
            <a:ext cx="3071834" cy="540060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Корпус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Седло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Шток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Кольцо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Втулка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Манжета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 Кольцо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 Седло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9. Шар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10. Корпус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11. Ручка </a:t>
            </a: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http://www.oil-tehno.ru/images/gidrogazkrshar1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000240"/>
            <a:ext cx="628654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0715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Маркировка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928670"/>
            <a:ext cx="9144000" cy="5929330"/>
          </a:xfrm>
        </p:spPr>
        <p:txBody>
          <a:bodyPr>
            <a:noAutofit/>
          </a:bodyPr>
          <a:lstStyle/>
          <a:p>
            <a:pPr marL="82550" indent="-14288"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В России принята маркировка и обозначение арматуры по системе ЦКБА (Центральное конструкторское бюро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арматуростроения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 </a:t>
            </a:r>
          </a:p>
          <a:p>
            <a:pPr marL="82550" indent="-14288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соответствии с этой системой обозначение арматуры строится из цифрового и буквенного кода основных данных - всего 6 элементов. </a:t>
            </a:r>
          </a:p>
          <a:p>
            <a:pPr marL="82550" indent="-14288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Тип арматуры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цифровое обозначение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10 - кран пробно-спускной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11 - кран для трубопровода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12 - запорное устройство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13,14,15 - вентиль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16 - клапан обратный подъемный и приемный с сеткой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17 - клапан предохранительный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19 - обратный поворотный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21 - регулятор давления «после себя»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22 - клапан запорный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25 - клапан регулирующий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27 - клапан смесительный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30,31 - задвижка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32 - затвор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1" y="428625"/>
            <a:ext cx="9144000" cy="58578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Материал корпуса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буквенное обозначение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- сталь углеродистая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лс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легированная сталь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нж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нержавеющая, коррозионно-стойкая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 - чугун серый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кч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ковкий чугун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вч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высокопрочный чугун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 - латунь или бронза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- алюминий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мл -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монель-металл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пластмасса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вп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винипласт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тн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титан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 - керамика, фарфор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стекло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Тип привода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цифровое обозначение (одна цифра)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3 - механический с червячной передачей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4 - механический с цилиндрической передачей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5 - механический с конической передачей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5722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6 - пневматический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7 - гидравлический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8 - электромагнитный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9 - электрический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Номер разработки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конструкции по каталогу ЦКБА - двузначное цифровое обозначение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Материал уплотнительных колец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буквенное обозначение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бр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бронза и латунь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бт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баббит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smtClean="0"/>
              <a:t>антифрикционный сплав на основе олова или свинца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стеллит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smtClean="0"/>
              <a:t>сверхтвердый сплав на основе кобальта и хрома с добавками вольфрама и/или молибдена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сормайт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000" dirty="0" smtClean="0"/>
              <a:t>литой твёрдый сплав </a:t>
            </a:r>
            <a:r>
              <a:rPr lang="ru-RU" sz="2000" dirty="0" smtClean="0"/>
              <a:t>на основе </a:t>
            </a:r>
            <a:r>
              <a:rPr lang="ru-RU" sz="2000" dirty="0" smtClean="0"/>
              <a:t>железа)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мн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монель-металл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smtClean="0"/>
              <a:t>серия сплавов на основе никеля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 - кожа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нж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нержавеющая сталь (коррозионно-стойкая)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нт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нитрованная (азотированная) сталь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резина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пластмасса (кроме винипласта)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вп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винипласт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фт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фторопласт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 - эбонит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бк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без кольца (седло выполнено прямо на корпусе) 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571500"/>
            <a:ext cx="9144000" cy="3451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Способ нанесения внутреннего покрытия корпуса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буквенное обозначение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гм -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гуммирование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smtClean="0"/>
              <a:t>нанесение резинового или эбонитового покрытия на металлические изделия с целью защиты их от коррозии и др. вредных воздействий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эм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эмалирование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футерование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пластмассой (</a:t>
            </a:r>
            <a:r>
              <a:rPr lang="ru-RU" sz="2000" dirty="0" smtClean="0"/>
              <a:t>специальная отделка для обеспечения защиты поверхностей от возможных механических или физических повреждений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Область применения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8596" y="1928802"/>
            <a:ext cx="5143536" cy="284003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Предохранительный вентиль (клапан)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Системы: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пароснабжения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теплоснабжения,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пожаротушения,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отопления,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газоснабжение - газовый вентиль,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газоочистки,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охлаждения,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переработки отходов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Содержимое 6" descr="http://comsy.ru/images/production/zaporno-regulirujushhaja_armatura/clip_image012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2428868"/>
            <a:ext cx="314327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285860"/>
            <a:ext cx="5000660" cy="103188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Запорный вентиль (клапан) с </a:t>
            </a:r>
            <a:r>
              <a:rPr lang="ru-RU" b="1" dirty="0" err="1" smtClean="0">
                <a:solidFill>
                  <a:schemeClr val="tx1"/>
                </a:solidFill>
              </a:rPr>
              <a:t>сильфонным</a:t>
            </a:r>
            <a:r>
              <a:rPr lang="ru-RU" b="1" dirty="0" smtClean="0">
                <a:solidFill>
                  <a:schemeClr val="tx1"/>
                </a:solidFill>
              </a:rPr>
              <a:t> уплотнением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0" y="2714620"/>
            <a:ext cx="4643438" cy="38576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Применяется в</a:t>
            </a: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различных отраслях промышленности: 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пищевой, 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энергетической, 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химической, 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нефтехимической, 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фармацевтической, 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металлургической, 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целлюлозно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бумажной и др.</a:t>
            </a: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Содержимое 6" descr="http://comsy.ru/images/production/zaporno-regulirujushhaja_armatura/clip_image002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214554"/>
            <a:ext cx="400052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Область применения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7224" y="285728"/>
            <a:ext cx="7000924" cy="92869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Классификация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28802"/>
            <a:ext cx="5248034" cy="4143404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       Классифицироваться запорно-регулирующая арматура может абсолютно по-разному, в зависимости от области применения, температурного режима работы, способу присоединения к трубопроводу (муфтовая, </a:t>
            </a:r>
            <a:r>
              <a:rPr lang="ru-RU" sz="2400" dirty="0" err="1" smtClean="0">
                <a:solidFill>
                  <a:schemeClr val="tx1"/>
                </a:solidFill>
              </a:rPr>
              <a:t>цапковая</a:t>
            </a:r>
            <a:r>
              <a:rPr lang="ru-RU" sz="2400" dirty="0" smtClean="0">
                <a:solidFill>
                  <a:schemeClr val="tx1"/>
                </a:solidFill>
              </a:rPr>
              <a:t>, штуцерная и др.) и даже по способу управления. 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714488"/>
            <a:ext cx="3286128" cy="3148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500174"/>
            <a:ext cx="7772400" cy="9144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Запорные вентили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Применяется в теплоснабжение, пар, газ, агрессивные среды.</a:t>
            </a:r>
          </a:p>
          <a:p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00628" y="2714620"/>
            <a:ext cx="3977415" cy="2524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504824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-10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Область применения</a:t>
            </a:r>
            <a:endParaRPr kumimoji="0" lang="ru-RU" sz="4000" b="1" i="0" u="none" strike="noStrike" kern="1200" cap="none" spc="-1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Tm="1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500174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Запорные вентили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Водонагревательные и отопительные установки, кондиционирование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794375" y="1967499"/>
            <a:ext cx="2492401" cy="3799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00034" y="42860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Область применения</a:t>
            </a:r>
            <a:endParaRPr kumimoji="0" lang="ru-RU" sz="4000" b="1" i="0" u="none" strike="noStrike" kern="1200" cap="none" spc="-1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Tm="1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071546"/>
            <a:ext cx="6143668" cy="114300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Балансировочный клапан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2214554"/>
            <a:ext cx="4500594" cy="40005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Различные отрасли промышленности: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пищевой,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энергетической,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химической, нефтехимической,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фармацевтической,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металлургической, </a:t>
            </a:r>
          </a:p>
          <a:p>
            <a:pPr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целлюлозно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бумажной и др.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Системы отопления, кондиционирования и вентиляции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http://suomi-group.ru/images/content/clip_image008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143116"/>
            <a:ext cx="4143405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04824" y="214290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Область применения</a:t>
            </a:r>
            <a:endParaRPr kumimoji="0" lang="ru-RU" sz="4000" b="1" i="0" u="none" strike="noStrike" kern="1200" cap="none" spc="-1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Tm="1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Запорно-регулирующая арматура</a:t>
            </a:r>
            <a:endParaRPr lang="ru-RU" sz="3200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95536" y="764704"/>
            <a:ext cx="8748464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Запорно-регулирующей (трубопроводной) арматурой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(ЗРА) 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называют устройства, монтируемые на трубопроводах, емкостях, котлах и других агрегатах, предназначенные для отключения, распределения, регулирования, смешения или сброса потоков сред.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Путем изменения расхода транспортируемой среды при помощи ЗРА осуществляется регулирование различных параметров технологических процессов: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давления;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температуры;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концентрации различных компонентов или количества подаваемого вещества.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 области применения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ЗРА можно разделить: </a:t>
            </a:r>
            <a:endParaRPr kumimoji="0" lang="ru-RU" sz="2000" b="1" i="0" u="none" strike="noStrike" cap="none" normalizeH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промышленная арматура общего назначения;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промышленная арматура для особых условий работы;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специальная;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сантехническая.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  <a:latin typeface="+mj-lt"/>
            </a:endParaRPr>
          </a:p>
        </p:txBody>
      </p:sp>
    </p:spTree>
  </p:cSld>
  <p:clrMapOvr>
    <a:masterClrMapping/>
  </p:clrMapOvr>
  <p:transition advTm="1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Промышленная арматура общего назначения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используется в различных областях техники. Изготовляется она серийно в больших количествах и предназначается для сред с часто изменяемыми значениями давлений и температуры. Этой арматурой оснащаются водопроводы, паропроводы, городские газопроводы, системы отопления и т. п.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Промышленная     арматура    для     особых условий    работы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предназначается для эксплуатации: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при относительно высоких давлениях и температурах;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при низких температурах;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на коррозионных, токсичных, вязких, абразивных или сыпучих средах.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К этой арматуре относятся: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энергетическая арматура высоких энергетических параметров;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криогенная;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коррозионно-стойкая и т. п.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000636"/>
            <a:ext cx="91440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b="1" dirty="0"/>
              <a:t>Специальная     арматура</a:t>
            </a:r>
            <a:r>
              <a:rPr lang="ru-RU" sz="2000" dirty="0"/>
              <a:t>     разрабатывается и изготовляется по отдельным заказам на основании особых </a:t>
            </a:r>
            <a:r>
              <a:rPr lang="ru-RU" sz="2000" dirty="0" smtClean="0"/>
              <a:t>технических </a:t>
            </a:r>
            <a:r>
              <a:rPr lang="ru-RU" sz="2000" dirty="0"/>
              <a:t>требований. </a:t>
            </a:r>
            <a:endParaRPr lang="ru-RU" sz="2000" dirty="0" smtClean="0"/>
          </a:p>
          <a:p>
            <a:pPr algn="just"/>
            <a:r>
              <a:rPr lang="ru-RU" sz="2000" dirty="0" smtClean="0"/>
              <a:t>Такая </a:t>
            </a:r>
            <a:r>
              <a:rPr lang="ru-RU" sz="2000" dirty="0"/>
              <a:t>арматура часто изготовляется, например, для экспериментальных установок, уникальных систем, </a:t>
            </a:r>
            <a:r>
              <a:rPr lang="ru-RU" sz="2000" dirty="0" smtClean="0"/>
              <a:t>атомных </a:t>
            </a:r>
            <a:r>
              <a:rPr lang="ru-RU" sz="2000" dirty="0"/>
              <a:t>электростанций и т. п.</a:t>
            </a:r>
          </a:p>
        </p:txBody>
      </p:sp>
    </p:spTree>
  </p:cSld>
  <p:clrMapOvr>
    <a:masterClrMapping/>
  </p:clrMapOvr>
  <p:transition advTm="1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617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Сантехнической арматурой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оснащаются различные бытовые устройства.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Как правило, она имеет небольшие диаметры прохода и в основном управляется вручную, за исключением регуляторов давления и предохранительных клапанов для газа.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 зависимости от вида рабочей среды и ее параметров арматуру делят:</a:t>
            </a:r>
            <a:endParaRPr kumimoji="0" lang="ru-RU" sz="2000" b="0" i="1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на паропроводную (для воды и пара);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энергетическую;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нефтяную;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газовую;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канализационную;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вентиляционную;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криогенную;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вакуумную;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резервуарную.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По </a:t>
            </a:r>
            <a:r>
              <a:rPr kumimoji="0" lang="ru-RU" sz="2000" b="0" i="1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методу управления 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арматура может быть </a:t>
            </a:r>
            <a:r>
              <a:rPr kumimoji="0" lang="ru-RU" sz="2000" b="0" i="1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управляемой 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2000" b="0" i="1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автоматически действующей 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(автономной или прямого действия).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Управляемой</a:t>
            </a:r>
            <a:r>
              <a:rPr kumimoji="0" lang="ru-RU" sz="2000" b="0" i="1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называется арматура, рабочий цикл которой выполняется по соответствующим командам извне в моменты времени, определяемые рабочими условиями и обстановкой.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 advTm="1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3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3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3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3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3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3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15808"/>
            <a:ext cx="9144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000" dirty="0"/>
              <a:t>По </a:t>
            </a:r>
            <a:r>
              <a:rPr lang="ru-RU" sz="2000" i="1" dirty="0"/>
              <a:t>функциональному назначению </a:t>
            </a:r>
            <a:r>
              <a:rPr lang="ru-RU" sz="2000" dirty="0"/>
              <a:t>арматура делится на классы, основными из которых </a:t>
            </a:r>
            <a:r>
              <a:rPr lang="ru-RU" sz="2000" dirty="0" smtClean="0"/>
              <a:t>являются:</a:t>
            </a:r>
            <a:endParaRPr lang="ru-RU" sz="2000" dirty="0"/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000" i="1" dirty="0" smtClean="0"/>
              <a:t>  </a:t>
            </a:r>
            <a:r>
              <a:rPr lang="ru-RU" sz="2000" b="1" i="1" dirty="0" smtClean="0"/>
              <a:t>Запорная </a:t>
            </a:r>
            <a:r>
              <a:rPr lang="ru-RU" sz="2000" b="1" i="1" dirty="0"/>
              <a:t>арматура</a:t>
            </a:r>
            <a:r>
              <a:rPr lang="ru-RU" sz="2000" b="1" dirty="0"/>
              <a:t> </a:t>
            </a:r>
            <a:r>
              <a:rPr lang="ru-RU" sz="2000" dirty="0"/>
              <a:t>предназначена для полного перекрытия потока среды в трубопроводе; по количеству </a:t>
            </a:r>
            <a:r>
              <a:rPr lang="ru-RU" sz="2000" dirty="0" smtClean="0"/>
              <a:t>применяемых </a:t>
            </a:r>
            <a:r>
              <a:rPr lang="ru-RU" sz="2000" dirty="0"/>
              <a:t>единиц составляет около 80 % всей арматуры. </a:t>
            </a:r>
            <a:r>
              <a:rPr lang="ru-RU" sz="2000" dirty="0" smtClean="0"/>
              <a:t>Характерным </a:t>
            </a:r>
            <a:r>
              <a:rPr lang="ru-RU" sz="2000" dirty="0"/>
              <a:t>для этой арматуры является малое значение условного </a:t>
            </a:r>
            <a:r>
              <a:rPr lang="ru-RU" sz="2000" dirty="0" smtClean="0"/>
              <a:t>диаметра </a:t>
            </a:r>
            <a:r>
              <a:rPr lang="ru-RU" sz="2000" dirty="0"/>
              <a:t>прохода </a:t>
            </a:r>
            <a:r>
              <a:rPr lang="ru-RU" sz="2000" i="1" dirty="0"/>
              <a:t>(</a:t>
            </a:r>
            <a:r>
              <a:rPr lang="en-US" sz="2000" i="1" dirty="0"/>
              <a:t>D</a:t>
            </a:r>
            <a:r>
              <a:rPr lang="ru-RU" sz="2000" i="1" baseline="-25000" dirty="0"/>
              <a:t>у</a:t>
            </a:r>
            <a:r>
              <a:rPr lang="ru-RU" sz="2000" i="1" dirty="0"/>
              <a:t> ).</a:t>
            </a:r>
            <a:endParaRPr lang="ru-RU" sz="2000" dirty="0"/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000" i="1" dirty="0" smtClean="0"/>
              <a:t>  </a:t>
            </a:r>
            <a:r>
              <a:rPr lang="ru-RU" sz="2000" b="1" i="1" dirty="0" smtClean="0"/>
              <a:t>Регулирующая </a:t>
            </a:r>
            <a:r>
              <a:rPr lang="ru-RU" sz="2000" b="1" i="1" dirty="0"/>
              <a:t>арматура</a:t>
            </a:r>
            <a:r>
              <a:rPr lang="ru-RU" sz="2000" b="1" dirty="0"/>
              <a:t> </a:t>
            </a:r>
            <a:r>
              <a:rPr lang="ru-RU" sz="2000" dirty="0"/>
              <a:t>предназначена для регулирования расхода рабочей среды с целью поддержания в </a:t>
            </a:r>
            <a:r>
              <a:rPr lang="ru-RU" sz="2000" dirty="0" smtClean="0"/>
              <a:t>необходимом </a:t>
            </a:r>
            <a:r>
              <a:rPr lang="ru-RU" sz="2000" dirty="0"/>
              <a:t>диапазоне соответствующих параметров </a:t>
            </a:r>
            <a:r>
              <a:rPr lang="ru-RU" sz="2000" dirty="0" smtClean="0"/>
              <a:t>технологического </a:t>
            </a:r>
            <a:r>
              <a:rPr lang="ru-RU" sz="2000" dirty="0"/>
              <a:t>процесса (температуры, давления, состава рабочих сред, </a:t>
            </a:r>
            <a:r>
              <a:rPr lang="ru-RU" sz="2000" dirty="0" smtClean="0"/>
              <a:t>участвующих </a:t>
            </a:r>
            <a:r>
              <a:rPr lang="ru-RU" sz="2000" dirty="0"/>
              <a:t>в процессе).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000" i="1" dirty="0" smtClean="0"/>
              <a:t>  </a:t>
            </a:r>
            <a:r>
              <a:rPr lang="ru-RU" sz="2000" b="1" i="1" dirty="0" smtClean="0"/>
              <a:t>Предохранительная </a:t>
            </a:r>
            <a:r>
              <a:rPr lang="ru-RU" sz="2000" b="1" i="1" dirty="0"/>
              <a:t>арматура</a:t>
            </a:r>
            <a:r>
              <a:rPr lang="ru-RU" sz="2000" b="1" dirty="0"/>
              <a:t> </a:t>
            </a:r>
            <a:r>
              <a:rPr lang="ru-RU" sz="2000" dirty="0"/>
              <a:t>служит для предохранения обслуживаемого объекта от чрезмерного </a:t>
            </a:r>
            <a:r>
              <a:rPr lang="ru-RU" sz="2000" dirty="0" smtClean="0"/>
              <a:t>повышения </a:t>
            </a:r>
            <a:r>
              <a:rPr lang="ru-RU" sz="2000" dirty="0"/>
              <a:t>давления путем выпуска избыточного количества рабочей среды. </a:t>
            </a:r>
            <a:endParaRPr lang="ru-RU" sz="2000" dirty="0" smtClean="0"/>
          </a:p>
          <a:p>
            <a:pPr algn="just">
              <a:spcAft>
                <a:spcPts val="1200"/>
              </a:spcAft>
            </a:pPr>
            <a:r>
              <a:rPr lang="ru-RU" sz="2000" dirty="0" smtClean="0"/>
              <a:t>К </a:t>
            </a:r>
            <a:r>
              <a:rPr lang="ru-RU" sz="2000" dirty="0"/>
              <a:t>предохранительной арматуре относятся предохранительные </a:t>
            </a:r>
            <a:r>
              <a:rPr lang="ru-RU" sz="2000" dirty="0" smtClean="0"/>
              <a:t>клапаны</a:t>
            </a:r>
            <a:r>
              <a:rPr lang="ru-RU" sz="2000" dirty="0"/>
              <a:t>, мембранные разрывные устройства, перепускные клапаны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 advTm="1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i="1" dirty="0" smtClean="0"/>
              <a:t>  </a:t>
            </a:r>
            <a:r>
              <a:rPr lang="ru-RU" sz="2000" b="1" i="1" dirty="0" smtClean="0"/>
              <a:t>Защитная арматура</a:t>
            </a:r>
            <a:r>
              <a:rPr lang="ru-RU" sz="2000" b="1" dirty="0" smtClean="0"/>
              <a:t> </a:t>
            </a:r>
            <a:r>
              <a:rPr lang="ru-RU" sz="2000" dirty="0" smtClean="0"/>
              <a:t>предназначена для защиты оборудования от недопустимых воздействий рабочей среды. </a:t>
            </a:r>
          </a:p>
          <a:p>
            <a:pPr indent="446088" algn="just">
              <a:spcAft>
                <a:spcPts val="600"/>
              </a:spcAft>
            </a:pPr>
            <a:r>
              <a:rPr lang="ru-RU" sz="2000" dirty="0" smtClean="0"/>
              <a:t>В отличие от предохранительной защитная арматура при возникновении аварийных ситуаций закрывается и отключает обслуживаемый участок, что предохраняет его от недопустимых воздействий. </a:t>
            </a:r>
          </a:p>
          <a:p>
            <a:pPr indent="446088" algn="just">
              <a:spcAft>
                <a:spcPts val="600"/>
              </a:spcAft>
            </a:pPr>
            <a:r>
              <a:rPr lang="ru-RU" sz="2000" dirty="0" smtClean="0"/>
              <a:t>К защитной арматуре относятся защитные (отсечные) клапаны, обратные клапаны, отключающие клапаны.</a:t>
            </a:r>
            <a:endParaRPr lang="ru-RU" sz="2000" dirty="0"/>
          </a:p>
        </p:txBody>
      </p:sp>
    </p:spTree>
  </p:cSld>
  <p:clrMapOvr>
    <a:masterClrMapping/>
  </p:clrMapOvr>
  <p:transition advTm="1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По способу перекрытия потока среды арматура делится на следующие типы:</a:t>
            </a:r>
            <a:endParaRPr kumimoji="0" lang="ru-RU" sz="2000" b="1" i="1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1)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задвижка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(затвор в виде диска, пластины или клина), которая перемещается возвратно-поступательно вдоль своей плоскости, перпендикулярно к оси потока среды;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2) </a:t>
            </a:r>
            <a:r>
              <a:rPr kumimoji="0" lang="ru-RU" sz="2000" b="1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клапан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(затвор в виде тарелки или конуса), который перемещается возвратно-поступательно параллельно оси потока среды в седле корпуса арматуры;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клапан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, в котором затвор перемещается с помощью винтовой пары и управляется вручную, называется </a:t>
            </a:r>
            <a:r>
              <a:rPr kumimoji="0" lang="ru-RU" sz="2000" b="0" i="1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вентилем;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3)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кран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(затвор, имеющий форму тела вращения или части его), который поворачивается вокруг своей оси, расположенной перпендикулярно к оси потока среды;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4)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заслонка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(затвор, имеющий форму диска), которая поворачивается вокруг оси, расположенной в плоскости затвора или параллельно ей;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5)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мембранный клапан 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(затвор в виде упругой мембраны), который перемещается вдоль оси потока в седле клапана. </a:t>
            </a:r>
            <a:endParaRPr kumimoji="0" lang="ru-RU" sz="2000" b="0" i="0" u="none" strike="noStrike" cap="none" normalizeH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 advTm="1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5500694" cy="2876358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1)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Запорная арматура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— перекрытие потока рабочей среды с определенной герметичностью, разделяется: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Спускная (дренажная) арматура — сброс рабочей среды из емкостей (резервуаров), систем трубопроводов.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Контрольная арматура — управление поступлением рабочей среды в контрольно-измерительную аппаратуру, приборы.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3071810"/>
            <a:ext cx="5500694" cy="3786190"/>
          </a:xfrm>
        </p:spPr>
        <p:txBody>
          <a:bodyPr>
            <a:noAutofit/>
          </a:bodyPr>
          <a:lstStyle/>
          <a:p>
            <a:pPr marL="82550" indent="-14288"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Регулирующая арматура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— регулирование параметров рабочей среды посредством изменения расхода, разделяется: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Редукционная (дроссельная) арматура — снижение (редуцирование) рабочего давления в системе за счет увеличения гидравлического сопротивления в проточной части.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Запорно-регулирующая арматура — функции запорной и регулирующей арматуры совмещены.</a:t>
            </a: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71414"/>
            <a:ext cx="342902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rrowheads="1"/>
          </p:cNvPicPr>
          <p:nvPr/>
        </p:nvPicPr>
        <p:blipFill>
          <a:blip r:embed="rId3" cstate="print"/>
          <a:srcRect l="1961" r="1961"/>
          <a:stretch>
            <a:fillRect/>
          </a:stretch>
        </p:blipFill>
        <p:spPr bwMode="auto">
          <a:xfrm>
            <a:off x="5500694" y="3429000"/>
            <a:ext cx="310233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Tm="1000">
        <p:split/>
      </p:transition>
    </mc:Choice>
    <mc:Fallback>
      <p:transition advTm="1000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665</TotalTime>
  <Words>1000</Words>
  <Application>Microsoft Office PowerPoint</Application>
  <PresentationFormat>Экран (4:3)</PresentationFormat>
  <Paragraphs>128</Paragraphs>
  <Slides>22</Slides>
  <Notes>0</Notes>
  <HiddenSlides>5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Метро</vt:lpstr>
      <vt:lpstr>Запорно-регулирующая арматура</vt:lpstr>
      <vt:lpstr>       Классифицироваться запорно-регулирующая арматура может абсолютно по-разному, в зависимости от области применения, температурного режима работы, способу присоединения к трубопроводу (муфтовая, цапковая, штуцерная и др.) и даже по способу управления. </vt:lpstr>
      <vt:lpstr>Запорно-регулирующая арматура</vt:lpstr>
      <vt:lpstr>Слайд 4</vt:lpstr>
      <vt:lpstr>Слайд 5</vt:lpstr>
      <vt:lpstr>Слайд 6</vt:lpstr>
      <vt:lpstr>Слайд 7</vt:lpstr>
      <vt:lpstr>Слайд 8</vt:lpstr>
      <vt:lpstr>   1)Запорная арматура — перекрытие потока рабочей среды с определенной герметичностью, разделяется:  - Спускная (дренажная) арматура — сброс рабочей среды из емкостей (резервуаров), систем трубопроводов. - Контрольная арматура — управление поступлением рабочей среды в контрольно-измерительную аппаратуру, приборы. </vt:lpstr>
      <vt:lpstr>3)Предохранительная арматура — автоматическая защита оборудования и трубопроводов от недопустимого превышения давления посредством сброса избытка рабочей среды. </vt:lpstr>
      <vt:lpstr>5)Распределительно-смесительная арматура — распределения потока рабочей среды по определенным направлениям или для смешивания потоков. </vt:lpstr>
      <vt:lpstr>Конструкция</vt:lpstr>
      <vt:lpstr>Конструктивная схема шарового крана типа КШХ:</vt:lpstr>
      <vt:lpstr>Маркировка</vt:lpstr>
      <vt:lpstr>Слайд 15</vt:lpstr>
      <vt:lpstr>Слайд 16</vt:lpstr>
      <vt:lpstr>Слайд 17</vt:lpstr>
      <vt:lpstr>Область применения</vt:lpstr>
      <vt:lpstr>Область применения</vt:lpstr>
      <vt:lpstr>Запорные вентили</vt:lpstr>
      <vt:lpstr>Запорные вентили </vt:lpstr>
      <vt:lpstr>Балансировочный клапан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Запорно-регулирующая арматура</dc:title>
  <dc:creator>Фетисов Л.В.</dc:creator>
  <cp:lastModifiedBy>Admin</cp:lastModifiedBy>
  <cp:revision>91</cp:revision>
  <dcterms:created xsi:type="dcterms:W3CDTF">2011-05-23T21:50:48Z</dcterms:created>
  <dcterms:modified xsi:type="dcterms:W3CDTF">2014-03-25T06:50:38Z</dcterms:modified>
</cp:coreProperties>
</file>