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23524-0874-4CAE-B8C1-B250273E45F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7D87-181D-45EC-A44D-AB969E233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23524-0874-4CAE-B8C1-B250273E45F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7D87-181D-45EC-A44D-AB969E233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23524-0874-4CAE-B8C1-B250273E45F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7D87-181D-45EC-A44D-AB969E233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23524-0874-4CAE-B8C1-B250273E45F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7D87-181D-45EC-A44D-AB969E233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23524-0874-4CAE-B8C1-B250273E45F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7D87-181D-45EC-A44D-AB969E233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23524-0874-4CAE-B8C1-B250273E45F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7D87-181D-45EC-A44D-AB969E233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23524-0874-4CAE-B8C1-B250273E45F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7D87-181D-45EC-A44D-AB969E233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23524-0874-4CAE-B8C1-B250273E45F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7D87-181D-45EC-A44D-AB969E233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23524-0874-4CAE-B8C1-B250273E45F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7D87-181D-45EC-A44D-AB969E233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23524-0874-4CAE-B8C1-B250273E45F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7D87-181D-45EC-A44D-AB969E233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23524-0874-4CAE-B8C1-B250273E45F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7D87-181D-45EC-A44D-AB969E233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23524-0874-4CAE-B8C1-B250273E45F3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27D87-181D-45EC-A44D-AB969E23351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214313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Дисциплина «Химические основы в экологии»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786058"/>
            <a:ext cx="8143932" cy="285274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Лекция № </a:t>
            </a:r>
            <a:r>
              <a:rPr lang="ru-RU" sz="2800" dirty="0">
                <a:solidFill>
                  <a:schemeClr val="tx1"/>
                </a:solidFill>
              </a:rPr>
              <a:t>5. Металлы и их соединения. Применение и источники загрязнения. Токсичность. Подвижность. </a:t>
            </a:r>
            <a:r>
              <a:rPr lang="ru-RU" sz="2800" dirty="0" err="1">
                <a:solidFill>
                  <a:schemeClr val="tx1"/>
                </a:solidFill>
              </a:rPr>
              <a:t>Биоаккумуляция</a:t>
            </a:r>
            <a:r>
              <a:rPr lang="ru-RU" sz="2800" dirty="0">
                <a:solidFill>
                  <a:schemeClr val="tx1"/>
                </a:solidFill>
              </a:rPr>
              <a:t>. Металлорганические соединения.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0"/>
            <a:ext cx="776659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643998" cy="6572296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Обратный перенос металлов из океана на сушу не компенсирует речной сток (см. табл. 2), и следовательно происходит накопление металлов в океане, где они переходят в нерастворимые формы и накапливаются в донных отложениях. Таким образом, глобальные циклы тяжелых металлов характеризуются малой степенью замкнутости. Повторное вовлечение металлов из осадочных толщ в циклы </a:t>
            </a:r>
            <a:r>
              <a:rPr lang="ru-RU" dirty="0" err="1"/>
              <a:t>массообмена</a:t>
            </a:r>
            <a:r>
              <a:rPr lang="ru-RU" dirty="0"/>
              <a:t> происходит в результате тектонических процессов.</a:t>
            </a:r>
          </a:p>
          <a:p>
            <a:pPr marL="0" algn="just">
              <a:buNone/>
            </a:pPr>
            <a:r>
              <a:rPr lang="ru-RU" dirty="0"/>
              <a:t>Значительная часть металлов вовлечена в биотический круговорот (см. табл. 2). Массы металлов, проходящих через биологические круговороты на суше и в океане, соизмеримы, но их соотношение неодинаково. Так, растительность суши захватывает больше </a:t>
            </a:r>
            <a:r>
              <a:rPr lang="ru-RU" dirty="0" err="1"/>
              <a:t>Mn</a:t>
            </a:r>
            <a:r>
              <a:rPr lang="ru-RU" dirty="0"/>
              <a:t> и </a:t>
            </a:r>
            <a:r>
              <a:rPr lang="ru-RU" dirty="0" err="1"/>
              <a:t>Pb</a:t>
            </a:r>
            <a:r>
              <a:rPr lang="ru-RU" dirty="0"/>
              <a:t>, фотосинтезирующие организмы океана – больше </a:t>
            </a:r>
            <a:r>
              <a:rPr lang="ru-RU" dirty="0" err="1"/>
              <a:t>Mo</a:t>
            </a:r>
            <a:r>
              <a:rPr lang="ru-RU" dirty="0"/>
              <a:t> и </a:t>
            </a:r>
            <a:r>
              <a:rPr lang="ru-RU" dirty="0" err="1"/>
              <a:t>Co</a:t>
            </a:r>
            <a:r>
              <a:rPr lang="ru-RU" dirty="0"/>
              <a:t>. В растения суши тяжелые металлы могут поступать через корневую систему, а также через листовые пластинки из атмосферных осадков. Существует тесная связь между химическим составом растений и горных пород. Так, в растениях над рудными залежами содержится больше металлов, чем в растениях, обитающих в обычных, </a:t>
            </a:r>
            <a:r>
              <a:rPr lang="ru-RU" dirty="0" err="1"/>
              <a:t>безрудных</a:t>
            </a:r>
            <a:r>
              <a:rPr lang="ru-RU" dirty="0"/>
              <a:t> местах.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Этот эффект положен в основу биогеохимического метода поисков руд на основе химического анализа листьев и побегов у представителей обычной флоры в данной местности. Также известны уникальные растения, сигнализирующие о присутствии определенных металлов в породах. Например, </a:t>
            </a:r>
            <a:r>
              <a:rPr lang="ru-RU" dirty="0" err="1"/>
              <a:t>галмейная</a:t>
            </a:r>
            <a:r>
              <a:rPr lang="ru-RU" dirty="0"/>
              <a:t> флора сигнализирует о присутствии цинка. В золе </a:t>
            </a:r>
            <a:r>
              <a:rPr lang="ru-RU" dirty="0" err="1"/>
              <a:t>галмейной</a:t>
            </a:r>
            <a:r>
              <a:rPr lang="ru-RU" dirty="0"/>
              <a:t> фиалки (</a:t>
            </a:r>
            <a:r>
              <a:rPr lang="ru-RU" dirty="0" err="1"/>
              <a:t>Viola</a:t>
            </a:r>
            <a:r>
              <a:rPr lang="ru-RU" dirty="0"/>
              <a:t> </a:t>
            </a:r>
            <a:r>
              <a:rPr lang="ru-RU" dirty="0" err="1"/>
              <a:t>lutea</a:t>
            </a:r>
            <a:r>
              <a:rPr lang="ru-RU" dirty="0"/>
              <a:t>, </a:t>
            </a:r>
            <a:r>
              <a:rPr lang="ru-RU" dirty="0" err="1"/>
              <a:t>var</a:t>
            </a:r>
            <a:r>
              <a:rPr lang="ru-RU" dirty="0"/>
              <a:t>. </a:t>
            </a:r>
            <a:r>
              <a:rPr lang="ru-RU" dirty="0" err="1"/>
              <a:t>calaminaria</a:t>
            </a:r>
            <a:r>
              <a:rPr lang="ru-RU" dirty="0"/>
              <a:t>), </a:t>
            </a:r>
            <a:r>
              <a:rPr lang="ru-RU" dirty="0" err="1"/>
              <a:t>галмейной</a:t>
            </a:r>
            <a:r>
              <a:rPr lang="ru-RU" dirty="0"/>
              <a:t> ярутки (</a:t>
            </a:r>
            <a:r>
              <a:rPr lang="ru-RU" dirty="0" err="1"/>
              <a:t>Thlaspi</a:t>
            </a:r>
            <a:r>
              <a:rPr lang="ru-RU" dirty="0"/>
              <a:t> </a:t>
            </a:r>
            <a:r>
              <a:rPr lang="ru-RU" dirty="0" err="1"/>
              <a:t>calaminare</a:t>
            </a:r>
            <a:r>
              <a:rPr lang="ru-RU" dirty="0"/>
              <a:t>) содержится 13…21% оксида цинка, что в 150 раз больше его среднего содержания в растительности суши. Существуют различные </a:t>
            </a:r>
            <a:r>
              <a:rPr lang="ru-RU" dirty="0" err="1"/>
              <a:t>эндемичные</a:t>
            </a:r>
            <a:r>
              <a:rPr lang="ru-RU" dirty="0"/>
              <a:t> виды растений, которые растут в условиях высокой концентрации олова (на отвалах старых оловянных рудников), меди (на отвалах меднорудных разработок), кобальта (на выходах медно-кобальтовых руд). В представителе кобальтовой флоры бурачке (</a:t>
            </a:r>
            <a:r>
              <a:rPr lang="ru-RU" dirty="0" err="1"/>
              <a:t>Alyssum</a:t>
            </a:r>
            <a:r>
              <a:rPr lang="ru-RU" dirty="0"/>
              <a:t> </a:t>
            </a:r>
            <a:r>
              <a:rPr lang="ru-RU" dirty="0" err="1"/>
              <a:t>bertolinii</a:t>
            </a:r>
            <a:r>
              <a:rPr lang="ru-RU" dirty="0"/>
              <a:t>) обнаружено 7,86 % никеля, что в тысячи раз больше среднего содержания никеля в растениях.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643710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В целом концентрация микроэлемента в растениях зависит от большого числа факторов: содержания элемента в почвообразующих породах, их минералогического состава, типа почв, рельефа и расположения уровня грунтовых вод, особенностей морфологии и физиологии растений и др. В присутствии повышенных концентраций элементов могут встречаться угнетенные и уродливые формы растений.</a:t>
            </a:r>
          </a:p>
          <a:p>
            <a:pPr marL="0" algn="just">
              <a:buNone/>
            </a:pPr>
            <a:r>
              <a:rPr lang="ru-RU" dirty="0"/>
              <a:t>Зеленые части растений могут выделять металлы в окружающую  среду в составе фитонцидов, улетучивающихся в атмосферу, и </a:t>
            </a:r>
            <a:r>
              <a:rPr lang="ru-RU" dirty="0" err="1"/>
              <a:t>невозгоняющихся</a:t>
            </a:r>
            <a:r>
              <a:rPr lang="ru-RU" dirty="0"/>
              <a:t> соединений, смываемых дождем. Было показано, что растения выделяют иглообразные частицы размером около 200х30 нм, содержащие большие количества </a:t>
            </a:r>
            <a:r>
              <a:rPr lang="ru-RU" dirty="0" err="1"/>
              <a:t>Zn</a:t>
            </a:r>
            <a:r>
              <a:rPr lang="ru-RU" dirty="0"/>
              <a:t>, </a:t>
            </a:r>
            <a:r>
              <a:rPr lang="ru-RU" dirty="0" err="1"/>
              <a:t>Cd</a:t>
            </a:r>
            <a:r>
              <a:rPr lang="ru-RU" dirty="0"/>
              <a:t>, </a:t>
            </a:r>
            <a:r>
              <a:rPr lang="ru-RU" dirty="0" err="1"/>
              <a:t>Pb</a:t>
            </a:r>
            <a:r>
              <a:rPr lang="ru-RU" dirty="0"/>
              <a:t>. По расчетам, с площади 1 км  растительность выделяет в приземный слой тропосферы за год до 9 кг </a:t>
            </a:r>
            <a:r>
              <a:rPr lang="ru-RU" dirty="0" err="1"/>
              <a:t>Zn</a:t>
            </a:r>
            <a:r>
              <a:rPr lang="ru-RU" dirty="0"/>
              <a:t>, 5 г </a:t>
            </a:r>
            <a:r>
              <a:rPr lang="ru-RU" dirty="0" err="1"/>
              <a:t>Pb</a:t>
            </a:r>
            <a:r>
              <a:rPr lang="ru-RU" dirty="0"/>
              <a:t>, глобальная эмиссия растениями в атмосферу оценивается в 300 тыс. т </a:t>
            </a:r>
            <a:r>
              <a:rPr lang="ru-RU" dirty="0" err="1"/>
              <a:t>Zn</a:t>
            </a:r>
            <a:r>
              <a:rPr lang="ru-RU" dirty="0"/>
              <a:t> в год, 300 т </a:t>
            </a:r>
            <a:r>
              <a:rPr lang="ru-RU" dirty="0" err="1"/>
              <a:t>Pb</a:t>
            </a:r>
            <a:r>
              <a:rPr lang="ru-RU" dirty="0"/>
              <a:t> в год. Повышенные концентрации металлов в воздухе наблюдаются в выделениях хвойных деревьев субальпийских лесов некоторых горнорудных районов США. В них зарегистрировано 1…12 мкг/г свинца, в то время как в нерудных районах его значительно меньше.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8786874" cy="685800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sz="3300" u="sng" dirty="0"/>
              <a:t>Техногенные источники тяжелых металлов</a:t>
            </a:r>
            <a:endParaRPr lang="ru-RU" sz="3300" dirty="0"/>
          </a:p>
          <a:p>
            <a:pPr marL="0" algn="just">
              <a:buNone/>
            </a:pPr>
            <a:r>
              <a:rPr lang="ru-RU" sz="3300" dirty="0"/>
              <a:t>Техногенное поступление в биосферу для ряда металлов значительно превосходит природное. О масштабах антропогенного влияния на круговороты элементов можно судить по следующим примерам. Глобальное выделение </a:t>
            </a:r>
            <a:r>
              <a:rPr lang="ru-RU" sz="3300" dirty="0" err="1"/>
              <a:t>Pb</a:t>
            </a:r>
            <a:r>
              <a:rPr lang="ru-RU" sz="3300" dirty="0"/>
              <a:t> из природных источников составляет 12 тыс. т в год, антропогенная эмиссия – 332 тыс. т в год. Вклад техногенного </a:t>
            </a:r>
            <a:r>
              <a:rPr lang="ru-RU" sz="3300" dirty="0" err="1"/>
              <a:t>Cd</a:t>
            </a:r>
            <a:r>
              <a:rPr lang="ru-RU" sz="3300" dirty="0"/>
              <a:t> составляет около 84…89%, </a:t>
            </a:r>
            <a:r>
              <a:rPr lang="ru-RU" sz="3300" dirty="0" err="1"/>
              <a:t>Cu</a:t>
            </a:r>
            <a:r>
              <a:rPr lang="ru-RU" sz="3300" dirty="0"/>
              <a:t> – 56…87%, </a:t>
            </a:r>
            <a:r>
              <a:rPr lang="ru-RU" sz="3300" dirty="0" err="1"/>
              <a:t>Ni</a:t>
            </a:r>
            <a:r>
              <a:rPr lang="ru-RU" sz="3300" dirty="0"/>
              <a:t> – 66…75%, </a:t>
            </a:r>
            <a:r>
              <a:rPr lang="ru-RU" sz="3300" dirty="0" err="1"/>
              <a:t>Hg</a:t>
            </a:r>
            <a:r>
              <a:rPr lang="ru-RU" sz="3300" dirty="0"/>
              <a:t> – 58% от количества металла, выделяемого природными источниками. Из мирового антропогенного потока этих элементов 26…44% приходится на Европу, а на долю европейской территории бывшего СССР – 28…42% от всех выбросов в Европе.</a:t>
            </a:r>
          </a:p>
          <a:p>
            <a:pPr marL="0" algn="just">
              <a:buNone/>
            </a:pPr>
            <a:r>
              <a:rPr lang="ru-RU" sz="3300" dirty="0"/>
              <a:t>Основное количество тяжелых металлов поступает в окружающую среду в результате высокотемпературных процессов: черная и цветная металлургия, обжиг цементного сырья, сжигание минерального топлива и др. Наиболее мощные ореолы рассеяния тяжелых металлов возникают вокруг металлургических предприятий в результате выбросов в атмосферу. Максимальное загрязнение почвы наблюдается в зоне до 5 км от предприятия, 10…30 % от общего количества металла в выбросе распространяются на расстояние более 10 км. В составе выбросов преобладают оксиды.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При сжигании угля, нефти, сланцев вместе с дымом в атмосферу поступают элементы, содержащиеся в этих видах топлива. Каменный уголь содержит </a:t>
            </a:r>
            <a:r>
              <a:rPr lang="ru-RU" dirty="0" err="1"/>
              <a:t>Ce</a:t>
            </a:r>
            <a:r>
              <a:rPr lang="ru-RU" dirty="0"/>
              <a:t>, </a:t>
            </a:r>
            <a:r>
              <a:rPr lang="ru-RU" dirty="0" err="1"/>
              <a:t>Cr</a:t>
            </a:r>
            <a:r>
              <a:rPr lang="ru-RU" dirty="0"/>
              <a:t>, </a:t>
            </a:r>
            <a:r>
              <a:rPr lang="ru-RU" dirty="0" err="1"/>
              <a:t>Pb</a:t>
            </a:r>
            <a:r>
              <a:rPr lang="ru-RU" dirty="0"/>
              <a:t>, </a:t>
            </a:r>
            <a:r>
              <a:rPr lang="ru-RU" dirty="0" err="1"/>
              <a:t>Hg</a:t>
            </a:r>
            <a:r>
              <a:rPr lang="ru-RU" dirty="0"/>
              <a:t>, </a:t>
            </a:r>
            <a:r>
              <a:rPr lang="ru-RU" dirty="0" err="1"/>
              <a:t>Ag</a:t>
            </a:r>
            <a:r>
              <a:rPr lang="ru-RU" dirty="0"/>
              <a:t>, </a:t>
            </a:r>
            <a:r>
              <a:rPr lang="ru-RU" dirty="0" err="1"/>
              <a:t>Sn</a:t>
            </a:r>
            <a:r>
              <a:rPr lang="ru-RU" dirty="0"/>
              <a:t>, </a:t>
            </a:r>
            <a:r>
              <a:rPr lang="ru-RU" dirty="0" err="1"/>
              <a:t>Ti</a:t>
            </a:r>
            <a:r>
              <a:rPr lang="ru-RU" dirty="0"/>
              <a:t>, U, </a:t>
            </a:r>
            <a:r>
              <a:rPr lang="ru-RU" dirty="0" err="1"/>
              <a:t>Ra</a:t>
            </a:r>
            <a:r>
              <a:rPr lang="ru-RU" dirty="0"/>
              <a:t> и другие металлы. Ежегодно только при сжигании угля в атмосферу выбрасывается урана в 60 раз больше, чем может быть включено в естественный биогеохимический цикл, кадмия – в 40, иттрия и циркония – в 10, олова – в 3…4, ртути – в 8700 раз (54% эмиссии </a:t>
            </a:r>
            <a:r>
              <a:rPr lang="ru-RU" dirty="0" err="1"/>
              <a:t>Hg</a:t>
            </a:r>
            <a:r>
              <a:rPr lang="ru-RU" dirty="0"/>
              <a:t> поступает в результате сжигания угля). На эти выбросы приходится около 90% эмиссии </a:t>
            </a:r>
            <a:r>
              <a:rPr lang="ru-RU" dirty="0" err="1"/>
              <a:t>Cd</a:t>
            </a:r>
            <a:r>
              <a:rPr lang="ru-RU" dirty="0"/>
              <a:t>, </a:t>
            </a:r>
            <a:r>
              <a:rPr lang="ru-RU" dirty="0" err="1"/>
              <a:t>Hg</a:t>
            </a:r>
            <a:r>
              <a:rPr lang="ru-RU" dirty="0"/>
              <a:t>, </a:t>
            </a:r>
            <a:r>
              <a:rPr lang="ru-RU" dirty="0" err="1"/>
              <a:t>Sn</a:t>
            </a:r>
            <a:r>
              <a:rPr lang="ru-RU" dirty="0"/>
              <a:t>, </a:t>
            </a:r>
            <a:r>
              <a:rPr lang="ru-RU" dirty="0" err="1"/>
              <a:t>Ti</a:t>
            </a:r>
            <a:r>
              <a:rPr lang="ru-RU" dirty="0"/>
              <a:t>, </a:t>
            </a:r>
            <a:r>
              <a:rPr lang="ru-RU" dirty="0" err="1"/>
              <a:t>Zn</a:t>
            </a:r>
            <a:r>
              <a:rPr lang="ru-RU" dirty="0"/>
              <a:t> в атмосферу.</a:t>
            </a:r>
          </a:p>
          <a:p>
            <a:pPr marL="0" algn="just">
              <a:buNone/>
            </a:pPr>
            <a:r>
              <a:rPr lang="ru-RU" dirty="0"/>
              <a:t>Источниками загрязнения окружающей среды ртутью также являются: сброс сточных вод электролизных фабрик по производству </a:t>
            </a:r>
            <a:r>
              <a:rPr lang="ru-RU" dirty="0" err="1"/>
              <a:t>хлорощелочей</a:t>
            </a:r>
            <a:r>
              <a:rPr lang="ru-RU" dirty="0"/>
              <a:t> и едкого натра и предприятий, где сульфат ртути используется в качестве катализатора; использование в сельском хозяйстве различных </a:t>
            </a:r>
            <a:r>
              <a:rPr lang="ru-RU" dirty="0" err="1"/>
              <a:t>биоцидов</a:t>
            </a:r>
            <a:r>
              <a:rPr lang="ru-RU" dirty="0"/>
              <a:t>, содержащих ртутные соединения; добыча золота; захоронение и сжигание ртутьсодержащих промышленных и бытовых отходов.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8786874" cy="685800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sz="3300" dirty="0"/>
              <a:t>Кадмий и его соединения попадают в окружающую среду в составе сточных вод и выбросов при производстве кадмиевых электродов, применяемых в аккумуляторах, неорганических красящих веществ (пигментов), плёночных солнечных батарей. Кадмий широко используется для нанесения антикоррозионных покрытий на металлы (</a:t>
            </a:r>
            <a:r>
              <a:rPr lang="ru-RU" sz="3300" dirty="0" err="1"/>
              <a:t>кадмирование</a:t>
            </a:r>
            <a:r>
              <a:rPr lang="ru-RU" sz="3300" dirty="0"/>
              <a:t>), как компонент твёрдых припоев (сплавов на основе серебра, меди, цинка) для снижения их температуры плавления, как компонент полупроводниковых материалов и люминофоров. Существенное количество кадмия поступает в организм курильщиков с табачным дымом.</a:t>
            </a:r>
          </a:p>
          <a:p>
            <a:pPr marL="0" algn="just">
              <a:buNone/>
            </a:pPr>
            <a:r>
              <a:rPr lang="ru-RU" sz="3300" dirty="0"/>
              <a:t>Загрязнение природных вод и воздуха свинцом происходит при производстве свинцово-кислотных аккумуляторных батарей, электротехнических изделий (припой), средств защиты от ионизирующего излучения, неорганических пигментов, инсектицидов, боеприпасов, при захоронении и сжигании отходов. </a:t>
            </a:r>
          </a:p>
          <a:p>
            <a:pPr marL="0" algn="just">
              <a:buNone/>
            </a:pPr>
            <a:r>
              <a:rPr lang="ru-RU" sz="3300" dirty="0" smtClean="0"/>
              <a:t>Мышьяк </a:t>
            </a:r>
            <a:r>
              <a:rPr lang="ru-RU" sz="3300" dirty="0"/>
              <a:t>используется при производстве полупроводников, пигментов, для легирования сплавов свинца (дробь, пули). Он широко распространен в содержащих фосфаты породах и соответственно встречается в виде примесей в фосфатных удобрениях или субстанциях, производимых их этого сырья. Некоторое количество мышьяка используется в качестве пестицида в виде арсенатов натрия и </a:t>
            </a:r>
            <a:r>
              <a:rPr lang="ru-RU" sz="3300" dirty="0" smtClean="0"/>
              <a:t>меди.</a:t>
            </a:r>
            <a:endParaRPr lang="ru-RU" sz="33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72296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sz="3300" dirty="0"/>
              <a:t>Для металлов, находящихся в </a:t>
            </a:r>
            <a:r>
              <a:rPr lang="ru-RU" sz="3300" dirty="0" err="1"/>
              <a:t>газовоздушных</a:t>
            </a:r>
            <a:r>
              <a:rPr lang="ru-RU" sz="3300" dirty="0"/>
              <a:t> выбросах в составе твердых частиц, продолжительность пребывания в атмосфере определяется временем жизни фракций аэрозолей и пыли, которое для нижней атмосферы не превышает 1…2 недели. Исключение составляют пары ртути и элементов, образующих гидрофобные инертные металлоорганические соединения – свинец </a:t>
            </a:r>
            <a:r>
              <a:rPr lang="ru-RU" sz="3300" dirty="0" err="1"/>
              <a:t>Pb</a:t>
            </a:r>
            <a:r>
              <a:rPr lang="ru-RU" sz="3300" dirty="0"/>
              <a:t>, олово </a:t>
            </a:r>
            <a:r>
              <a:rPr lang="ru-RU" sz="3300" dirty="0" err="1"/>
              <a:t>Sn</a:t>
            </a:r>
            <a:r>
              <a:rPr lang="ru-RU" sz="3300" dirty="0"/>
              <a:t>, мышьяк </a:t>
            </a:r>
            <a:r>
              <a:rPr lang="ru-RU" sz="3300" dirty="0" err="1"/>
              <a:t>As</a:t>
            </a:r>
            <a:r>
              <a:rPr lang="ru-RU" sz="3300" dirty="0"/>
              <a:t>, сурьма </a:t>
            </a:r>
            <a:r>
              <a:rPr lang="ru-RU" sz="3300" dirty="0" err="1"/>
              <a:t>Sb</a:t>
            </a:r>
            <a:r>
              <a:rPr lang="ru-RU" sz="3300" dirty="0"/>
              <a:t>. Долгоживущими атмосферными формами металлов могут также быть их </a:t>
            </a:r>
            <a:r>
              <a:rPr lang="ru-RU" sz="3300" dirty="0" err="1"/>
              <a:t>карбонилы</a:t>
            </a:r>
            <a:r>
              <a:rPr lang="ru-RU" sz="3300" dirty="0"/>
              <a:t>, например, </a:t>
            </a:r>
            <a:r>
              <a:rPr lang="ru-RU" sz="3300" dirty="0" err="1"/>
              <a:t>тетракарбонил</a:t>
            </a:r>
            <a:r>
              <a:rPr lang="ru-RU" sz="3300" dirty="0"/>
              <a:t> никеля </a:t>
            </a:r>
            <a:r>
              <a:rPr lang="ru-RU" sz="3300" dirty="0" err="1"/>
              <a:t>Ni</a:t>
            </a:r>
            <a:r>
              <a:rPr lang="ru-RU" sz="3300" dirty="0"/>
              <a:t>(CO)</a:t>
            </a:r>
            <a:r>
              <a:rPr lang="ru-RU" sz="3300" baseline="-25000" dirty="0"/>
              <a:t>4</a:t>
            </a:r>
            <a:r>
              <a:rPr lang="ru-RU" sz="3300" dirty="0"/>
              <a:t>. Пары металлической ртути в тропосфере существуют около 0,5…2 лет (их содержание в континентальной атмосфере составляет 1…4 </a:t>
            </a:r>
            <a:r>
              <a:rPr lang="ru-RU" sz="3300" dirty="0" err="1"/>
              <a:t>нг</a:t>
            </a:r>
            <a:r>
              <a:rPr lang="ru-RU" sz="3300" dirty="0"/>
              <a:t>/м</a:t>
            </a:r>
            <a:r>
              <a:rPr lang="ru-RU" sz="3300" baseline="30000" dirty="0"/>
              <a:t>3</a:t>
            </a:r>
            <a:r>
              <a:rPr lang="ru-RU" sz="3300" dirty="0"/>
              <a:t>). Они могут частично переходить в водную фазу атмосферных аэрозолей, где могут происходить процессы окисления или восстановления ртути. Соединения двухвалентной ртути находятся в атмосфере всего несколько суток, поскольку они легко растворяются и вымываются осадками</a:t>
            </a:r>
            <a:r>
              <a:rPr lang="ru-RU" sz="3300" dirty="0" smtClean="0"/>
              <a:t>.</a:t>
            </a:r>
          </a:p>
          <a:p>
            <a:pPr marL="0" algn="just">
              <a:buNone/>
            </a:pPr>
            <a:r>
              <a:rPr lang="ru-RU" sz="3300" dirty="0" smtClean="0"/>
              <a:t>Очищение атмосферы от тяжелых металлов происходит за счет сухого и влажного осаждения на подстилающую поверхность. По данным 1980-1990 гг. поток различных металлов на почву для Западной Европы характеризовался следующими значениями в мг/(м</a:t>
            </a:r>
            <a:r>
              <a:rPr lang="ru-RU" sz="3300" baseline="30000" dirty="0" smtClean="0"/>
              <a:t>2</a:t>
            </a:r>
            <a:r>
              <a:rPr lang="ru-RU" sz="3300" dirty="0" smtClean="0"/>
              <a:t>·год): </a:t>
            </a:r>
            <a:r>
              <a:rPr lang="en-US" sz="3300" dirty="0" err="1" smtClean="0"/>
              <a:t>Pb</a:t>
            </a:r>
            <a:r>
              <a:rPr lang="ru-RU" sz="3300" dirty="0" smtClean="0"/>
              <a:t> – 2…50, </a:t>
            </a:r>
            <a:r>
              <a:rPr lang="en-US" sz="3300" dirty="0" smtClean="0"/>
              <a:t>Zn</a:t>
            </a:r>
            <a:r>
              <a:rPr lang="ru-RU" sz="3300" dirty="0" smtClean="0"/>
              <a:t> – 5…35, </a:t>
            </a:r>
            <a:r>
              <a:rPr lang="en-US" sz="3300" dirty="0" smtClean="0"/>
              <a:t>Cu</a:t>
            </a:r>
            <a:r>
              <a:rPr lang="ru-RU" sz="3300" dirty="0" smtClean="0"/>
              <a:t> – 1…25, </a:t>
            </a:r>
            <a:r>
              <a:rPr lang="en-US" sz="3300" dirty="0" smtClean="0"/>
              <a:t>Ni</a:t>
            </a:r>
            <a:r>
              <a:rPr lang="ru-RU" sz="3300" dirty="0" smtClean="0"/>
              <a:t> – 0,2…2, </a:t>
            </a:r>
            <a:r>
              <a:rPr lang="en-US" sz="3300" dirty="0" err="1" smtClean="0"/>
              <a:t>Cd</a:t>
            </a:r>
            <a:r>
              <a:rPr lang="ru-RU" sz="3300" dirty="0" smtClean="0"/>
              <a:t> и </a:t>
            </a:r>
            <a:r>
              <a:rPr lang="en-US" sz="3300" dirty="0" smtClean="0"/>
              <a:t>Cr</a:t>
            </a:r>
            <a:r>
              <a:rPr lang="ru-RU" sz="3300" dirty="0" smtClean="0"/>
              <a:t> – 0,1…1.</a:t>
            </a:r>
          </a:p>
          <a:p>
            <a:pPr marL="0" algn="just"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0"/>
            <a:ext cx="750543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8786874" cy="685800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sz="3300" dirty="0" smtClean="0"/>
              <a:t>Загрязнение </a:t>
            </a:r>
            <a:r>
              <a:rPr lang="ru-RU" sz="3300" dirty="0"/>
              <a:t>почв может происходить и в результате сельскохозяйственной деятельности: при внесении пестицидов, минеральных удобрений, осадков бытовых сточных вод (применяемых в качестве органического удобрения) (см. табл. 3). Например, при норме внесения суперфосфата в количестве 90 кг Р/га в почву попадает примерно 11 г </a:t>
            </a:r>
            <a:r>
              <a:rPr lang="en-US" sz="3300" dirty="0"/>
              <a:t>Cu</a:t>
            </a:r>
            <a:r>
              <a:rPr lang="ru-RU" sz="3300" dirty="0"/>
              <a:t>, 50 г </a:t>
            </a:r>
            <a:r>
              <a:rPr lang="en-US" sz="3300" dirty="0" err="1"/>
              <a:t>Pb</a:t>
            </a:r>
            <a:r>
              <a:rPr lang="ru-RU" sz="3300" dirty="0"/>
              <a:t>, 1 г </a:t>
            </a:r>
            <a:r>
              <a:rPr lang="en-US" sz="3300" dirty="0" err="1"/>
              <a:t>Cd</a:t>
            </a:r>
            <a:r>
              <a:rPr lang="ru-RU" sz="3300" dirty="0"/>
              <a:t>.</a:t>
            </a:r>
          </a:p>
          <a:p>
            <a:pPr marL="0" algn="just">
              <a:buNone/>
            </a:pPr>
            <a:r>
              <a:rPr lang="ru-RU" sz="3300" dirty="0"/>
              <a:t>Некоторое количество тяжелых металлов поступает в окружающую среду из отвалов рудников или металлургических предприятий с водными или воздушными потоками, с выбросами предприятий химической, тяжелой и атомной промышленности. Заметное загрязнение атмосферного воздуха и почвы происходит за счет транспорта. Так, 86% свинца поступает в атмосферу от автотранспорта; ширина придорожных аномалий содержания </a:t>
            </a:r>
            <a:r>
              <a:rPr lang="en-US" sz="3300" dirty="0" err="1"/>
              <a:t>Pb</a:t>
            </a:r>
            <a:r>
              <a:rPr lang="ru-RU" sz="3300" dirty="0"/>
              <a:t> в почве вблизи автострад достигает 100 м и более</a:t>
            </a:r>
            <a:r>
              <a:rPr lang="ru-RU" sz="3300" dirty="0" smtClean="0"/>
              <a:t>.</a:t>
            </a:r>
            <a:r>
              <a:rPr lang="ru-RU" sz="3300" dirty="0"/>
              <a:t> </a:t>
            </a:r>
            <a:endParaRPr lang="ru-RU" sz="3300" dirty="0" smtClean="0"/>
          </a:p>
          <a:p>
            <a:pPr marL="0" algn="just">
              <a:buNone/>
            </a:pPr>
            <a:r>
              <a:rPr lang="ru-RU" dirty="0" smtClean="0"/>
              <a:t>Среди </a:t>
            </a:r>
            <a:r>
              <a:rPr lang="ru-RU" dirty="0"/>
              <a:t>наиболее активных источников поступления тяжелых металлов выделяются крупные индустриально развитые города. Металлы сравнительно быстро накапливаются в почвах городов и крайне медленно из них выводятся при выщелачивании, потреблении растениями, эрозии. Период </a:t>
            </a:r>
            <a:r>
              <a:rPr lang="ru-RU" dirty="0" err="1"/>
              <a:t>полуудаления</a:t>
            </a:r>
            <a:r>
              <a:rPr lang="ru-RU" dirty="0"/>
              <a:t> (удаления половины от начальной концентрации) варьирует от десятилетий до тысячелетий: для </a:t>
            </a:r>
            <a:r>
              <a:rPr lang="en-US" dirty="0"/>
              <a:t>Zn </a:t>
            </a:r>
            <a:r>
              <a:rPr lang="ru-RU" dirty="0"/>
              <a:t>он составляет 70…510 лет, </a:t>
            </a:r>
            <a:r>
              <a:rPr lang="en-US" dirty="0" err="1"/>
              <a:t>Cd</a:t>
            </a:r>
            <a:r>
              <a:rPr lang="ru-RU" dirty="0"/>
              <a:t> — 13…1100 лет, </a:t>
            </a:r>
            <a:r>
              <a:rPr lang="en-US" dirty="0"/>
              <a:t>Cu</a:t>
            </a:r>
            <a:r>
              <a:rPr lang="ru-RU" dirty="0"/>
              <a:t> — до 310…1500 лет, </a:t>
            </a:r>
            <a:r>
              <a:rPr lang="en-US" dirty="0" err="1"/>
              <a:t>Pb</a:t>
            </a:r>
            <a:r>
              <a:rPr lang="ru-RU" dirty="0"/>
              <a:t> — 770…5900 лет.</a:t>
            </a:r>
            <a:endParaRPr lang="ru-RU" sz="3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Для многих регионов Земного шара и Российской Федерации характерна проблема загрязнения компонентов окружающей среды тяжелыми металлами. </a:t>
            </a:r>
          </a:p>
          <a:p>
            <a:pPr marL="0" algn="just">
              <a:buNone/>
            </a:pPr>
            <a:r>
              <a:rPr lang="ru-RU" dirty="0"/>
              <a:t>Существует несколько определений термина «тяжелые металлы», в соответствии с которыми эти элементы характеризуются высокой атомной массой (более 40 а. е. м.) или плотностью (более 7…8 г/см</a:t>
            </a:r>
            <a:r>
              <a:rPr lang="ru-RU" baseline="30000" dirty="0"/>
              <a:t>3</a:t>
            </a:r>
            <a:r>
              <a:rPr lang="ru-RU" dirty="0"/>
              <a:t>). Согласно некоторым определениям из перечня исключают благородные металлы (</a:t>
            </a:r>
            <a:r>
              <a:rPr lang="ru-RU" dirty="0" err="1"/>
              <a:t>Au</a:t>
            </a:r>
            <a:r>
              <a:rPr lang="ru-RU" dirty="0"/>
              <a:t>, </a:t>
            </a:r>
            <a:r>
              <a:rPr lang="ru-RU" dirty="0" err="1"/>
              <a:t>Ag</a:t>
            </a:r>
            <a:r>
              <a:rPr lang="ru-RU" dirty="0"/>
              <a:t>, </a:t>
            </a:r>
            <a:r>
              <a:rPr lang="ru-RU" dirty="0" err="1"/>
              <a:t>Pt</a:t>
            </a:r>
            <a:r>
              <a:rPr lang="ru-RU" dirty="0"/>
              <a:t> и металлы платиновой группы), редкие элементы (</a:t>
            </a:r>
            <a:r>
              <a:rPr lang="ru-RU" dirty="0" err="1"/>
              <a:t>Li</a:t>
            </a:r>
            <a:r>
              <a:rPr lang="ru-RU" dirty="0"/>
              <a:t>, </a:t>
            </a:r>
            <a:r>
              <a:rPr lang="ru-RU" dirty="0" err="1"/>
              <a:t>Be</a:t>
            </a:r>
            <a:r>
              <a:rPr lang="ru-RU" dirty="0"/>
              <a:t>, </a:t>
            </a:r>
            <a:r>
              <a:rPr lang="ru-RU" dirty="0" err="1"/>
              <a:t>Ti</a:t>
            </a:r>
            <a:r>
              <a:rPr lang="ru-RU" dirty="0"/>
              <a:t>, </a:t>
            </a:r>
            <a:r>
              <a:rPr lang="ru-RU" dirty="0" err="1"/>
              <a:t>Mo</a:t>
            </a:r>
            <a:r>
              <a:rPr lang="ru-RU" dirty="0"/>
              <a:t>, W и др.), </a:t>
            </a:r>
            <a:r>
              <a:rPr lang="ru-RU" dirty="0" err="1"/>
              <a:t>нецветные</a:t>
            </a:r>
            <a:r>
              <a:rPr lang="ru-RU" dirty="0"/>
              <a:t> металлы (</a:t>
            </a:r>
            <a:r>
              <a:rPr lang="ru-RU" dirty="0" err="1"/>
              <a:t>Fe</a:t>
            </a:r>
            <a:r>
              <a:rPr lang="ru-RU" dirty="0"/>
              <a:t>, </a:t>
            </a:r>
            <a:r>
              <a:rPr lang="ru-RU" dirty="0" err="1"/>
              <a:t>Mn</a:t>
            </a:r>
            <a:r>
              <a:rPr lang="ru-RU" dirty="0"/>
              <a:t>). Интерес к тяжелым металлам вызван тем, что многие из них являются микроэлементами, необходимыми для жизни, однако в больших количествах могут оказывать токсическое действие на организмы. Особенно токсичными считаются </a:t>
            </a:r>
            <a:r>
              <a:rPr lang="en-US" dirty="0"/>
              <a:t>Hg</a:t>
            </a:r>
            <a:r>
              <a:rPr lang="ru-RU" dirty="0"/>
              <a:t>, </a:t>
            </a:r>
            <a:r>
              <a:rPr lang="en-US" dirty="0" err="1"/>
              <a:t>Pb</a:t>
            </a:r>
            <a:r>
              <a:rPr lang="ru-RU" dirty="0"/>
              <a:t>, </a:t>
            </a:r>
            <a:r>
              <a:rPr lang="en-US" dirty="0" err="1"/>
              <a:t>Cd</a:t>
            </a:r>
            <a:r>
              <a:rPr lang="ru-RU" dirty="0"/>
              <a:t>, меньшая токсичность присуща </a:t>
            </a:r>
            <a:r>
              <a:rPr lang="en-US" dirty="0"/>
              <a:t>As</a:t>
            </a:r>
            <a:r>
              <a:rPr lang="ru-RU" dirty="0"/>
              <a:t>, </a:t>
            </a:r>
            <a:r>
              <a:rPr lang="en-US" dirty="0"/>
              <a:t>Ni</a:t>
            </a:r>
            <a:r>
              <a:rPr lang="ru-RU" dirty="0"/>
              <a:t>, </a:t>
            </a:r>
            <a:r>
              <a:rPr lang="en-US" dirty="0"/>
              <a:t>Cr</a:t>
            </a:r>
            <a:r>
              <a:rPr lang="ru-RU" dirty="0"/>
              <a:t>, </a:t>
            </a:r>
            <a:r>
              <a:rPr lang="en-US" dirty="0"/>
              <a:t>Mo</a:t>
            </a:r>
            <a:r>
              <a:rPr lang="ru-RU" dirty="0"/>
              <a:t>, </a:t>
            </a:r>
            <a:r>
              <a:rPr lang="en-US" dirty="0"/>
              <a:t>Co</a:t>
            </a:r>
            <a:r>
              <a:rPr lang="ru-RU" dirty="0"/>
              <a:t>, </a:t>
            </a:r>
            <a:r>
              <a:rPr lang="en-US" dirty="0" err="1"/>
              <a:t>Mn</a:t>
            </a:r>
            <a:r>
              <a:rPr lang="ru-RU" dirty="0"/>
              <a:t>, </a:t>
            </a:r>
            <a:r>
              <a:rPr lang="en-US" dirty="0"/>
              <a:t>Cu</a:t>
            </a:r>
            <a:r>
              <a:rPr lang="ru-RU" dirty="0"/>
              <a:t> (по убыванию).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8858312" cy="6715148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sz="3300" u="sng" dirty="0"/>
              <a:t>Трансформация антропогенных выбросов тяжелых металлов в почве</a:t>
            </a:r>
            <a:endParaRPr lang="ru-RU" sz="3300" dirty="0"/>
          </a:p>
          <a:p>
            <a:pPr marL="0" algn="just">
              <a:buNone/>
            </a:pPr>
            <a:r>
              <a:rPr lang="ru-RU" sz="3300" dirty="0"/>
              <a:t>Первым этапом трансформации оксидов тяжелых металлов в почвах является взаимодействие их с почвенным раствором. Находясь в такой простой системе, как вода в равновесии с СО</a:t>
            </a:r>
            <a:r>
              <a:rPr lang="ru-RU" sz="3300" baseline="-25000" dirty="0"/>
              <a:t>2</a:t>
            </a:r>
            <a:r>
              <a:rPr lang="ru-RU" sz="3300" dirty="0"/>
              <a:t> атмосферного воздуха, оксиды тяжелых металлов подвергаются изменениям и существенно различаются по своей устойчивости. Так, оксид цинка (</a:t>
            </a:r>
            <a:r>
              <a:rPr lang="en-US" sz="3300" dirty="0" err="1"/>
              <a:t>ZnO</a:t>
            </a:r>
            <a:r>
              <a:rPr lang="ru-RU" sz="3300" dirty="0"/>
              <a:t>) наиболее стабилен и менее растворим по сравнению с оксидами свинца и кадмия (</a:t>
            </a:r>
            <a:r>
              <a:rPr lang="en-US" sz="3300" dirty="0" err="1"/>
              <a:t>PbO</a:t>
            </a:r>
            <a:r>
              <a:rPr lang="ru-RU" sz="3300" dirty="0"/>
              <a:t> и </a:t>
            </a:r>
            <a:r>
              <a:rPr lang="en-US" sz="3300" dirty="0" err="1"/>
              <a:t>CdO</a:t>
            </a:r>
            <a:r>
              <a:rPr lang="ru-RU" sz="3300" dirty="0"/>
              <a:t>). Его растворимость при </a:t>
            </a:r>
            <a:r>
              <a:rPr lang="ru-RU" sz="3300" dirty="0" err="1"/>
              <a:t>рН</a:t>
            </a:r>
            <a:r>
              <a:rPr lang="ru-RU" sz="3300" dirty="0"/>
              <a:t> 4 …8 более чем в 100 раз ниже, чем растворимость Р</a:t>
            </a:r>
            <a:r>
              <a:rPr lang="en-US" sz="3300" dirty="0"/>
              <a:t>b</a:t>
            </a:r>
            <a:r>
              <a:rPr lang="ru-RU" sz="3300" dirty="0"/>
              <a:t>О, и почти в 104 раз ниже, чем С</a:t>
            </a:r>
            <a:r>
              <a:rPr lang="en-US" sz="3300" dirty="0"/>
              <a:t>d</a:t>
            </a:r>
            <a:r>
              <a:rPr lang="ru-RU" sz="3300" dirty="0"/>
              <a:t>О. В отличие от оксида цинка оксиды свинца и кадмия неустойчивы в воде и преобразуются в </a:t>
            </a:r>
            <a:r>
              <a:rPr lang="ru-RU" sz="3300" dirty="0" err="1"/>
              <a:t>гидроксиды</a:t>
            </a:r>
            <a:r>
              <a:rPr lang="ru-RU" sz="3300" dirty="0"/>
              <a:t>, карбонаты и </a:t>
            </a:r>
            <a:r>
              <a:rPr lang="ru-RU" sz="3300" dirty="0" err="1"/>
              <a:t>гидроксокарбонаты</a:t>
            </a:r>
            <a:r>
              <a:rPr lang="ru-RU" sz="3300" dirty="0"/>
              <a:t> свинца, карбонат кадмия. Парциальное давление СО</a:t>
            </a:r>
            <a:r>
              <a:rPr lang="ru-RU" sz="3300" baseline="-25000" dirty="0"/>
              <a:t>2</a:t>
            </a:r>
            <a:r>
              <a:rPr lang="ru-RU" sz="3300" dirty="0"/>
              <a:t> в почвенном воздухе во много раз превышает таковое в атмосфере, поэтому в почве преобладают более устойчивые </a:t>
            </a:r>
            <a:r>
              <a:rPr lang="ru-RU" sz="3300" dirty="0" err="1"/>
              <a:t>гидроксокарбонаты</a:t>
            </a:r>
            <a:r>
              <a:rPr lang="ru-RU" sz="3300" dirty="0"/>
              <a:t> и карбонаты цинка и свинца (</a:t>
            </a:r>
            <a:r>
              <a:rPr lang="en-US" sz="3300" dirty="0"/>
              <a:t>Zn</a:t>
            </a:r>
            <a:r>
              <a:rPr lang="ru-RU" sz="3300" dirty="0"/>
              <a:t>(</a:t>
            </a:r>
            <a:r>
              <a:rPr lang="en-US" sz="3300" dirty="0"/>
              <a:t>HCO</a:t>
            </a:r>
            <a:r>
              <a:rPr lang="ru-RU" sz="3300" baseline="-25000" dirty="0"/>
              <a:t>3</a:t>
            </a:r>
            <a:r>
              <a:rPr lang="ru-RU" sz="3300" dirty="0"/>
              <a:t>)</a:t>
            </a:r>
            <a:r>
              <a:rPr lang="ru-RU" sz="3300" baseline="-25000" dirty="0"/>
              <a:t>2</a:t>
            </a:r>
            <a:r>
              <a:rPr lang="ru-RU" sz="3300" dirty="0"/>
              <a:t>, </a:t>
            </a:r>
            <a:r>
              <a:rPr lang="en-US" sz="3300" dirty="0" err="1"/>
              <a:t>Pb</a:t>
            </a:r>
            <a:r>
              <a:rPr lang="ru-RU" sz="3300" dirty="0"/>
              <a:t>(</a:t>
            </a:r>
            <a:r>
              <a:rPr lang="en-US" sz="3300" dirty="0"/>
              <a:t>HCO</a:t>
            </a:r>
            <a:r>
              <a:rPr lang="ru-RU" sz="3300" baseline="-25000" dirty="0"/>
              <a:t>3</a:t>
            </a:r>
            <a:r>
              <a:rPr lang="ru-RU" sz="3300" dirty="0"/>
              <a:t>)</a:t>
            </a:r>
            <a:r>
              <a:rPr lang="ru-RU" sz="3300" baseline="-25000" dirty="0"/>
              <a:t>2</a:t>
            </a:r>
            <a:r>
              <a:rPr lang="ru-RU" sz="3300" dirty="0"/>
              <a:t>, </a:t>
            </a:r>
            <a:r>
              <a:rPr lang="en-US" sz="3300" dirty="0" err="1"/>
              <a:t>ZnCO</a:t>
            </a:r>
            <a:r>
              <a:rPr lang="ru-RU" sz="3300" baseline="-25000" dirty="0"/>
              <a:t>3</a:t>
            </a:r>
            <a:r>
              <a:rPr lang="ru-RU" sz="3300" dirty="0"/>
              <a:t>, </a:t>
            </a:r>
            <a:r>
              <a:rPr lang="en-US" sz="3300" dirty="0" err="1"/>
              <a:t>PbCO</a:t>
            </a:r>
            <a:r>
              <a:rPr lang="ru-RU" sz="3300" baseline="-25000" dirty="0"/>
              <a:t>3</a:t>
            </a:r>
            <a:r>
              <a:rPr lang="ru-RU" sz="3300" dirty="0"/>
              <a:t>). Из малорастворимых соединений в почве помимо карбонатов возможно и образование фосфатов металлов. После растворения неустойчивых оксидов может происходить адсорбция ионов металлов на присутствующих в почве органических веществах, глинистых частицах, </a:t>
            </a:r>
            <a:r>
              <a:rPr lang="ru-RU" sz="3300" dirty="0" err="1"/>
              <a:t>гидроксидах</a:t>
            </a:r>
            <a:r>
              <a:rPr lang="ru-RU" sz="3300" dirty="0"/>
              <a:t> железа (см. рис. 1)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824982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sz="3400" dirty="0"/>
              <a:t>В этих процессах тяжелые металлы проявляют различную способность к поглощению, зависящую как от свойств металла, так и от свойств функциональных групп компонентов почвы, связывающихся с ним. При взаимодействии ионов с нерастворимыми компонентами почвенного гумуса возможно образование как относительно непрочных связей, допускающих катионный обмен, так и прочных внутрикомплексных связей, обеспечивающих выход металлов из миграционных потоков</a:t>
            </a:r>
            <a:r>
              <a:rPr lang="ru-RU" sz="3400" dirty="0" smtClean="0"/>
              <a:t>.</a:t>
            </a:r>
            <a:r>
              <a:rPr lang="ru-RU" sz="3400" dirty="0"/>
              <a:t> </a:t>
            </a:r>
            <a:endParaRPr lang="ru-RU" sz="3400" dirty="0" smtClean="0"/>
          </a:p>
          <a:p>
            <a:pPr marL="0" algn="just">
              <a:buNone/>
            </a:pPr>
            <a:r>
              <a:rPr lang="ru-RU" sz="3400" dirty="0" smtClean="0"/>
              <a:t>Для </a:t>
            </a:r>
            <a:r>
              <a:rPr lang="ru-RU" sz="3400" dirty="0"/>
              <a:t>черноземов содержание металлов, связанных с органическим веществом, составляет 25% (</a:t>
            </a:r>
            <a:r>
              <a:rPr lang="ru-RU" sz="3400" dirty="0" err="1"/>
              <a:t>Zn</a:t>
            </a:r>
            <a:r>
              <a:rPr lang="ru-RU" sz="3400" dirty="0"/>
              <a:t>) и 30% (</a:t>
            </a:r>
            <a:r>
              <a:rPr lang="ru-RU" sz="3400" dirty="0" err="1"/>
              <a:t>Cu</a:t>
            </a:r>
            <a:r>
              <a:rPr lang="ru-RU" sz="3400" dirty="0"/>
              <a:t>) от общего количества цинка и меди в этом почвенном горизонте. В других типах почв содержание подобных форм металлов значительно меньше. Еще большие массы тяжелых металлов (около 50% от общего содержания) аккумулированы на </a:t>
            </a:r>
            <a:r>
              <a:rPr lang="ru-RU" sz="3400" dirty="0" err="1"/>
              <a:t>гидроксидах</a:t>
            </a:r>
            <a:r>
              <a:rPr lang="ru-RU" sz="3400" dirty="0"/>
              <a:t> железа в виде более прочных комплексов, образующихся по механизму хемосорбции. Часть металлов связывается с глинистыми минералами (</a:t>
            </a:r>
            <a:r>
              <a:rPr lang="ru-RU" sz="3400" dirty="0" err="1"/>
              <a:t>гидроксидами</a:t>
            </a:r>
            <a:r>
              <a:rPr lang="ru-RU" sz="3400" dirty="0"/>
              <a:t> алюминия, алюмосиликатами и др.) (см. рис. 1). В этом случае имеют место как прочные </a:t>
            </a:r>
            <a:r>
              <a:rPr lang="ru-RU" sz="3400" dirty="0" err="1"/>
              <a:t>хемосорбционные</a:t>
            </a:r>
            <a:r>
              <a:rPr lang="ru-RU" sz="3400" dirty="0"/>
              <a:t> связи, так и связи, допускающие катионный обмен. Обменные формы тяжелых металлов, связанные как с минеральным, так и с органическим веществом, составляют незначительную часть от общей массы металлов, находящихся в почве</a:t>
            </a:r>
            <a:r>
              <a:rPr lang="ru-RU" sz="3300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8643998" cy="685800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u="sng" dirty="0"/>
              <a:t>Токсичность металлов в гидросфере</a:t>
            </a:r>
            <a:endParaRPr lang="ru-RU" dirty="0"/>
          </a:p>
          <a:p>
            <a:pPr marL="0" algn="just">
              <a:buNone/>
            </a:pPr>
            <a:r>
              <a:rPr lang="ru-RU" dirty="0"/>
              <a:t>Металлы в природных водах могут находиться в виде взвешенных частиц и коллоидов, простых или сложных </a:t>
            </a:r>
            <a:r>
              <a:rPr lang="ru-RU" dirty="0" err="1"/>
              <a:t>гидратированных</a:t>
            </a:r>
            <a:r>
              <a:rPr lang="ru-RU" dirty="0"/>
              <a:t> катионов и анионов, </a:t>
            </a:r>
            <a:r>
              <a:rPr lang="ru-RU" dirty="0" err="1"/>
              <a:t>гидроксокомплексов</a:t>
            </a:r>
            <a:r>
              <a:rPr lang="ru-RU" dirty="0"/>
              <a:t>, низко- и высокомолекулярных комплексных соединений с неорганическими и органическими </a:t>
            </a:r>
            <a:r>
              <a:rPr lang="ru-RU" dirty="0" err="1"/>
              <a:t>лигандами</a:t>
            </a:r>
            <a:r>
              <a:rPr lang="ru-RU" dirty="0"/>
              <a:t> различной структуры и прочности.</a:t>
            </a:r>
          </a:p>
          <a:p>
            <a:pPr marL="0" algn="just">
              <a:buNone/>
            </a:pPr>
            <a:r>
              <a:rPr lang="ru-RU" dirty="0"/>
              <a:t>Среди неорганических форм в пресных водах наиболее токсичны для водных растений и животных растворенные формы металлов – ионы металлов и их </a:t>
            </a:r>
            <a:r>
              <a:rPr lang="ru-RU" dirty="0" err="1"/>
              <a:t>гидролизованные</a:t>
            </a:r>
            <a:r>
              <a:rPr lang="ru-RU" dirty="0"/>
              <a:t> формы, не связанные в комплексы. Следует отметить, что у переходных металлов наибольшую токсичность проявляют ионы в высшей степени окисления, например, </a:t>
            </a:r>
            <a:r>
              <a:rPr lang="ru-RU" dirty="0" err="1"/>
              <a:t>Cr</a:t>
            </a:r>
            <a:r>
              <a:rPr lang="ru-RU" dirty="0"/>
              <a:t>(IV) токсичнее, чем </a:t>
            </a:r>
            <a:r>
              <a:rPr lang="ru-RU" dirty="0" err="1"/>
              <a:t>Cr</a:t>
            </a:r>
            <a:r>
              <a:rPr lang="ru-RU" dirty="0"/>
              <a:t>(III), </a:t>
            </a:r>
            <a:r>
              <a:rPr lang="ru-RU" dirty="0" err="1"/>
              <a:t>Sn</a:t>
            </a:r>
            <a:r>
              <a:rPr lang="ru-RU" dirty="0"/>
              <a:t>(IV) токсичнее, чем </a:t>
            </a:r>
            <a:r>
              <a:rPr lang="ru-RU" dirty="0" err="1"/>
              <a:t>Sn</a:t>
            </a:r>
            <a:r>
              <a:rPr lang="ru-RU" dirty="0"/>
              <a:t>(II). Изменение степени окисления металла в природной воде происходит за счет химических и биохимических процессов.</a:t>
            </a:r>
          </a:p>
          <a:p>
            <a:pPr marL="0" algn="just">
              <a:buNone/>
            </a:pPr>
            <a:r>
              <a:rPr lang="ru-RU" dirty="0"/>
              <a:t>Продукты гидролиза металлов по токсичности отличаются от ионов. Так, для водорослей </a:t>
            </a:r>
            <a:r>
              <a:rPr lang="ru-RU" dirty="0" err="1"/>
              <a:t>Selenastrum</a:t>
            </a:r>
            <a:r>
              <a:rPr lang="ru-RU" dirty="0"/>
              <a:t> </a:t>
            </a:r>
            <a:r>
              <a:rPr lang="ru-RU" dirty="0" err="1"/>
              <a:t>capricornutum</a:t>
            </a:r>
            <a:r>
              <a:rPr lang="ru-RU" dirty="0"/>
              <a:t> токсичность </a:t>
            </a:r>
            <a:r>
              <a:rPr lang="ru-RU" dirty="0" err="1"/>
              <a:t>Cu</a:t>
            </a:r>
            <a:r>
              <a:rPr lang="ru-RU" dirty="0"/>
              <a:t>(OH)+ примерно в 5 раз меньше, чем токсичность Cu2+.  В то же время из ряда соединений Cu</a:t>
            </a:r>
            <a:r>
              <a:rPr lang="ru-RU" baseline="30000" dirty="0"/>
              <a:t>2+</a:t>
            </a:r>
            <a:r>
              <a:rPr lang="ru-RU" dirty="0"/>
              <a:t>, </a:t>
            </a:r>
            <a:r>
              <a:rPr lang="ru-RU" dirty="0" err="1"/>
              <a:t>Cu</a:t>
            </a:r>
            <a:r>
              <a:rPr lang="ru-RU" dirty="0"/>
              <a:t>(OH)</a:t>
            </a:r>
            <a:r>
              <a:rPr lang="ru-RU" baseline="30000" dirty="0"/>
              <a:t>+</a:t>
            </a:r>
            <a:r>
              <a:rPr lang="ru-RU" dirty="0"/>
              <a:t>, </a:t>
            </a:r>
            <a:r>
              <a:rPr lang="ru-RU" dirty="0" err="1"/>
              <a:t>Cu</a:t>
            </a:r>
            <a:r>
              <a:rPr lang="ru-RU" dirty="0"/>
              <a:t>(OH)</a:t>
            </a:r>
            <a:r>
              <a:rPr lang="ru-RU" baseline="-25000" dirty="0"/>
              <a:t>2</a:t>
            </a:r>
            <a:r>
              <a:rPr lang="ru-RU" dirty="0"/>
              <a:t> наиболее токсичной считается последняя форма, что объясняется различием в механизмах проникновения металла через клеточную мембрану. Факторами среды, влияющими на токсичность </a:t>
            </a:r>
            <a:r>
              <a:rPr lang="ru-RU" dirty="0" err="1"/>
              <a:t>незакомплексованных</a:t>
            </a:r>
            <a:r>
              <a:rPr lang="ru-RU" dirty="0"/>
              <a:t> ионов тяжелых металлов, являются жесткость воды (увеличение жесткости снижает токсичность), </a:t>
            </a:r>
            <a:r>
              <a:rPr lang="ru-RU" dirty="0" err="1"/>
              <a:t>рН</a:t>
            </a:r>
            <a:r>
              <a:rPr lang="ru-RU" dirty="0"/>
              <a:t> среды (различные виды зависимости).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sz="3300" dirty="0"/>
              <a:t>Снижение концентрации свободных ионов в большинстве случаев способствует </a:t>
            </a:r>
            <a:r>
              <a:rPr lang="ru-RU" sz="3300" dirty="0" err="1"/>
              <a:t>детоксикации</a:t>
            </a:r>
            <a:r>
              <a:rPr lang="ru-RU" sz="3300" dirty="0"/>
              <a:t> водной среды. Оно может происходить за счет различных процессов в водоемах: адсорбции ионов металлов на поверхности минеральных и органических взвешенных частиц (причем содержание металлов на частицах может на несколько порядков превышать содержание свободных ионов), </a:t>
            </a:r>
            <a:r>
              <a:rPr lang="ru-RU" sz="3300" dirty="0" err="1"/>
              <a:t>комплексообразования</a:t>
            </a:r>
            <a:r>
              <a:rPr lang="ru-RU" sz="3300" dirty="0"/>
              <a:t> с участием неорганических и особенно органических </a:t>
            </a:r>
            <a:r>
              <a:rPr lang="ru-RU" sz="3300" dirty="0" err="1"/>
              <a:t>лигандов</a:t>
            </a:r>
            <a:r>
              <a:rPr lang="ru-RU" sz="3300" dirty="0"/>
              <a:t>, формирования нерастворимых неорганических соединений (фосфатов, карбонатов, сульфидов).</a:t>
            </a:r>
          </a:p>
          <a:p>
            <a:pPr marL="0" algn="just">
              <a:buNone/>
            </a:pPr>
            <a:r>
              <a:rPr lang="ru-RU" sz="3300" dirty="0"/>
              <a:t>Как правило, в присутствии комплексообразователей токсичность металла снижается. Например, смертность </a:t>
            </a:r>
            <a:r>
              <a:rPr lang="ru-RU" sz="3300" dirty="0" err="1"/>
              <a:t>Daphnia</a:t>
            </a:r>
            <a:r>
              <a:rPr lang="ru-RU" sz="3300" dirty="0"/>
              <a:t> </a:t>
            </a:r>
            <a:r>
              <a:rPr lang="ru-RU" sz="3300" dirty="0" err="1"/>
              <a:t>magna</a:t>
            </a:r>
            <a:r>
              <a:rPr lang="ru-RU" sz="3300" dirty="0"/>
              <a:t> зафиксирована при концентрации свободных ионов Cu</a:t>
            </a:r>
            <a:r>
              <a:rPr lang="ru-RU" sz="3300" baseline="30000" dirty="0"/>
              <a:t>2+</a:t>
            </a:r>
            <a:r>
              <a:rPr lang="ru-RU" sz="3300" dirty="0"/>
              <a:t> порядка10</a:t>
            </a:r>
            <a:r>
              <a:rPr lang="ru-RU" sz="3300" baseline="30000" dirty="0"/>
              <a:t>−9</a:t>
            </a:r>
            <a:r>
              <a:rPr lang="ru-RU" sz="3300" dirty="0"/>
              <a:t> моль/л (0,064 мкг/л). В присутствии же избыточных количеств </a:t>
            </a:r>
            <a:r>
              <a:rPr lang="ru-RU" sz="3300" dirty="0" err="1"/>
              <a:t>пирофосфата</a:t>
            </a:r>
            <a:r>
              <a:rPr lang="ru-RU" sz="3300" dirty="0"/>
              <a:t> (P</a:t>
            </a:r>
            <a:r>
              <a:rPr lang="ru-RU" sz="3300" baseline="-25000" dirty="0"/>
              <a:t>2</a:t>
            </a:r>
            <a:r>
              <a:rPr lang="ru-RU" sz="3300" dirty="0"/>
              <a:t>O</a:t>
            </a:r>
            <a:r>
              <a:rPr lang="ru-RU" sz="3300" baseline="-25000" dirty="0"/>
              <a:t>7</a:t>
            </a:r>
            <a:r>
              <a:rPr lang="ru-RU" sz="3300" baseline="30000" dirty="0"/>
              <a:t>4−</a:t>
            </a:r>
            <a:r>
              <a:rPr lang="ru-RU" sz="3300" dirty="0"/>
              <a:t>) какого-либо угнетения дафний не было зафиксировано при концентрациях ионов Cu</a:t>
            </a:r>
            <a:r>
              <a:rPr lang="ru-RU" sz="3300" baseline="30000" dirty="0"/>
              <a:t>2+</a:t>
            </a:r>
            <a:r>
              <a:rPr lang="ru-RU" sz="3300" dirty="0"/>
              <a:t> на несколько порядков больше ((2…5)· 10</a:t>
            </a:r>
            <a:r>
              <a:rPr lang="ru-RU" sz="3300" baseline="30000" dirty="0"/>
              <a:t>−6</a:t>
            </a:r>
            <a:r>
              <a:rPr lang="ru-RU" sz="3300" dirty="0"/>
              <a:t> моль/л). Гуминовые вещества природных вод также заметно снижают токсический эффект металлов. В то же время в ряде опытов для комплексов меди с лимонной кислотой и аминокислотами показано увеличение токсичности по сравнению со свободными ионами. Это указывает на необходимость детального изучения химической природы комплексных соединений металлов и механизмов их проникновения в организм.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15436" cy="6500858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Гуминовые вещества природных вод участвуют в одном природном процессе, влияющем на токсичность тяжелых металлов. Гуминовые кислоты и </a:t>
            </a:r>
            <a:r>
              <a:rPr lang="ru-RU" dirty="0" err="1"/>
              <a:t>фульвокислоты</a:t>
            </a:r>
            <a:r>
              <a:rPr lang="ru-RU" dirty="0"/>
              <a:t> являются донорами </a:t>
            </a:r>
            <a:r>
              <a:rPr lang="ru-RU" dirty="0" err="1"/>
              <a:t>метильных</a:t>
            </a:r>
            <a:r>
              <a:rPr lang="ru-RU" dirty="0"/>
              <a:t> групп, благодаря которым образуются металлоорганические соединения. В природных экосистемах образуются </a:t>
            </a:r>
            <a:r>
              <a:rPr lang="ru-RU" dirty="0" err="1"/>
              <a:t>метилированные</a:t>
            </a:r>
            <a:r>
              <a:rPr lang="ru-RU" dirty="0"/>
              <a:t> формы ртути, свинца, олова, мышьяка, сурьмы. Металлоорганические соединения обладают более высокой токсичностью, чем свободные ионы металлов, благодаря большей </a:t>
            </a:r>
            <a:r>
              <a:rPr lang="ru-RU" dirty="0" err="1"/>
              <a:t>биодоступности</a:t>
            </a:r>
            <a:r>
              <a:rPr lang="ru-RU" dirty="0"/>
              <a:t>. Например, личинки </a:t>
            </a:r>
            <a:r>
              <a:rPr lang="ru-RU" dirty="0" err="1"/>
              <a:t>Chaoborus</a:t>
            </a:r>
            <a:r>
              <a:rPr lang="ru-RU" dirty="0"/>
              <a:t>, инкубируемые в воде, содержащей ртуть или </a:t>
            </a:r>
            <a:r>
              <a:rPr lang="ru-RU" dirty="0" err="1"/>
              <a:t>метилртуть</a:t>
            </a:r>
            <a:r>
              <a:rPr lang="ru-RU" dirty="0"/>
              <a:t> (в обоих опытах содержание </a:t>
            </a:r>
            <a:r>
              <a:rPr lang="ru-RU" dirty="0" err="1"/>
              <a:t>Hg</a:t>
            </a:r>
            <a:r>
              <a:rPr lang="ru-RU" dirty="0"/>
              <a:t> составляло 0,1 мкг/л), накапливают во втором случае на порядок больше ртути. Среди техногенных металлоорганических соединений печально известен </a:t>
            </a:r>
            <a:r>
              <a:rPr lang="ru-RU" dirty="0" err="1"/>
              <a:t>тераэтилсвинец</a:t>
            </a:r>
            <a:r>
              <a:rPr lang="ru-RU" dirty="0"/>
              <a:t> </a:t>
            </a:r>
            <a:r>
              <a:rPr lang="ru-RU" dirty="0" err="1"/>
              <a:t>Pb</a:t>
            </a:r>
            <a:r>
              <a:rPr lang="ru-RU" dirty="0"/>
              <a:t>(C</a:t>
            </a:r>
            <a:r>
              <a:rPr lang="ru-RU" baseline="-25000" dirty="0"/>
              <a:t>2</a:t>
            </a:r>
            <a:r>
              <a:rPr lang="ru-RU" dirty="0"/>
              <a:t>H</a:t>
            </a:r>
            <a:r>
              <a:rPr lang="ru-RU" baseline="-25000" dirty="0"/>
              <a:t>5</a:t>
            </a:r>
            <a:r>
              <a:rPr lang="ru-RU" dirty="0"/>
              <a:t>)</a:t>
            </a:r>
            <a:r>
              <a:rPr lang="ru-RU" baseline="-25000" dirty="0"/>
              <a:t>4</a:t>
            </a:r>
            <a:r>
              <a:rPr lang="ru-RU" dirty="0"/>
              <a:t>, применявшийся в качестве присадки для повышения октанового числа топлива (в настоящее время в США, странах Европейского союза и России запрещено применение </a:t>
            </a:r>
            <a:r>
              <a:rPr lang="ru-RU" dirty="0" err="1"/>
              <a:t>тераэтилсвинца</a:t>
            </a:r>
            <a:r>
              <a:rPr lang="ru-RU" dirty="0"/>
              <a:t> в автомобильном бензине). Опасность тетраэтилсвинца связана с его летучестью и способностью проникать не только через легкие и пищеварительный тракт, но и через неповрежденные кожные покровы.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8786874" cy="685800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sz="3400" dirty="0" err="1"/>
              <a:t>Метилртуть</a:t>
            </a:r>
            <a:r>
              <a:rPr lang="ru-RU" sz="3400" dirty="0"/>
              <a:t> может образовываться в присутствии гуминовых веществ в темноте при температуре 20…70 °С и </a:t>
            </a:r>
            <a:r>
              <a:rPr lang="ru-RU" sz="3400" dirty="0" err="1"/>
              <a:t>рН</a:t>
            </a:r>
            <a:r>
              <a:rPr lang="ru-RU" sz="3400" dirty="0"/>
              <a:t> 6…8. Под действием света возможны химические процессы, также приводящие к </a:t>
            </a:r>
            <a:r>
              <a:rPr lang="ru-RU" sz="3400" dirty="0" err="1"/>
              <a:t>метилированию</a:t>
            </a:r>
            <a:r>
              <a:rPr lang="ru-RU" sz="3400" dirty="0"/>
              <a:t> ртути. При этом происходит </a:t>
            </a:r>
            <a:r>
              <a:rPr lang="ru-RU" sz="3400" dirty="0" err="1"/>
              <a:t>фотостимулированное</a:t>
            </a:r>
            <a:r>
              <a:rPr lang="ru-RU" sz="3400" dirty="0"/>
              <a:t> разложение нерастворимых минералов (например, </a:t>
            </a:r>
            <a:r>
              <a:rPr lang="ru-RU" sz="3400" dirty="0" err="1"/>
              <a:t>HgS</a:t>
            </a:r>
            <a:r>
              <a:rPr lang="ru-RU" sz="3400" dirty="0"/>
              <a:t>) с образованием элементной ртути или ее иона. Если в растворе, омывающем минерал, находятся </a:t>
            </a:r>
            <a:r>
              <a:rPr lang="ru-RU" sz="3400" dirty="0" err="1"/>
              <a:t>ацетат-ионы</a:t>
            </a:r>
            <a:r>
              <a:rPr lang="ru-RU" sz="3400" dirty="0"/>
              <a:t>, возможно образование ацетата ртути, который подвергается фотохимическому разложению с перегруппировкой:</a:t>
            </a:r>
          </a:p>
          <a:p>
            <a:pPr marL="0" algn="just">
              <a:buNone/>
            </a:pPr>
            <a:r>
              <a:rPr lang="en-US" sz="3400" dirty="0" smtClean="0"/>
              <a:t>(</a:t>
            </a:r>
            <a:r>
              <a:rPr lang="ru-RU" sz="3400" dirty="0"/>
              <a:t>СН</a:t>
            </a:r>
            <a:r>
              <a:rPr lang="en-US" sz="3400" baseline="-25000" dirty="0"/>
              <a:t>3</a:t>
            </a:r>
            <a:r>
              <a:rPr lang="en-US" sz="3400" dirty="0"/>
              <a:t>COOH)</a:t>
            </a:r>
            <a:r>
              <a:rPr lang="en-US" sz="3400" baseline="-25000" dirty="0"/>
              <a:t>2</a:t>
            </a:r>
            <a:r>
              <a:rPr lang="en-US" sz="3400" dirty="0"/>
              <a:t>Hg → (CH</a:t>
            </a:r>
            <a:r>
              <a:rPr lang="en-US" sz="3400" baseline="-25000" dirty="0"/>
              <a:t>3</a:t>
            </a:r>
            <a:r>
              <a:rPr lang="en-US" sz="3400" dirty="0"/>
              <a:t>COO)HgCH</a:t>
            </a:r>
            <a:r>
              <a:rPr lang="en-US" sz="3400" baseline="-25000" dirty="0"/>
              <a:t>3</a:t>
            </a:r>
            <a:r>
              <a:rPr lang="en-US" sz="3400" dirty="0"/>
              <a:t> + CO</a:t>
            </a:r>
            <a:r>
              <a:rPr lang="en-US" sz="3400" baseline="-25000" dirty="0"/>
              <a:t>2</a:t>
            </a:r>
            <a:r>
              <a:rPr lang="en-US" sz="3400" dirty="0"/>
              <a:t>.</a:t>
            </a:r>
            <a:endParaRPr lang="ru-RU" sz="3400" dirty="0"/>
          </a:p>
          <a:p>
            <a:pPr marL="0" algn="just">
              <a:buNone/>
            </a:pPr>
            <a:r>
              <a:rPr lang="ru-RU" sz="3400" dirty="0"/>
              <a:t>Однако главная роль в </a:t>
            </a:r>
            <a:r>
              <a:rPr lang="ru-RU" sz="3400" dirty="0" err="1"/>
              <a:t>метилировании</a:t>
            </a:r>
            <a:r>
              <a:rPr lang="ru-RU" sz="3400" dirty="0"/>
              <a:t> иона ртути принадлежит различным микроорганизмам. Процесс в большинстве случаев идет по механизму переноса аниона СН3</a:t>
            </a:r>
            <a:r>
              <a:rPr lang="ru-RU" sz="3400" baseline="30000" dirty="0"/>
              <a:t>−</a:t>
            </a:r>
            <a:r>
              <a:rPr lang="ru-RU" sz="3400" dirty="0"/>
              <a:t> и катализируется ферментом </a:t>
            </a:r>
            <a:r>
              <a:rPr lang="ru-RU" sz="3400" dirty="0" err="1"/>
              <a:t>метилтрансферазой</a:t>
            </a:r>
            <a:r>
              <a:rPr lang="ru-RU" sz="3400" dirty="0"/>
              <a:t> с </a:t>
            </a:r>
            <a:r>
              <a:rPr lang="ru-RU" sz="3400" dirty="0" err="1"/>
              <a:t>метилированой</a:t>
            </a:r>
            <a:r>
              <a:rPr lang="ru-RU" sz="3400" dirty="0"/>
              <a:t> формой витамина B12 (существуют и другие механизмы </a:t>
            </a:r>
            <a:r>
              <a:rPr lang="ru-RU" sz="3400" dirty="0" err="1"/>
              <a:t>биометилирования</a:t>
            </a:r>
            <a:r>
              <a:rPr lang="ru-RU" sz="3400" dirty="0"/>
              <a:t>). Образуется </a:t>
            </a:r>
            <a:r>
              <a:rPr lang="ru-RU" sz="3400" dirty="0" err="1"/>
              <a:t>монометилртуть</a:t>
            </a:r>
            <a:r>
              <a:rPr lang="ru-RU" sz="3400" dirty="0"/>
              <a:t> (CH</a:t>
            </a:r>
            <a:r>
              <a:rPr lang="ru-RU" sz="3400" baseline="-25000" dirty="0"/>
              <a:t>3</a:t>
            </a:r>
            <a:r>
              <a:rPr lang="ru-RU" sz="3400" dirty="0"/>
              <a:t>Hg</a:t>
            </a:r>
            <a:r>
              <a:rPr lang="ru-RU" sz="3400" baseline="30000" dirty="0"/>
              <a:t>+</a:t>
            </a:r>
            <a:r>
              <a:rPr lang="ru-RU" sz="3400" dirty="0"/>
              <a:t>) и </a:t>
            </a:r>
            <a:r>
              <a:rPr lang="ru-RU" sz="3400" dirty="0" err="1"/>
              <a:t>диметилртуть</a:t>
            </a:r>
            <a:r>
              <a:rPr lang="ru-RU" sz="3400" dirty="0"/>
              <a:t> (CH</a:t>
            </a:r>
            <a:r>
              <a:rPr lang="ru-RU" sz="3400" baseline="-25000" dirty="0"/>
              <a:t>3</a:t>
            </a:r>
            <a:r>
              <a:rPr lang="ru-RU" sz="3400" dirty="0"/>
              <a:t>HgCH</a:t>
            </a:r>
            <a:r>
              <a:rPr lang="ru-RU" sz="3400" baseline="-25000" dirty="0"/>
              <a:t>3</a:t>
            </a:r>
            <a:r>
              <a:rPr lang="ru-RU" sz="3400" dirty="0"/>
              <a:t>), различающиеся по свойствам (</a:t>
            </a:r>
            <a:r>
              <a:rPr lang="ru-RU" sz="3400" dirty="0" err="1"/>
              <a:t>монометилртуть</a:t>
            </a:r>
            <a:r>
              <a:rPr lang="ru-RU" sz="3400" dirty="0"/>
              <a:t> хорошо растворима в воде и липидах и благодаря этому легко проникает через кожные барьеры). </a:t>
            </a:r>
            <a:r>
              <a:rPr lang="ru-RU" sz="3400" dirty="0" err="1"/>
              <a:t>Диметилртуть</a:t>
            </a:r>
            <a:r>
              <a:rPr lang="ru-RU" sz="3400" dirty="0"/>
              <a:t> растворима только в липидах и летуча.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00858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В пищевой цепи наблюдается эффект </a:t>
            </a:r>
            <a:r>
              <a:rPr lang="ru-RU" u="sng" dirty="0" err="1"/>
              <a:t>биомагнификации</a:t>
            </a:r>
            <a:r>
              <a:rPr lang="ru-RU" dirty="0"/>
              <a:t> – увеличение концентрации </a:t>
            </a:r>
            <a:r>
              <a:rPr lang="ru-RU" dirty="0" err="1"/>
              <a:t>токсиканта</a:t>
            </a:r>
            <a:r>
              <a:rPr lang="ru-RU" dirty="0"/>
              <a:t> при переходе от низшего уровня пищевой цепи к высшему. Если в планктоне водной экосистемы содержание ртути составляет около 0,01 мкг/г, то в мышечных тканях хищных рыб оно достигает 0,5…1,5, а у рыбоядных птиц 3…14 мкг/г. Употребление в пищу рыбы с высоким содержанием </a:t>
            </a:r>
            <a:r>
              <a:rPr lang="ru-RU" dirty="0" err="1"/>
              <a:t>метилированных</a:t>
            </a:r>
            <a:r>
              <a:rPr lang="ru-RU" dirty="0"/>
              <a:t> форм ртути стало причиной болезни </a:t>
            </a:r>
            <a:r>
              <a:rPr lang="ru-RU" dirty="0" err="1"/>
              <a:t>Минамата</a:t>
            </a:r>
            <a:r>
              <a:rPr lang="ru-RU" dirty="0"/>
              <a:t>, впервые зарегистрированной в 1956 году в Японии. Причиной возникновения болезни был продолжительный сброс ртуть содержащих отходов химического завода в залив </a:t>
            </a:r>
            <a:r>
              <a:rPr lang="ru-RU" dirty="0" err="1"/>
              <a:t>Минамата</a:t>
            </a:r>
            <a:r>
              <a:rPr lang="ru-RU" dirty="0"/>
              <a:t>. В результате содержание </a:t>
            </a:r>
            <a:r>
              <a:rPr lang="ru-RU" dirty="0" err="1"/>
              <a:t>метилртути</a:t>
            </a:r>
            <a:r>
              <a:rPr lang="ru-RU" dirty="0"/>
              <a:t> в рыбе из залива составило до 36000 мкг/кг, в моллюсках из залива до 85000 мкг/кг, в воде залива до 680 мкг/л. Болезнь унесла жизни более 200 человек, пострадало несколько тысяч жителей. Спустя десятилетия у значительной части детей, рожденных женщинами, проживавших в районе </a:t>
            </a:r>
            <a:r>
              <a:rPr lang="ru-RU" dirty="0" err="1"/>
              <a:t>Минамата</a:t>
            </a:r>
            <a:r>
              <a:rPr lang="ru-RU" dirty="0"/>
              <a:t>, отмечали симптомы поражения нервной системы и нарушения психического развития.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Сброс </a:t>
            </a:r>
            <a:r>
              <a:rPr lang="ru-RU" dirty="0" err="1"/>
              <a:t>ртуть-содержащих</a:t>
            </a:r>
            <a:r>
              <a:rPr lang="ru-RU" dirty="0"/>
              <a:t> стоков – не единственный путь загрязнения водных экосистем. Высокое содержание ртути было отмечено в гидробионтах искусственных водохранилищ. При этом в воде и донных отложениях концентрация металла была на уровне фоновой. Выяснилось, что источником загрязнения стали затопляемые почвы. Исследования искусственных водохранилищ показали, что наиболее интенсивно </a:t>
            </a:r>
            <a:r>
              <a:rPr lang="ru-RU" dirty="0" err="1"/>
              <a:t>биометилирование</a:t>
            </a:r>
            <a:r>
              <a:rPr lang="ru-RU" dirty="0"/>
              <a:t> и </a:t>
            </a:r>
            <a:r>
              <a:rPr lang="ru-RU" dirty="0" err="1"/>
              <a:t>биомагнификация</a:t>
            </a:r>
            <a:r>
              <a:rPr lang="ru-RU" dirty="0"/>
              <a:t> происходят в первые годы, при этом у рыб-фитофагов максимальное содержание ртути достигается через 5, а у хищников – через 7 лет после затопления. Возвращение к нормальным концентрациям наступает не раньше, чем через 25 лет. Избежать ртутного загрязнения можно, если перед заполнением водохранилища полностью удалить из его будущего ложа растительность и верхний слой почвы. Другим способом борьбы с этой проблемой является добавление в воду извести, поскольку </a:t>
            </a:r>
            <a:r>
              <a:rPr lang="ru-RU" dirty="0" err="1"/>
              <a:t>биодоступность</a:t>
            </a:r>
            <a:r>
              <a:rPr lang="ru-RU" dirty="0"/>
              <a:t> ртути резко уменьшается с увеличением </a:t>
            </a:r>
            <a:r>
              <a:rPr lang="ru-RU" dirty="0" err="1"/>
              <a:t>рН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Проявлением хронического отравления кадмием в наиболее тяжелой форме является болезнь «</a:t>
            </a:r>
            <a:r>
              <a:rPr lang="ru-RU" dirty="0" err="1"/>
              <a:t>итай</a:t>
            </a:r>
            <a:r>
              <a:rPr lang="ru-RU" dirty="0"/>
              <a:t> – </a:t>
            </a:r>
            <a:r>
              <a:rPr lang="ru-RU" dirty="0" err="1"/>
              <a:t>итай</a:t>
            </a:r>
            <a:r>
              <a:rPr lang="ru-RU" dirty="0"/>
              <a:t>» (от японских «ой-ой больно»), характеризующаяся деформацией скелета с заметным уменьшением роста, поясничными болями, болезненным явлениями в мышцах ног, утиной походкой. Кроме того, отмечаются частные переломы размягчённых костей, а также нарушение функций поджелудочной железы, изменения в желудочно-кишечном тракте, гипохромная анемия. Самым грозным осложнением является почечная недостаточность, которая приводит к смерти больного. Первые упоминания о данном заболевании жителей префектуры </a:t>
            </a:r>
            <a:r>
              <a:rPr lang="ru-RU" dirty="0" err="1"/>
              <a:t>Тояма</a:t>
            </a:r>
            <a:r>
              <a:rPr lang="ru-RU" dirty="0"/>
              <a:t> в Японии появились около 1912 года. Вплоть до 1946 года причину странной болезни жителей префектуры объяснить не могли и относили её или к какой-то природно-очаговой болезни или к неизвестной бактериальной инфекции. Поиски причин странной болезни были начаты медиками в 1940—50 годы.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sz="3400" dirty="0"/>
              <a:t>Воздействие </a:t>
            </a:r>
            <a:r>
              <a:rPr lang="ru-RU" sz="3400" u="sng" dirty="0"/>
              <a:t>ртути</a:t>
            </a:r>
            <a:r>
              <a:rPr lang="ru-RU" sz="3400" dirty="0"/>
              <a:t> </a:t>
            </a:r>
            <a:r>
              <a:rPr lang="en-US" sz="3400" dirty="0"/>
              <a:t>Hg</a:t>
            </a:r>
            <a:r>
              <a:rPr lang="ru-RU" sz="3400" dirty="0"/>
              <a:t> — даже в небольших количествах — может вызывать серьёзные проблемы со здоровьем и представляет угрозу для внутриутробного развития плода и развития ребёнка на ранних стадиях жизни. Ртуть может оказывать токсическое воздействие на нервную, пищеварительную и иммунную системы, а также на лёгкие, почки, кожу и глаза. ВОЗ рассматривает ртуть в качестве одного из десяти основных химических веществ или групп химических веществ, представляющих значительную проблему для общественного здравоохранения.</a:t>
            </a:r>
          </a:p>
          <a:p>
            <a:pPr marL="0" algn="just">
              <a:buNone/>
            </a:pPr>
            <a:r>
              <a:rPr lang="ru-RU" sz="3400" dirty="0"/>
              <a:t>Наиболее ядовиты пары и растворимые соединения ртути. Сама металлическая ртуть менее опасна, однако она постепенно испаряется даже при комнатной температуре. Ртуть и её соединения (сулема, каломель, киноварь, цианид ртути) поражают нервную систему, печень, почки, желудочно-кишечный тракт, при вдыхании — дыхательные пути (а проникновение ртути в организм чаще происходит именно при вдыхании её паров, не имеющих запаха). По классу опасности ртуть относится к первому классу (чрезвычайно опасное химическое вещество). Ртуть — типичный представитель кумулятивных ядов. ПДК ртути в воде водных объектов хозяйственно-питьевого и культурно-бытового водопользования 0,0003 мг/л.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4572032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Первоначально в качестве причины заболевания называли отравление свинцом, так как в 30 км вверх по течению находилась свинцово-рудная шахта. Только в 1955 году доктор </a:t>
            </a:r>
            <a:r>
              <a:rPr lang="ru-RU" dirty="0" err="1"/>
              <a:t>Хагино</a:t>
            </a:r>
            <a:r>
              <a:rPr lang="ru-RU" dirty="0"/>
              <a:t> с коллегами предположил, что странная болезнь может быть вызвана хроническим отравлением солями кадмия. В 1961 году префектура </a:t>
            </a:r>
            <a:r>
              <a:rPr lang="ru-RU" dirty="0" err="1"/>
              <a:t>Тояма</a:t>
            </a:r>
            <a:r>
              <a:rPr lang="ru-RU" dirty="0"/>
              <a:t> провела расследование, которое возложило всю ответственность за загрязнение окружающей среды и отравление жителей префектуры солями кадмия и других тяжёлых металлов на компанию «</a:t>
            </a:r>
            <a:r>
              <a:rPr lang="ru-RU" dirty="0" err="1"/>
              <a:t>Мицуи</a:t>
            </a:r>
            <a:r>
              <a:rPr lang="ru-RU" dirty="0"/>
              <a:t>». В 1968 году Министерство здравоохранения и социального обеспечения Японии выступило с заявлением о симптомах болезни, вызванной отравлением солями кадмия.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500858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dirty="0"/>
              <a:t>Кадмий </a:t>
            </a:r>
            <a:r>
              <a:rPr lang="ru-RU" dirty="0" err="1"/>
              <a:t>Cd</a:t>
            </a:r>
            <a:r>
              <a:rPr lang="ru-RU" dirty="0"/>
              <a:t> относится к веществам с высокой способностью накапливаться организме в течении жизни. Токсичность этого элемента связана, в частности, с его способностью связывать серосодержащие ферменты и аминокислоты. Симптомы отравления кадмием зависят от способа его попадания в организм. При вдыхании развивается одышка, кашель, цианоз, отек легких. При проникновении через желудочно-кишечный тракт возникает понос и рвота. Хроническая интоксикация вызывает поражение почек, поражение костной ткани и легких. Отчетливо выражены канцерогенные и мутагенные свойства. ПДК кадмия в воде водных объектов хозяйственно-питьевого и культурно-бытового водопользования 0,001 мг/л.</a:t>
            </a:r>
          </a:p>
          <a:p>
            <a:pPr marL="0" algn="just">
              <a:buNone/>
            </a:pPr>
            <a:r>
              <a:rPr lang="ru-RU" dirty="0"/>
              <a:t>Свинец </a:t>
            </a:r>
            <a:r>
              <a:rPr lang="en-US" dirty="0" err="1"/>
              <a:t>Pb</a:t>
            </a:r>
            <a:r>
              <a:rPr lang="ru-RU" dirty="0"/>
              <a:t> и его соединения являются потенциальными канцерогенами для организма человека. Свинец накапливается в костях, вытесняя соли кальция. Кроме того, он депонируется в мышцах, печени, почках, селезенке,  головном мозге, сердце и лимфатических узлах. Для свинцовой интоксикации характерна «свинцовая колика» – резкий спазм сосудов,  повышение артериального давления, </a:t>
            </a:r>
            <a:r>
              <a:rPr lang="ru-RU" dirty="0" err="1"/>
              <a:t>спастико-атонические</a:t>
            </a:r>
            <a:r>
              <a:rPr lang="ru-RU" dirty="0"/>
              <a:t> явления в кишечнике, появление судорожных припадков, развивается гипохромная анемия. ПДК свинца в воде водных объектов хозяйственно-питьевого и культурно-бытового водопользования 0,01 мг/л.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8758270" cy="6286544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Неорганические соединения мышьяка </a:t>
            </a:r>
            <a:r>
              <a:rPr lang="en-US" dirty="0"/>
              <a:t>As </a:t>
            </a:r>
            <a:r>
              <a:rPr lang="ru-RU" dirty="0"/>
              <a:t>относятся к 1 категории канцерогенов. У человека острое отравление мышьяком вызывает появление металлического вкуса во рту, рвоту, сильные боли в животе, острую </a:t>
            </a:r>
            <a:r>
              <a:rPr lang="ru-RU" dirty="0" err="1"/>
              <a:t>сердечно-сосудистую</a:t>
            </a:r>
            <a:r>
              <a:rPr lang="ru-RU" dirty="0"/>
              <a:t> и почечную недостаточность, судороги. Хроническая интоксикация (при потреблении воды, содержащей более 0,1 мкг/л мышьяка) вызывает гиперпигментацию, кератоз, рак кожи. ПДК мышьяка в воде водных объектов хозяйственно-питьевого и культурно-бытового водопользования 0,01 мг/л</a:t>
            </a:r>
            <a:r>
              <a:rPr lang="ru-RU" dirty="0" smtClean="0"/>
              <a:t>.</a:t>
            </a:r>
          </a:p>
          <a:p>
            <a:pPr marL="0" algn="just">
              <a:buNone/>
            </a:pPr>
            <a:endParaRPr lang="ru-RU" dirty="0"/>
          </a:p>
          <a:p>
            <a:pPr marL="0" algn="just">
              <a:buNone/>
            </a:pPr>
            <a:r>
              <a:rPr lang="ru-RU" dirty="0"/>
              <a:t>В природе металлы редко встречаются изолированно; совместное действие двух металлов может отличаться от их изолированного действия на организм – возможно как усиление токсического эффекта (</a:t>
            </a:r>
            <a:r>
              <a:rPr lang="ru-RU" dirty="0" err="1"/>
              <a:t>Zn</a:t>
            </a:r>
            <a:r>
              <a:rPr lang="ru-RU" dirty="0"/>
              <a:t> и </a:t>
            </a:r>
            <a:r>
              <a:rPr lang="ru-RU" dirty="0" err="1"/>
              <a:t>Cu</a:t>
            </a:r>
            <a:r>
              <a:rPr lang="ru-RU" dirty="0"/>
              <a:t>, </a:t>
            </a:r>
            <a:r>
              <a:rPr lang="ru-RU" dirty="0" err="1"/>
              <a:t>Zn</a:t>
            </a:r>
            <a:r>
              <a:rPr lang="ru-RU" dirty="0"/>
              <a:t> </a:t>
            </a:r>
            <a:r>
              <a:rPr lang="ru-RU" dirty="0" err="1"/>
              <a:t>и</a:t>
            </a:r>
            <a:r>
              <a:rPr lang="ru-RU" dirty="0"/>
              <a:t> </a:t>
            </a:r>
            <a:r>
              <a:rPr lang="ru-RU" dirty="0" err="1"/>
              <a:t>Ni</a:t>
            </a:r>
            <a:r>
              <a:rPr lang="ru-RU" dirty="0"/>
              <a:t>), так и ослабление (</a:t>
            </a:r>
            <a:r>
              <a:rPr lang="ru-RU" dirty="0" err="1"/>
              <a:t>Zn</a:t>
            </a:r>
            <a:r>
              <a:rPr lang="ru-RU" dirty="0"/>
              <a:t> и </a:t>
            </a:r>
            <a:r>
              <a:rPr lang="ru-RU" dirty="0" err="1"/>
              <a:t>Cd</a:t>
            </a:r>
            <a:r>
              <a:rPr lang="ru-RU" dirty="0"/>
              <a:t>). Широкое применение тяжелых металлов в хозяйственной деятельности сопровождается поступлением их в составе техногенных загрязнений в атмосферу, гидросферу, почву, биосферу и образованием техногенных биогеохимических аномалий.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72296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u="sng" dirty="0"/>
              <a:t>Природные источники тяжелых металлов</a:t>
            </a:r>
            <a:endParaRPr lang="ru-RU" dirty="0"/>
          </a:p>
          <a:p>
            <a:pPr marL="0" algn="just">
              <a:buNone/>
            </a:pPr>
            <a:r>
              <a:rPr lang="ru-RU" dirty="0"/>
              <a:t>Главный природный источник тяжелых металлов – это породы (магматические и осадочные) и породообразующие минералы (см. табл. 1). Минералы тяжелых металлов могут быть включены в массу горных пород в виде вкраплений высокодисперсных частиц. Также в породообразующих минералах могут присутствовать атомы тяжелых металлов как результат изоморфного замещения макроэлементов с близким ионным радиусом в структуре кристаллической решетки. Например, K может замещаться на </a:t>
            </a:r>
            <a:r>
              <a:rPr lang="ru-RU" dirty="0" err="1"/>
              <a:t>Sr</a:t>
            </a:r>
            <a:r>
              <a:rPr lang="ru-RU" dirty="0"/>
              <a:t>, </a:t>
            </a:r>
            <a:r>
              <a:rPr lang="ru-RU" dirty="0" err="1"/>
              <a:t>Pb</a:t>
            </a:r>
            <a:r>
              <a:rPr lang="ru-RU" dirty="0"/>
              <a:t>, </a:t>
            </a:r>
            <a:r>
              <a:rPr lang="ru-RU" dirty="0" err="1"/>
              <a:t>Na</a:t>
            </a:r>
            <a:r>
              <a:rPr lang="ru-RU" dirty="0"/>
              <a:t> –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Cd</a:t>
            </a:r>
            <a:r>
              <a:rPr lang="ru-RU" dirty="0"/>
              <a:t>, </a:t>
            </a:r>
            <a:r>
              <a:rPr lang="ru-RU" dirty="0" err="1"/>
              <a:t>Mn</a:t>
            </a:r>
            <a:r>
              <a:rPr lang="ru-RU" dirty="0"/>
              <a:t>, </a:t>
            </a:r>
            <a:r>
              <a:rPr lang="ru-RU" dirty="0" err="1"/>
              <a:t>Sr</a:t>
            </a:r>
            <a:r>
              <a:rPr lang="ru-RU" dirty="0"/>
              <a:t>, </a:t>
            </a:r>
            <a:r>
              <a:rPr lang="ru-RU" dirty="0" err="1"/>
              <a:t>Bi</a:t>
            </a:r>
            <a:r>
              <a:rPr lang="ru-RU" dirty="0"/>
              <a:t>, </a:t>
            </a:r>
            <a:r>
              <a:rPr lang="ru-RU" dirty="0" err="1"/>
              <a:t>Mg</a:t>
            </a:r>
            <a:r>
              <a:rPr lang="ru-RU" dirty="0"/>
              <a:t> –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en-US" dirty="0"/>
              <a:t>Ni</a:t>
            </a:r>
            <a:r>
              <a:rPr lang="ru-RU" dirty="0"/>
              <a:t>, </a:t>
            </a:r>
            <a:r>
              <a:rPr lang="en-US" dirty="0"/>
              <a:t>Co</a:t>
            </a:r>
            <a:r>
              <a:rPr lang="ru-RU" dirty="0"/>
              <a:t>, </a:t>
            </a:r>
            <a:r>
              <a:rPr lang="en-US" dirty="0" err="1"/>
              <a:t>Sb</a:t>
            </a:r>
            <a:r>
              <a:rPr lang="ru-RU" dirty="0"/>
              <a:t>, </a:t>
            </a:r>
            <a:r>
              <a:rPr lang="en-US" dirty="0" err="1"/>
              <a:t>Sn</a:t>
            </a:r>
            <a:r>
              <a:rPr lang="ru-RU" dirty="0"/>
              <a:t>, </a:t>
            </a:r>
            <a:r>
              <a:rPr lang="en-US" dirty="0" err="1"/>
              <a:t>Pb</a:t>
            </a:r>
            <a:r>
              <a:rPr lang="ru-RU" dirty="0"/>
              <a:t>, </a:t>
            </a:r>
            <a:r>
              <a:rPr lang="en-US" dirty="0" err="1"/>
              <a:t>Mn</a:t>
            </a:r>
            <a:r>
              <a:rPr lang="ru-RU" dirty="0"/>
              <a:t>, </a:t>
            </a:r>
            <a:r>
              <a:rPr lang="en-US" dirty="0"/>
              <a:t>Fe</a:t>
            </a:r>
            <a:r>
              <a:rPr lang="ru-RU" dirty="0"/>
              <a:t> – на </a:t>
            </a:r>
            <a:r>
              <a:rPr lang="en-US" dirty="0" err="1"/>
              <a:t>Cd</a:t>
            </a:r>
            <a:r>
              <a:rPr lang="ru-RU" dirty="0"/>
              <a:t>, </a:t>
            </a:r>
            <a:r>
              <a:rPr lang="en-US" dirty="0" err="1"/>
              <a:t>Mn</a:t>
            </a:r>
            <a:r>
              <a:rPr lang="ru-RU" dirty="0"/>
              <a:t>, </a:t>
            </a:r>
            <a:r>
              <a:rPr lang="en-US" dirty="0" err="1"/>
              <a:t>Sr</a:t>
            </a:r>
            <a:r>
              <a:rPr lang="ru-RU" dirty="0"/>
              <a:t>, </a:t>
            </a:r>
            <a:r>
              <a:rPr lang="en-US" dirty="0"/>
              <a:t>Bi</a:t>
            </a:r>
            <a:r>
              <a:rPr lang="ru-RU" dirty="0"/>
              <a:t>. Многие элементы поступают в биосферу с космической и метеоритной пылью, с вулканическими газами, горячими источниками, газовыми струями.</a:t>
            </a:r>
          </a:p>
          <a:p>
            <a:pPr marL="0" algn="just">
              <a:buNone/>
            </a:pPr>
            <a:r>
              <a:rPr lang="ru-RU" dirty="0"/>
              <a:t>В природе известно около 20 минералов ртути, но главное промышленное значение имеет киноварь </a:t>
            </a:r>
            <a:r>
              <a:rPr lang="ru-RU" dirty="0" err="1"/>
              <a:t>HgS</a:t>
            </a:r>
            <a:r>
              <a:rPr lang="ru-RU" dirty="0"/>
              <a:t> (86,2 % </a:t>
            </a:r>
            <a:r>
              <a:rPr lang="ru-RU" dirty="0" err="1"/>
              <a:t>Hg</a:t>
            </a:r>
            <a:r>
              <a:rPr lang="ru-RU" dirty="0"/>
              <a:t>). В редких случаях предметом добычи является самородная ртуть, </a:t>
            </a:r>
            <a:r>
              <a:rPr lang="ru-RU" dirty="0" err="1"/>
              <a:t>метациннабарит</a:t>
            </a:r>
            <a:r>
              <a:rPr lang="ru-RU" dirty="0"/>
              <a:t> </a:t>
            </a:r>
            <a:r>
              <a:rPr lang="ru-RU" dirty="0" err="1"/>
              <a:t>HgS</a:t>
            </a:r>
            <a:r>
              <a:rPr lang="ru-RU" dirty="0"/>
              <a:t> и блёклая руда — </a:t>
            </a:r>
            <a:r>
              <a:rPr lang="ru-RU" dirty="0" err="1"/>
              <a:t>шватцит</a:t>
            </a:r>
            <a:r>
              <a:rPr lang="ru-RU" dirty="0"/>
              <a:t> (до 17 % </a:t>
            </a:r>
            <a:r>
              <a:rPr lang="ru-RU" dirty="0" err="1"/>
              <a:t>Hg</a:t>
            </a:r>
            <a:r>
              <a:rPr lang="ru-RU" dirty="0"/>
              <a:t>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8643998" cy="6572272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dirty="0"/>
              <a:t>Основная масса кадмия рассеяна в большом числе минералов (более 50), преимущественно в сульфидах цинка, свинца, меди, железа, марганца и ртути. Самостоятельных месторождений кадмий не образует. Его извлечение  происходит главным образом из минералов цинка и, прежде всего, из сфалерита.</a:t>
            </a:r>
          </a:p>
          <a:p>
            <a:pPr marL="0" algn="just">
              <a:buNone/>
            </a:pPr>
            <a:r>
              <a:rPr lang="ru-RU" dirty="0"/>
              <a:t>Свинец входит в состав 80 различных минералов. Важнейшие из них: галенит </a:t>
            </a:r>
            <a:r>
              <a:rPr lang="ru-RU" dirty="0" err="1"/>
              <a:t>PbS</a:t>
            </a:r>
            <a:r>
              <a:rPr lang="ru-RU" dirty="0"/>
              <a:t>, церуссит PbCO</a:t>
            </a:r>
            <a:r>
              <a:rPr lang="ru-RU" baseline="-25000" dirty="0"/>
              <a:t>3</a:t>
            </a:r>
            <a:r>
              <a:rPr lang="ru-RU" dirty="0"/>
              <a:t>, англезит PbSO</a:t>
            </a:r>
            <a:r>
              <a:rPr lang="ru-RU" baseline="-25000" dirty="0"/>
              <a:t>4</a:t>
            </a:r>
            <a:r>
              <a:rPr lang="ru-RU" dirty="0"/>
              <a:t> (сульфат свинца). Часто образует крупные залежи свинцово-цинковых или полиметаллических руд, галенит часто встречается и в месторождениях других металлов: колчеданно-полиметаллических, медно-никелевых, урановых, золоторудных и др.</a:t>
            </a:r>
          </a:p>
          <a:p>
            <a:pPr marL="0" algn="just">
              <a:buNone/>
            </a:pPr>
            <a:r>
              <a:rPr lang="ru-RU" dirty="0"/>
              <a:t>Известно около 200 </a:t>
            </a:r>
            <a:r>
              <a:rPr lang="ru-RU" dirty="0" err="1"/>
              <a:t>мышьяковосодержащих</a:t>
            </a:r>
            <a:r>
              <a:rPr lang="ru-RU" dirty="0"/>
              <a:t> минералов. В небольших концентрациях часто сопутствует свинцовым, медным и серебряным рудам. Минерал, имеющий промышленное значение для получения мышьяка — арсенопирит (мышьяковый колчедан) </a:t>
            </a:r>
            <a:r>
              <a:rPr lang="ru-RU" dirty="0" err="1"/>
              <a:t>FeAsS</a:t>
            </a:r>
            <a:r>
              <a:rPr lang="ru-RU" dirty="0"/>
              <a:t> или FeS</a:t>
            </a:r>
            <a:r>
              <a:rPr lang="ru-RU" baseline="-25000" dirty="0"/>
              <a:t>2</a:t>
            </a:r>
            <a:r>
              <a:rPr lang="ru-RU" dirty="0"/>
              <a:t>·FeAs</a:t>
            </a:r>
            <a:r>
              <a:rPr lang="ru-RU" baseline="-25000" dirty="0"/>
              <a:t>2</a:t>
            </a:r>
            <a:r>
              <a:rPr lang="ru-RU" dirty="0"/>
              <a:t> (46 % </a:t>
            </a:r>
            <a:r>
              <a:rPr lang="ru-RU" dirty="0" err="1"/>
              <a:t>As</a:t>
            </a:r>
            <a:r>
              <a:rPr lang="ru-RU" dirty="0"/>
              <a:t>), также перерабатывают мышьяковистый колчедан — </a:t>
            </a:r>
            <a:r>
              <a:rPr lang="ru-RU" dirty="0" err="1"/>
              <a:t>лёллингит</a:t>
            </a:r>
            <a:r>
              <a:rPr lang="ru-RU" dirty="0"/>
              <a:t> (FeAs</a:t>
            </a:r>
            <a:r>
              <a:rPr lang="ru-RU" baseline="-25000" dirty="0"/>
              <a:t>2</a:t>
            </a:r>
            <a:r>
              <a:rPr lang="ru-RU" dirty="0"/>
              <a:t>) (72,8 % </a:t>
            </a:r>
            <a:r>
              <a:rPr lang="ru-RU" dirty="0" err="1"/>
              <a:t>As</a:t>
            </a:r>
            <a:r>
              <a:rPr lang="ru-RU" dirty="0"/>
              <a:t>), скородит FeAsO4 (27—36% </a:t>
            </a:r>
            <a:r>
              <a:rPr lang="ru-RU" dirty="0" err="1"/>
              <a:t>As</a:t>
            </a:r>
            <a:r>
              <a:rPr lang="ru-RU" dirty="0"/>
              <a:t>). Большая часть мышьяка добывается попутно при переработке </a:t>
            </a:r>
            <a:r>
              <a:rPr lang="ru-RU" dirty="0" err="1"/>
              <a:t>мышьяковосодержащих</a:t>
            </a:r>
            <a:r>
              <a:rPr lang="ru-RU" dirty="0"/>
              <a:t> золотых, свинцово-цинковых, </a:t>
            </a:r>
            <a:r>
              <a:rPr lang="ru-RU" dirty="0" err="1"/>
              <a:t>медноколчеданных</a:t>
            </a:r>
            <a:r>
              <a:rPr lang="ru-RU" dirty="0"/>
              <a:t> и других руд.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-1"/>
            <a:ext cx="8215370" cy="6738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15148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sz="3300" dirty="0"/>
              <a:t>Вынос металлов с континентов в океан осуществляется главным образом с речным стоком (см. табл. 2). Наиболее активно вовлекаются в водную миграцию растворенные формы </a:t>
            </a:r>
            <a:r>
              <a:rPr lang="ru-RU" sz="3300" dirty="0" err="1"/>
              <a:t>Ag</a:t>
            </a:r>
            <a:r>
              <a:rPr lang="ru-RU" sz="3300" dirty="0"/>
              <a:t>, </a:t>
            </a:r>
            <a:r>
              <a:rPr lang="ru-RU" sz="3300" dirty="0" err="1"/>
              <a:t>Hg</a:t>
            </a:r>
            <a:r>
              <a:rPr lang="ru-RU" sz="3300" dirty="0"/>
              <a:t>, </a:t>
            </a:r>
            <a:r>
              <a:rPr lang="ru-RU" sz="3300" dirty="0" err="1"/>
              <a:t>Zn</a:t>
            </a:r>
            <a:r>
              <a:rPr lang="ru-RU" sz="3300" dirty="0"/>
              <a:t>, </a:t>
            </a:r>
            <a:r>
              <a:rPr lang="ru-RU" sz="3300" dirty="0" err="1"/>
              <a:t>Mo</a:t>
            </a:r>
            <a:r>
              <a:rPr lang="ru-RU" sz="3300" dirty="0"/>
              <a:t>, </a:t>
            </a:r>
            <a:r>
              <a:rPr lang="ru-RU" sz="3300" dirty="0" err="1"/>
              <a:t>Cd</a:t>
            </a:r>
            <a:r>
              <a:rPr lang="ru-RU" sz="3300" dirty="0"/>
              <a:t>, </a:t>
            </a:r>
            <a:r>
              <a:rPr lang="ru-RU" sz="3300" dirty="0" err="1"/>
              <a:t>Cu</a:t>
            </a:r>
            <a:r>
              <a:rPr lang="ru-RU" sz="3300" dirty="0"/>
              <a:t>. Фиксированные во взвесях </a:t>
            </a:r>
            <a:r>
              <a:rPr lang="ru-RU" sz="3300" dirty="0" err="1"/>
              <a:t>Fe</a:t>
            </a:r>
            <a:r>
              <a:rPr lang="ru-RU" sz="3300" dirty="0"/>
              <a:t>, </a:t>
            </a:r>
            <a:r>
              <a:rPr lang="ru-RU" sz="3300" dirty="0" err="1"/>
              <a:t>Mn</a:t>
            </a:r>
            <a:r>
              <a:rPr lang="ru-RU" sz="3300" dirty="0"/>
              <a:t>, </a:t>
            </a:r>
            <a:r>
              <a:rPr lang="ru-RU" sz="3300" dirty="0" err="1"/>
              <a:t>Cr</a:t>
            </a:r>
            <a:r>
              <a:rPr lang="ru-RU" sz="3300" dirty="0"/>
              <a:t>, V, </a:t>
            </a:r>
            <a:r>
              <a:rPr lang="ru-RU" sz="3300" dirty="0" err="1"/>
              <a:t>Pb</a:t>
            </a:r>
            <a:r>
              <a:rPr lang="ru-RU" sz="3300" dirty="0"/>
              <a:t>, </a:t>
            </a:r>
            <a:r>
              <a:rPr lang="ru-RU" sz="3300" dirty="0" err="1"/>
              <a:t>Co</a:t>
            </a:r>
            <a:r>
              <a:rPr lang="ru-RU" sz="3300" dirty="0"/>
              <a:t> выносятся в количестве 98% от общей массы выносимых с речным стоком металлов</a:t>
            </a:r>
            <a:r>
              <a:rPr lang="ru-RU" sz="3300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pPr marL="0" algn="just">
              <a:buNone/>
            </a:pPr>
            <a:r>
              <a:rPr lang="ru-RU" sz="3300" dirty="0" smtClean="0"/>
              <a:t>Существует </a:t>
            </a:r>
            <a:r>
              <a:rPr lang="ru-RU" sz="3300" dirty="0"/>
              <a:t>и перенос металлов из океана на сушу вместе с аэрозольными частицами (они также вымываются из атмосферы осадками). Морские аэрозоли формируются главным образом в результате разрушения пузырьков воздуха на гребнях волн. При разрыве покрывающей пузырек пленки в воздух поступают мелкие частицы, которые теряют значительную часть воды. В результате образования реактивной струи при схлопывании полости, возникающей после разрушения пленки, в атмосферу выбрасываются также более крупные капли воды. Интересно отметить, что по солевому составу морской аэрозоль отличается от морской воды – он аномально обогащен некоторыми элементами: </a:t>
            </a:r>
            <a:r>
              <a:rPr lang="ru-RU" sz="3300" dirty="0" err="1"/>
              <a:t>Pb</a:t>
            </a:r>
            <a:r>
              <a:rPr lang="ru-RU" sz="3300" dirty="0"/>
              <a:t>, </a:t>
            </a:r>
            <a:r>
              <a:rPr lang="ru-RU" sz="3300" dirty="0" err="1"/>
              <a:t>Cu</a:t>
            </a:r>
            <a:r>
              <a:rPr lang="ru-RU" sz="3300" dirty="0"/>
              <a:t>, </a:t>
            </a:r>
            <a:r>
              <a:rPr lang="ru-RU" sz="3300" dirty="0" err="1"/>
              <a:t>Mn</a:t>
            </a:r>
            <a:r>
              <a:rPr lang="ru-RU" sz="3300" dirty="0"/>
              <a:t>, </a:t>
            </a:r>
            <a:r>
              <a:rPr lang="ru-RU" sz="3300" dirty="0" err="1"/>
              <a:t>Fe</a:t>
            </a:r>
            <a:r>
              <a:rPr lang="ru-RU" sz="3300" dirty="0"/>
              <a:t>, </a:t>
            </a:r>
            <a:r>
              <a:rPr lang="ru-RU" sz="3300" dirty="0" err="1"/>
              <a:t>Cd</a:t>
            </a:r>
            <a:r>
              <a:rPr lang="ru-RU" sz="3300" dirty="0"/>
              <a:t>, </a:t>
            </a:r>
            <a:r>
              <a:rPr lang="ru-RU" sz="3300" dirty="0" err="1"/>
              <a:t>Hg</a:t>
            </a:r>
            <a:r>
              <a:rPr lang="ru-RU" sz="3300" dirty="0"/>
              <a:t>, </a:t>
            </a:r>
            <a:r>
              <a:rPr lang="ru-RU" sz="3300" dirty="0" err="1"/>
              <a:t>Ag</a:t>
            </a:r>
            <a:r>
              <a:rPr lang="ru-RU" sz="3300" dirty="0"/>
              <a:t>, </a:t>
            </a:r>
            <a:r>
              <a:rPr lang="ru-RU" sz="3300" dirty="0" err="1"/>
              <a:t>Zn</a:t>
            </a:r>
            <a:r>
              <a:rPr lang="ru-RU" sz="3300" dirty="0"/>
              <a:t>. Коэффициент обогащения по отношению к натрию океанической воды для K и </a:t>
            </a:r>
            <a:r>
              <a:rPr lang="ru-RU" sz="3300" dirty="0" err="1"/>
              <a:t>Mg</a:t>
            </a:r>
            <a:r>
              <a:rPr lang="ru-RU" sz="3300" dirty="0"/>
              <a:t> примерно равен 1, а для некоторых других металлов гораздо больше: </a:t>
            </a:r>
            <a:r>
              <a:rPr lang="en-US" sz="3300" dirty="0"/>
              <a:t>Co</a:t>
            </a:r>
            <a:r>
              <a:rPr lang="ru-RU" sz="3300" dirty="0"/>
              <a:t> – 10, </a:t>
            </a:r>
            <a:r>
              <a:rPr lang="en-US" sz="3300" dirty="0"/>
              <a:t>Cu</a:t>
            </a:r>
            <a:r>
              <a:rPr lang="ru-RU" sz="3300" dirty="0"/>
              <a:t> – 800, </a:t>
            </a:r>
            <a:r>
              <a:rPr lang="en-US" sz="3300" dirty="0" err="1"/>
              <a:t>Mn</a:t>
            </a:r>
            <a:r>
              <a:rPr lang="ru-RU" sz="3300" dirty="0"/>
              <a:t> – 1000, </a:t>
            </a:r>
            <a:r>
              <a:rPr lang="en-US" sz="3300" dirty="0" err="1"/>
              <a:t>Pb</a:t>
            </a:r>
            <a:r>
              <a:rPr lang="ru-RU" sz="3300" dirty="0"/>
              <a:t> – 4000, </a:t>
            </a:r>
            <a:r>
              <a:rPr lang="en-US" sz="3300" dirty="0"/>
              <a:t>Al</a:t>
            </a:r>
            <a:r>
              <a:rPr lang="ru-RU" sz="3300" dirty="0"/>
              <a:t> – 5000, </a:t>
            </a:r>
            <a:r>
              <a:rPr lang="en-US" sz="3300" dirty="0"/>
              <a:t>Fe</a:t>
            </a:r>
            <a:r>
              <a:rPr lang="ru-RU" sz="3300" dirty="0"/>
              <a:t> – 104, </a:t>
            </a:r>
            <a:r>
              <a:rPr lang="en-US" sz="3300" dirty="0"/>
              <a:t>Zn</a:t>
            </a:r>
            <a:r>
              <a:rPr lang="ru-RU" sz="3300" dirty="0"/>
              <a:t> – 2·10</a:t>
            </a:r>
            <a:r>
              <a:rPr lang="ru-RU" sz="3300" baseline="30000" dirty="0"/>
              <a:t>4</a:t>
            </a:r>
            <a:r>
              <a:rPr lang="ru-RU" sz="3300" dirty="0"/>
              <a:t>. По некоторым расчетам, благодаря океанам в атмосферу поступает 5…20 % таких элементов как </a:t>
            </a:r>
            <a:r>
              <a:rPr lang="ru-RU" sz="3300" dirty="0" err="1"/>
              <a:t>Cu</a:t>
            </a:r>
            <a:r>
              <a:rPr lang="ru-RU" sz="3300" dirty="0"/>
              <a:t>, V, </a:t>
            </a:r>
            <a:r>
              <a:rPr lang="ru-RU" sz="3300" dirty="0" err="1"/>
              <a:t>Zn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4330</Words>
  <Application>Microsoft Office PowerPoint</Application>
  <PresentationFormat>Экран (4:3)</PresentationFormat>
  <Paragraphs>55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Дисциплина «Химические основы в экологии»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Дисциплина «Химические основы в экологии»</dc:title>
  <dc:creator>вово</dc:creator>
  <cp:lastModifiedBy>вово</cp:lastModifiedBy>
  <cp:revision>20</cp:revision>
  <dcterms:created xsi:type="dcterms:W3CDTF">2023-10-29T12:49:38Z</dcterms:created>
  <dcterms:modified xsi:type="dcterms:W3CDTF">2023-10-29T13:47:56Z</dcterms:modified>
</cp:coreProperties>
</file>