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sldIdLst>
    <p:sldId id="257" r:id="rId2"/>
    <p:sldId id="424" r:id="rId3"/>
    <p:sldId id="518" r:id="rId4"/>
    <p:sldId id="519" r:id="rId5"/>
    <p:sldId id="520" r:id="rId6"/>
    <p:sldId id="521" r:id="rId7"/>
    <p:sldId id="522" r:id="rId8"/>
    <p:sldId id="523" r:id="rId9"/>
    <p:sldId id="524" r:id="rId10"/>
    <p:sldId id="525" r:id="rId11"/>
    <p:sldId id="526" r:id="rId12"/>
    <p:sldId id="527" r:id="rId13"/>
    <p:sldId id="528" r:id="rId14"/>
    <p:sldId id="482" r:id="rId15"/>
    <p:sldId id="469" r:id="rId16"/>
    <p:sldId id="491" r:id="rId17"/>
    <p:sldId id="485" r:id="rId18"/>
    <p:sldId id="483" r:id="rId19"/>
    <p:sldId id="484" r:id="rId20"/>
    <p:sldId id="495" r:id="rId21"/>
    <p:sldId id="496" r:id="rId22"/>
    <p:sldId id="492" r:id="rId23"/>
    <p:sldId id="486" r:id="rId24"/>
    <p:sldId id="487" r:id="rId25"/>
    <p:sldId id="489" r:id="rId26"/>
    <p:sldId id="493" r:id="rId27"/>
  </p:sldIdLst>
  <p:sldSz cx="9144000" cy="6858000" type="screen4x3"/>
  <p:notesSz cx="6858000" cy="9144000"/>
  <p:defaultTextStyle>
    <a:defPPr>
      <a:defRPr lang="ru-RU"/>
    </a:defPPr>
    <a:lvl1pPr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b="1" kern="1200">
        <a:solidFill>
          <a:schemeClr val="bg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bg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CC66FF"/>
    <a:srgbClr val="FF00FF"/>
    <a:srgbClr val="006600"/>
    <a:srgbClr val="00FFFF"/>
    <a:srgbClr val="000066"/>
    <a:srgbClr val="00FF00"/>
    <a:srgbClr val="CC0000"/>
    <a:srgbClr val="FF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48" autoAdjust="0"/>
    <p:restoredTop sz="94649" autoAdjust="0"/>
  </p:normalViewPr>
  <p:slideViewPr>
    <p:cSldViewPr>
      <p:cViewPr varScale="1">
        <p:scale>
          <a:sx n="79" d="100"/>
          <a:sy n="79" d="100"/>
        </p:scale>
        <p:origin x="-78" y="-6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321CDBB-BFB1-4025-B7A7-8D68CA6C1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8336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0EC06BB-ADA4-4579-8A77-22C7189C87C5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32F161-453B-4B34-9C20-73A08C0736C3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7EBDC3-882C-44EB-8C71-CBF36DF0FCCB}" type="slidenum">
              <a:rPr lang="ru-RU" smtClean="0"/>
              <a:pPr/>
              <a:t>14</a:t>
            </a:fld>
            <a:endParaRPr lang="ru-RU" smtClean="0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877F5C-25A0-4746-A457-944C3B798A48}" type="slidenum">
              <a:rPr lang="ru-RU" smtClean="0"/>
              <a:pPr/>
              <a:t>16</a:t>
            </a:fld>
            <a:endParaRPr lang="ru-RU" smtClean="0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D2C846-6B39-4ED3-8259-0B5E76906214}" type="slidenum">
              <a:rPr lang="ru-RU" smtClean="0"/>
              <a:pPr/>
              <a:t>18</a:t>
            </a:fld>
            <a:endParaRPr lang="ru-RU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28FB05-7B97-4694-9213-1DE252DE50F7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C83B6E-789C-4C7A-9555-86B92E5470C6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65C75A-34D6-42AE-80BD-22BDF38FB6C5}" type="slidenum">
              <a:rPr lang="ru-RU" smtClean="0"/>
              <a:pPr/>
              <a:t>24</a:t>
            </a:fld>
            <a:endParaRPr lang="ru-RU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98E6CF-8215-446F-8F5C-E5B4A9F075C1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BDF801-A44E-41AF-9113-8E8712E62452}" type="slidenum">
              <a:rPr lang="ru-RU" smtClean="0"/>
              <a:pPr/>
              <a:t>2</a:t>
            </a:fld>
            <a:endParaRPr lang="ru-RU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FA591B-5528-4159-BB83-F7FA257595BE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9AFB11-C477-43D0-848C-0483E608874E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E8E5EC-2B41-48DC-BAB2-99C8546E9710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FE5E0D-9363-4D2E-955B-97937A09A9E6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D7E7C65-BD24-4C47-A860-281BA35391AB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068AB7-83D7-4B80-90B6-BC37CA43FAA6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68C87F-64E3-4C90-B2B1-8CD4F79D2BC1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EAA78A-1757-4428-BA0A-0A5684A9E76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196E30-0B00-41F5-A29C-E24A4B31F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3C42BA-068A-4D13-8942-8E5B8E6786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9107BD-E5B4-4B06-92BF-D19D5BBE93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EED73-3B0F-4703-9B06-A0BFB91A7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7468C0-A283-44AA-A1A8-7DCEC135CC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73A82D-C920-4135-BEB3-86D67D19B6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51604-225E-4802-AC42-7FD7E72BB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AB915-F495-409E-85EF-6A2828CDFE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E166F5-CAC8-4F4D-A100-14669854F2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DFFC14-784E-40B3-8D5A-84D035B44B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B6F2C-F088-4144-BC15-EC0BB8CBB4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3F0FCB-9B37-4594-BF3D-5C25EB32EE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1FD6905A-86CE-4FD2-B3DC-03FF7B086F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b="1" dirty="0">
                <a:solidFill>
                  <a:srgbClr val="FF0000"/>
                </a:solidFill>
              </a:rPr>
              <a:t>Прямое и непрямое доказательство. Правила доказательного рассуждения</a:t>
            </a:r>
            <a:endParaRPr lang="ru-RU" b="1" dirty="0" smtClean="0">
              <a:solidFill>
                <a:srgbClr val="FF0000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90513" y="3957638"/>
            <a:ext cx="8561387" cy="2638425"/>
          </a:xfrm>
          <a:noFill/>
        </p:spPr>
        <p:txBody>
          <a:bodyPr/>
          <a:lstStyle/>
          <a:p>
            <a:pPr eaLnBrk="1" hangingPunct="1"/>
            <a:endParaRPr lang="ru-RU" sz="24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sz="2400" b="1" dirty="0" smtClean="0">
                <a:solidFill>
                  <a:schemeClr val="bg1"/>
                </a:solidFill>
              </a:rPr>
              <a:t>Лекция 13</a:t>
            </a:r>
          </a:p>
          <a:p>
            <a:pPr eaLnBrk="1" hangingPunct="1"/>
            <a:endParaRPr lang="ru-RU" sz="3600" b="1" dirty="0" smtClean="0">
              <a:solidFill>
                <a:schemeClr val="bg1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443038" y="539750"/>
            <a:ext cx="64008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</a:pPr>
            <a:endParaRPr lang="ru-RU" sz="2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AutoShape 2"/>
          <p:cNvSpPr>
            <a:spLocks noChangeArrowheads="1"/>
          </p:cNvSpPr>
          <p:nvPr/>
        </p:nvSpPr>
        <p:spPr bwMode="auto">
          <a:xfrm>
            <a:off x="3151188" y="5002213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8867" name="AutoShape 3"/>
          <p:cNvSpPr>
            <a:spLocks noChangeArrowheads="1"/>
          </p:cNvSpPr>
          <p:nvPr/>
        </p:nvSpPr>
        <p:spPr bwMode="auto">
          <a:xfrm>
            <a:off x="2071688" y="3741738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8868" name="AutoShape 4"/>
          <p:cNvSpPr>
            <a:spLocks noChangeArrowheads="1"/>
          </p:cNvSpPr>
          <p:nvPr/>
        </p:nvSpPr>
        <p:spPr bwMode="auto">
          <a:xfrm>
            <a:off x="992188" y="2482850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48869" name="AutoShape 5"/>
          <p:cNvSpPr>
            <a:spLocks noChangeArrowheads="1"/>
          </p:cNvSpPr>
          <p:nvPr/>
        </p:nvSpPr>
        <p:spPr bwMode="auto">
          <a:xfrm>
            <a:off x="647700" y="1654175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Если бы мир </a:t>
            </a:r>
            <a:r>
              <a:rPr lang="ru-RU" dirty="0" smtClean="0">
                <a:solidFill>
                  <a:srgbClr val="0000FF"/>
                </a:solidFill>
              </a:rPr>
              <a:t>был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бесконечным во </a:t>
            </a:r>
            <a:r>
              <a:rPr lang="ru-RU" dirty="0" smtClean="0">
                <a:solidFill>
                  <a:srgbClr val="0000FF"/>
                </a:solidFill>
              </a:rPr>
              <a:t>времени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(не имея ни «начала», ни «конца</a:t>
            </a:r>
            <a:r>
              <a:rPr lang="ru-RU" dirty="0" smtClean="0">
                <a:solidFill>
                  <a:srgbClr val="0000FF"/>
                </a:solidFill>
              </a:rPr>
              <a:t>»), 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48870" name="AutoShape 6"/>
          <p:cNvSpPr>
            <a:spLocks noChangeArrowheads="1"/>
          </p:cNvSpPr>
          <p:nvPr/>
        </p:nvSpPr>
        <p:spPr bwMode="auto">
          <a:xfrm>
            <a:off x="1727200" y="2914650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то отправившись из </a:t>
            </a:r>
            <a:r>
              <a:rPr lang="ru-RU" dirty="0" smtClean="0">
                <a:solidFill>
                  <a:srgbClr val="FF0000"/>
                </a:solidFill>
              </a:rPr>
              <a:t>бесконечно 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удалённого прошлого,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невозможно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было бы добраться до «сегодня</a:t>
            </a:r>
            <a:r>
              <a:rPr lang="ru-RU" dirty="0" smtClean="0">
                <a:solidFill>
                  <a:srgbClr val="0000FF"/>
                </a:solidFill>
              </a:rPr>
              <a:t>», 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48871" name="AutoShape 7"/>
          <p:cNvSpPr>
            <a:spLocks noChangeArrowheads="1"/>
          </p:cNvSpPr>
          <p:nvPr/>
        </p:nvSpPr>
        <p:spPr bwMode="auto">
          <a:xfrm>
            <a:off x="2806700" y="4173538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точно так же, как отправившись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из «</a:t>
            </a:r>
            <a:r>
              <a:rPr lang="ru-RU" dirty="0">
                <a:solidFill>
                  <a:srgbClr val="0000FF"/>
                </a:solidFill>
              </a:rPr>
              <a:t>сегодня» в будущее, </a:t>
            </a:r>
            <a:r>
              <a:rPr lang="ru-RU" dirty="0" smtClean="0">
                <a:solidFill>
                  <a:srgbClr val="0000FF"/>
                </a:solidFill>
              </a:rPr>
              <a:t>нельзя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добраться до «конца времён».</a:t>
            </a:r>
          </a:p>
        </p:txBody>
      </p:sp>
      <p:sp>
        <p:nvSpPr>
          <p:cNvPr id="548872" name="AutoShape 8"/>
          <p:cNvSpPr>
            <a:spLocks noChangeArrowheads="1"/>
          </p:cNvSpPr>
          <p:nvPr/>
        </p:nvSpPr>
        <p:spPr bwMode="auto">
          <a:xfrm>
            <a:off x="3886200" y="5434013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Но </a:t>
            </a:r>
            <a:r>
              <a:rPr lang="ru-RU" dirty="0">
                <a:solidFill>
                  <a:srgbClr val="FF0000"/>
                </a:solidFill>
              </a:rPr>
              <a:t>«сегодня» наступило</a:t>
            </a:r>
            <a:r>
              <a:rPr lang="ru-RU" dirty="0" smtClean="0">
                <a:solidFill>
                  <a:srgbClr val="FF0000"/>
                </a:solidFill>
              </a:rPr>
              <a:t>;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следовательно, прошедшее </a:t>
            </a:r>
            <a:r>
              <a:rPr lang="ru-RU" dirty="0" smtClean="0">
                <a:solidFill>
                  <a:srgbClr val="0000FF"/>
                </a:solidFill>
              </a:rPr>
              <a:t>время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не было бесконечным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т</a:t>
            </a:r>
            <a:r>
              <a:rPr lang="ru-RU" dirty="0" smtClean="0">
                <a:solidFill>
                  <a:srgbClr val="0000FF"/>
                </a:solidFill>
              </a:rPr>
              <a:t>. е</a:t>
            </a:r>
            <a:r>
              <a:rPr lang="ru-RU" dirty="0">
                <a:solidFill>
                  <a:srgbClr val="0000FF"/>
                </a:solidFill>
              </a:rPr>
              <a:t>. мир имел начало во времени.</a:t>
            </a:r>
          </a:p>
        </p:txBody>
      </p:sp>
      <p:sp>
        <p:nvSpPr>
          <p:cNvPr id="34825" name="Rectangle 9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31187" cy="1143000"/>
          </a:xfrm>
          <a:noFill/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Косвенное доказательство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Апагогическое косвенное доказательство</a:t>
            </a:r>
          </a:p>
        </p:txBody>
      </p:sp>
      <p:pic>
        <p:nvPicPr>
          <p:cNvPr id="548874" name="Picture 10" descr="Kant_0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546225"/>
            <a:ext cx="24003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8875" name="Text Box 11"/>
          <p:cNvSpPr txBox="1">
            <a:spLocks noChangeArrowheads="1"/>
          </p:cNvSpPr>
          <p:nvPr/>
        </p:nvSpPr>
        <p:spPr bwMode="auto">
          <a:xfrm>
            <a:off x="468313" y="5397500"/>
            <a:ext cx="23241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/>
              <a:t>Доказательство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тезиса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первой </a:t>
            </a:r>
            <a:r>
              <a:rPr lang="ru-RU" dirty="0" smtClean="0"/>
              <a:t>антиномии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чистого разума</a:t>
            </a:r>
          </a:p>
        </p:txBody>
      </p:sp>
    </p:spTree>
    <p:extLst>
      <p:ext uri="{BB962C8B-B14F-4D97-AF65-F5344CB8AC3E}">
        <p14:creationId xmlns:p14="http://schemas.microsoft.com/office/powerpoint/2010/main" val="805377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48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548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88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88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548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488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488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000"/>
                                        <p:tgtEl>
                                          <p:spTgt spid="548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488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488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548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48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8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8866" grpId="0" animBg="1"/>
      <p:bldP spid="548867" grpId="0" animBg="1"/>
      <p:bldP spid="548868" grpId="0" animBg="1"/>
      <p:bldP spid="548869" grpId="0" animBg="1"/>
      <p:bldP spid="548870" grpId="0" animBg="1"/>
      <p:bldP spid="548871" grpId="0" animBg="1"/>
      <p:bldP spid="548872" grpId="0" animBg="1"/>
      <p:bldP spid="54887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Косвенное доказательство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Апагогическое косвенное доказательство</a:t>
            </a:r>
          </a:p>
        </p:txBody>
      </p:sp>
      <p:sp>
        <p:nvSpPr>
          <p:cNvPr id="550915" name="Oval 3"/>
          <p:cNvSpPr>
            <a:spLocks noChangeAspect="1" noChangeArrowheads="1"/>
          </p:cNvSpPr>
          <p:nvPr/>
        </p:nvSpPr>
        <p:spPr bwMode="auto">
          <a:xfrm>
            <a:off x="3886200" y="3238500"/>
            <a:ext cx="1439863" cy="1439863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mtClean="0">
                <a:solidFill>
                  <a:srgbClr val="0000FF"/>
                </a:solidFill>
              </a:rPr>
              <a:t>22 апреля</a:t>
            </a:r>
            <a:r>
              <a:rPr lang="ru-RU">
                <a:solidFill>
                  <a:srgbClr val="0000FF"/>
                </a:solidFill>
              </a:rPr>
              <a:t/>
            </a:r>
            <a:br>
              <a:rPr lang="ru-RU">
                <a:solidFill>
                  <a:srgbClr val="0000FF"/>
                </a:solidFill>
              </a:rPr>
            </a:br>
            <a:r>
              <a:rPr lang="ru-RU" smtClean="0">
                <a:solidFill>
                  <a:srgbClr val="0000FF"/>
                </a:solidFill>
              </a:rPr>
              <a:t>1724 </a:t>
            </a:r>
            <a:r>
              <a:rPr lang="ru-RU" dirty="0">
                <a:solidFill>
                  <a:srgbClr val="0000FF"/>
                </a:solidFill>
              </a:rPr>
              <a:t>года</a:t>
            </a:r>
          </a:p>
        </p:txBody>
      </p:sp>
      <p:sp>
        <p:nvSpPr>
          <p:cNvPr id="550916" name="Text Box 4"/>
          <p:cNvSpPr txBox="1">
            <a:spLocks noChangeArrowheads="1"/>
          </p:cNvSpPr>
          <p:nvPr/>
        </p:nvSpPr>
        <p:spPr bwMode="auto">
          <a:xfrm>
            <a:off x="3516313" y="5397500"/>
            <a:ext cx="2200275" cy="739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80000" tIns="90000" rIns="180000" bIns="90000">
            <a:spAutoFit/>
          </a:bodyPr>
          <a:lstStyle/>
          <a:p>
            <a:r>
              <a:rPr lang="ru-RU"/>
              <a:t>Доказательство</a:t>
            </a:r>
            <a:br>
              <a:rPr lang="ru-RU"/>
            </a:br>
            <a:r>
              <a:rPr lang="ru-RU"/>
              <a:t>тезиса</a:t>
            </a:r>
          </a:p>
        </p:txBody>
      </p:sp>
      <p:sp>
        <p:nvSpPr>
          <p:cNvPr id="550917" name="Text Box 5"/>
          <p:cNvSpPr txBox="1">
            <a:spLocks noChangeArrowheads="1"/>
          </p:cNvSpPr>
          <p:nvPr/>
        </p:nvSpPr>
        <p:spPr bwMode="auto">
          <a:xfrm>
            <a:off x="2986088" y="1798638"/>
            <a:ext cx="3241675" cy="5842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lIns="180000" tIns="90000" rIns="180000" bIns="90000" anchor="ctr" anchorCtr="1">
            <a:spAutoFit/>
          </a:bodyPr>
          <a:lstStyle/>
          <a:p>
            <a:r>
              <a:rPr lang="ru-RU" sz="2400"/>
              <a:t>Первая антиномия</a:t>
            </a:r>
          </a:p>
        </p:txBody>
      </p:sp>
      <p:sp>
        <p:nvSpPr>
          <p:cNvPr id="550918" name="AutoShape 6"/>
          <p:cNvSpPr>
            <a:spLocks noChangeArrowheads="1"/>
          </p:cNvSpPr>
          <p:nvPr/>
        </p:nvSpPr>
        <p:spPr bwMode="auto">
          <a:xfrm>
            <a:off x="5326063" y="3778250"/>
            <a:ext cx="3598862" cy="360363"/>
          </a:xfrm>
          <a:prstGeom prst="rightArrow">
            <a:avLst>
              <a:gd name="adj1" fmla="val 50000"/>
              <a:gd name="adj2" fmla="val 2496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0919" name="AutoShape 7"/>
          <p:cNvSpPr>
            <a:spLocks noChangeArrowheads="1"/>
          </p:cNvSpPr>
          <p:nvPr/>
        </p:nvSpPr>
        <p:spPr bwMode="auto">
          <a:xfrm flipH="1">
            <a:off x="287338" y="3778250"/>
            <a:ext cx="3598862" cy="360363"/>
          </a:xfrm>
          <a:prstGeom prst="rightArrow">
            <a:avLst>
              <a:gd name="adj1" fmla="val 50000"/>
              <a:gd name="adj2" fmla="val 2496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0920" name="Text Box 8"/>
          <p:cNvSpPr txBox="1">
            <a:spLocks noChangeArrowheads="1"/>
          </p:cNvSpPr>
          <p:nvPr/>
        </p:nvSpPr>
        <p:spPr bwMode="auto">
          <a:xfrm>
            <a:off x="7124700" y="3057525"/>
            <a:ext cx="1527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В будущее </a:t>
            </a:r>
          </a:p>
        </p:txBody>
      </p:sp>
      <p:sp>
        <p:nvSpPr>
          <p:cNvPr id="550921" name="Text Box 9"/>
          <p:cNvSpPr txBox="1">
            <a:spLocks noChangeArrowheads="1"/>
          </p:cNvSpPr>
          <p:nvPr/>
        </p:nvSpPr>
        <p:spPr bwMode="auto">
          <a:xfrm>
            <a:off x="647700" y="3057525"/>
            <a:ext cx="15589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В прошлое </a:t>
            </a:r>
          </a:p>
        </p:txBody>
      </p:sp>
      <p:sp>
        <p:nvSpPr>
          <p:cNvPr id="550922" name="Text Box 10"/>
          <p:cNvSpPr txBox="1">
            <a:spLocks noChangeArrowheads="1"/>
          </p:cNvSpPr>
          <p:nvPr/>
        </p:nvSpPr>
        <p:spPr bwMode="auto">
          <a:xfrm>
            <a:off x="536575" y="4497388"/>
            <a:ext cx="17811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Из прошлого </a:t>
            </a:r>
          </a:p>
        </p:txBody>
      </p:sp>
    </p:spTree>
    <p:extLst>
      <p:ext uri="{BB962C8B-B14F-4D97-AF65-F5344CB8AC3E}">
        <p14:creationId xmlns:p14="http://schemas.microsoft.com/office/powerpoint/2010/main" val="3373384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09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09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09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1000"/>
                                        <p:tgtEl>
                                          <p:spTgt spid="550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509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5509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1000"/>
                                        <p:tgtEl>
                                          <p:spTgt spid="550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1000"/>
                                        <p:tgtEl>
                                          <p:spTgt spid="5509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8" dur="1000" fill="hold"/>
                                        <p:tgtEl>
                                          <p:spTgt spid="5509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1000"/>
                                        <p:tgtEl>
                                          <p:spTgt spid="5509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5509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0915" grpId="0" animBg="1"/>
      <p:bldP spid="550916" grpId="0" animBg="1"/>
      <p:bldP spid="550917" grpId="0" animBg="1"/>
      <p:bldP spid="550918" grpId="0" animBg="1"/>
      <p:bldP spid="550919" grpId="0" animBg="1"/>
      <p:bldP spid="550919" grpId="1" animBg="1"/>
      <p:bldP spid="550919" grpId="2" animBg="1"/>
      <p:bldP spid="550920" grpId="0"/>
      <p:bldP spid="5509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AutoShape 2"/>
          <p:cNvSpPr>
            <a:spLocks noChangeArrowheads="1"/>
          </p:cNvSpPr>
          <p:nvPr/>
        </p:nvSpPr>
        <p:spPr bwMode="auto">
          <a:xfrm>
            <a:off x="3151188" y="5002213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8083" name="AutoShape 3"/>
          <p:cNvSpPr>
            <a:spLocks noChangeArrowheads="1"/>
          </p:cNvSpPr>
          <p:nvPr/>
        </p:nvSpPr>
        <p:spPr bwMode="auto">
          <a:xfrm>
            <a:off x="2071688" y="3741738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8084" name="AutoShape 4"/>
          <p:cNvSpPr>
            <a:spLocks noChangeArrowheads="1"/>
          </p:cNvSpPr>
          <p:nvPr/>
        </p:nvSpPr>
        <p:spPr bwMode="auto">
          <a:xfrm>
            <a:off x="992188" y="2482850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8085" name="AutoShape 5"/>
          <p:cNvSpPr>
            <a:spLocks noChangeArrowheads="1"/>
          </p:cNvSpPr>
          <p:nvPr/>
        </p:nvSpPr>
        <p:spPr bwMode="auto">
          <a:xfrm>
            <a:off x="647700" y="1654175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Если мир </a:t>
            </a:r>
            <a:r>
              <a:rPr lang="ru-RU" dirty="0" smtClean="0">
                <a:solidFill>
                  <a:srgbClr val="0000FF"/>
                </a:solidFill>
              </a:rPr>
              <a:t>имел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начало во времени</a:t>
            </a:r>
            <a:r>
              <a:rPr lang="ru-RU" dirty="0" smtClean="0">
                <a:solidFill>
                  <a:srgbClr val="0000FF"/>
                </a:solidFill>
              </a:rPr>
              <a:t>, 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58086" name="AutoShape 6"/>
          <p:cNvSpPr>
            <a:spLocks noChangeArrowheads="1"/>
          </p:cNvSpPr>
          <p:nvPr/>
        </p:nvSpPr>
        <p:spPr bwMode="auto">
          <a:xfrm>
            <a:off x="1727200" y="2914650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когда-то должно </a:t>
            </a:r>
            <a:r>
              <a:rPr lang="ru-RU" dirty="0" smtClean="0">
                <a:solidFill>
                  <a:srgbClr val="0000FF"/>
                </a:solidFill>
              </a:rPr>
              <a:t>было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существовать время, в </a:t>
            </a:r>
            <a:r>
              <a:rPr lang="ru-RU" dirty="0" smtClean="0">
                <a:solidFill>
                  <a:srgbClr val="0000FF"/>
                </a:solidFill>
              </a:rPr>
              <a:t>котором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мира не было, т</a:t>
            </a:r>
            <a:r>
              <a:rPr lang="ru-RU" dirty="0" smtClean="0">
                <a:solidFill>
                  <a:srgbClr val="0000FF"/>
                </a:solidFill>
              </a:rPr>
              <a:t>. е</a:t>
            </a:r>
            <a:r>
              <a:rPr lang="ru-RU" dirty="0">
                <a:solidFill>
                  <a:srgbClr val="0000FF"/>
                </a:solidFill>
              </a:rPr>
              <a:t>. </a:t>
            </a:r>
            <a:r>
              <a:rPr lang="ru-RU" dirty="0">
                <a:solidFill>
                  <a:srgbClr val="FF0000"/>
                </a:solidFill>
              </a:rPr>
              <a:t>пустое время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58087" name="AutoShape 7"/>
          <p:cNvSpPr>
            <a:spLocks noChangeArrowheads="1"/>
          </p:cNvSpPr>
          <p:nvPr/>
        </p:nvSpPr>
        <p:spPr bwMode="auto">
          <a:xfrm>
            <a:off x="2806700" y="4173538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Но </a:t>
            </a:r>
            <a:r>
              <a:rPr lang="ru-RU" dirty="0">
                <a:solidFill>
                  <a:srgbClr val="FF0000"/>
                </a:solidFill>
              </a:rPr>
              <a:t>в пустом </a:t>
            </a:r>
            <a:r>
              <a:rPr lang="ru-RU" dirty="0" smtClean="0">
                <a:solidFill>
                  <a:srgbClr val="FF0000"/>
                </a:solidFill>
              </a:rPr>
              <a:t>времени 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невозможно </a:t>
            </a:r>
            <a:r>
              <a:rPr lang="ru-RU" dirty="0" smtClean="0">
                <a:solidFill>
                  <a:srgbClr val="FF0000"/>
                </a:solidFill>
              </a:rPr>
              <a:t>возникновение 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какой бы то ни было вещи</a:t>
            </a:r>
            <a:r>
              <a:rPr lang="ru-RU" dirty="0" smtClean="0">
                <a:solidFill>
                  <a:srgbClr val="FF0000"/>
                </a:solidFill>
              </a:rPr>
              <a:t>,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58088" name="AutoShape 8"/>
          <p:cNvSpPr>
            <a:spLocks noChangeArrowheads="1"/>
          </p:cNvSpPr>
          <p:nvPr/>
        </p:nvSpPr>
        <p:spPr bwMode="auto">
          <a:xfrm>
            <a:off x="3886200" y="5434013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так как ни одна часть </a:t>
            </a:r>
            <a:r>
              <a:rPr lang="ru-RU" dirty="0" smtClean="0">
                <a:solidFill>
                  <a:srgbClr val="0000FF"/>
                </a:solidFill>
              </a:rPr>
              <a:t>такого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времени не заключает в </a:t>
            </a:r>
            <a:r>
              <a:rPr lang="ru-RU" dirty="0" smtClean="0">
                <a:solidFill>
                  <a:srgbClr val="0000FF"/>
                </a:solidFill>
              </a:rPr>
              <a:t>себе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условия существования, </a:t>
            </a:r>
            <a:r>
              <a:rPr lang="ru-RU" dirty="0" smtClean="0">
                <a:solidFill>
                  <a:srgbClr val="0000FF"/>
                </a:solidFill>
              </a:rPr>
              <a:t>отличного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от условия </a:t>
            </a:r>
            <a:r>
              <a:rPr lang="ru-RU" dirty="0" err="1">
                <a:solidFill>
                  <a:srgbClr val="0000FF"/>
                </a:solidFill>
              </a:rPr>
              <a:t>несуществования</a:t>
            </a:r>
            <a:r>
              <a:rPr lang="ru-RU" dirty="0">
                <a:solidFill>
                  <a:srgbClr val="0000FF"/>
                </a:solidFill>
              </a:rPr>
              <a:t>.</a:t>
            </a:r>
          </a:p>
        </p:txBody>
      </p:sp>
      <p:sp>
        <p:nvSpPr>
          <p:cNvPr id="36873" name="Rectangle 9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31187" cy="1143000"/>
          </a:xfrm>
          <a:noFill/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Косвенное доказательство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Апагогическое косвенное доказательство</a:t>
            </a:r>
          </a:p>
        </p:txBody>
      </p:sp>
      <p:pic>
        <p:nvPicPr>
          <p:cNvPr id="36874" name="Picture 10" descr="Kant_01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1546225"/>
            <a:ext cx="24003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8091" name="Text Box 11"/>
          <p:cNvSpPr txBox="1">
            <a:spLocks noChangeArrowheads="1"/>
          </p:cNvSpPr>
          <p:nvPr/>
        </p:nvSpPr>
        <p:spPr bwMode="auto">
          <a:xfrm>
            <a:off x="468313" y="5397500"/>
            <a:ext cx="2324100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 smtClean="0"/>
              <a:t>Доказательство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антитезиса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первой </a:t>
            </a:r>
            <a:r>
              <a:rPr lang="ru-RU" dirty="0" smtClean="0"/>
              <a:t>антиномии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чистого разума</a:t>
            </a:r>
          </a:p>
        </p:txBody>
      </p:sp>
    </p:spTree>
    <p:extLst>
      <p:ext uri="{BB962C8B-B14F-4D97-AF65-F5344CB8AC3E}">
        <p14:creationId xmlns:p14="http://schemas.microsoft.com/office/powerpoint/2010/main" val="2120763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8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8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558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58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55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580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580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5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558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1000"/>
                                        <p:tgtEl>
                                          <p:spTgt spid="558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2" grpId="0" animBg="1"/>
      <p:bldP spid="558083" grpId="0" animBg="1"/>
      <p:bldP spid="558084" grpId="0" animBg="1"/>
      <p:bldP spid="558085" grpId="0" animBg="1"/>
      <p:bldP spid="558086" grpId="0" animBg="1"/>
      <p:bldP spid="558087" grpId="0" animBg="1"/>
      <p:bldP spid="558088" grpId="0" animBg="1"/>
      <p:bldP spid="5580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Text Box 2"/>
          <p:cNvSpPr txBox="1">
            <a:spLocks noChangeArrowheads="1"/>
          </p:cNvSpPr>
          <p:nvPr/>
        </p:nvSpPr>
        <p:spPr bwMode="auto">
          <a:xfrm>
            <a:off x="287338" y="3165475"/>
            <a:ext cx="3598862" cy="15827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 anchorCtr="1"/>
          <a:lstStyle/>
          <a:p>
            <a:r>
              <a:rPr lang="ru-RU" sz="2000"/>
              <a:t>ПУСТОЕ ВРЕМЯ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Косвенное доказательство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Апагогическое косвенное доказательство</a:t>
            </a:r>
          </a:p>
        </p:txBody>
      </p:sp>
      <p:sp>
        <p:nvSpPr>
          <p:cNvPr id="555012" name="Text Box 4"/>
          <p:cNvSpPr txBox="1">
            <a:spLocks noChangeArrowheads="1"/>
          </p:cNvSpPr>
          <p:nvPr/>
        </p:nvSpPr>
        <p:spPr bwMode="auto">
          <a:xfrm>
            <a:off x="3486150" y="5397500"/>
            <a:ext cx="2263775" cy="7397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lIns="180000" tIns="90000" rIns="180000" bIns="90000">
            <a:spAutoFit/>
          </a:bodyPr>
          <a:lstStyle/>
          <a:p>
            <a:r>
              <a:rPr lang="ru-RU"/>
              <a:t>Доказательство </a:t>
            </a:r>
            <a:br>
              <a:rPr lang="ru-RU"/>
            </a:br>
            <a:r>
              <a:rPr lang="ru-RU"/>
              <a:t>антитезиса</a:t>
            </a:r>
          </a:p>
        </p:txBody>
      </p:sp>
      <p:sp>
        <p:nvSpPr>
          <p:cNvPr id="555013" name="Text Box 5"/>
          <p:cNvSpPr txBox="1">
            <a:spLocks noChangeArrowheads="1"/>
          </p:cNvSpPr>
          <p:nvPr/>
        </p:nvSpPr>
        <p:spPr bwMode="auto">
          <a:xfrm>
            <a:off x="2986088" y="1798638"/>
            <a:ext cx="3241675" cy="5842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lIns="180000" tIns="90000" rIns="180000" bIns="90000" anchor="ctr" anchorCtr="1">
            <a:spAutoFit/>
          </a:bodyPr>
          <a:lstStyle/>
          <a:p>
            <a:r>
              <a:rPr lang="ru-RU" sz="2400"/>
              <a:t>Первая антиномия</a:t>
            </a:r>
          </a:p>
        </p:txBody>
      </p:sp>
      <p:sp>
        <p:nvSpPr>
          <p:cNvPr id="555014" name="AutoShape 6"/>
          <p:cNvSpPr>
            <a:spLocks noChangeArrowheads="1"/>
          </p:cNvSpPr>
          <p:nvPr/>
        </p:nvSpPr>
        <p:spPr bwMode="auto">
          <a:xfrm>
            <a:off x="5326063" y="3778250"/>
            <a:ext cx="3598862" cy="360363"/>
          </a:xfrm>
          <a:prstGeom prst="rightArrow">
            <a:avLst>
              <a:gd name="adj1" fmla="val 50000"/>
              <a:gd name="adj2" fmla="val 249669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5015" name="Text Box 7"/>
          <p:cNvSpPr txBox="1">
            <a:spLocks noChangeArrowheads="1"/>
          </p:cNvSpPr>
          <p:nvPr/>
        </p:nvSpPr>
        <p:spPr bwMode="auto">
          <a:xfrm>
            <a:off x="7124700" y="3057525"/>
            <a:ext cx="1527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В будущее </a:t>
            </a:r>
          </a:p>
        </p:txBody>
      </p:sp>
      <p:sp>
        <p:nvSpPr>
          <p:cNvPr id="555016" name="Text Box 8"/>
          <p:cNvSpPr txBox="1">
            <a:spLocks noChangeArrowheads="1"/>
          </p:cNvSpPr>
          <p:nvPr/>
        </p:nvSpPr>
        <p:spPr bwMode="auto">
          <a:xfrm>
            <a:off x="508000" y="5181600"/>
            <a:ext cx="248602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В пустом </a:t>
            </a:r>
            <a:r>
              <a:rPr lang="ru-RU" dirty="0" smtClean="0"/>
              <a:t>времени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FFFF00"/>
                </a:solidFill>
              </a:rPr>
              <a:t>невозможно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возникновение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чего бы то ни было.</a:t>
            </a:r>
          </a:p>
        </p:txBody>
      </p:sp>
      <p:sp>
        <p:nvSpPr>
          <p:cNvPr id="555017" name="AutoShape 9"/>
          <p:cNvSpPr>
            <a:spLocks noChangeAspect="1" noChangeArrowheads="1"/>
          </p:cNvSpPr>
          <p:nvPr/>
        </p:nvSpPr>
        <p:spPr bwMode="auto">
          <a:xfrm>
            <a:off x="3814763" y="3165475"/>
            <a:ext cx="1582737" cy="1582738"/>
          </a:xfrm>
          <a:prstGeom prst="diamond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rgbClr val="FF0000"/>
                </a:solidFill>
              </a:rPr>
              <a:t>Начало</a:t>
            </a:r>
            <a:br>
              <a:rPr lang="ru-RU">
                <a:solidFill>
                  <a:srgbClr val="FF0000"/>
                </a:solidFill>
              </a:rPr>
            </a:br>
            <a:r>
              <a:rPr lang="ru-RU">
                <a:solidFill>
                  <a:srgbClr val="FF0000"/>
                </a:solidFill>
              </a:rPr>
              <a:t>мира</a:t>
            </a:r>
          </a:p>
        </p:txBody>
      </p:sp>
    </p:spTree>
    <p:extLst>
      <p:ext uri="{BB962C8B-B14F-4D97-AF65-F5344CB8AC3E}">
        <p14:creationId xmlns:p14="http://schemas.microsoft.com/office/powerpoint/2010/main" val="3677466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55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55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50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1000"/>
                                        <p:tgtEl>
                                          <p:spTgt spid="555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555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1000"/>
                                        <p:tgtEl>
                                          <p:spTgt spid="55501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1000"/>
                                        <p:tgtEl>
                                          <p:spTgt spid="5550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5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5550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5550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5550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5010" grpId="0" build="allAtOnce" animBg="1"/>
      <p:bldP spid="555012" grpId="0" animBg="1"/>
      <p:bldP spid="555013" grpId="0" animBg="1"/>
      <p:bldP spid="555014" grpId="0" animBg="1"/>
      <p:bldP spid="555015" grpId="0"/>
      <p:bldP spid="555016" grpId="0"/>
      <p:bldP spid="5550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65200"/>
          </a:xfrm>
          <a:noFill/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FF00"/>
                </a:solidFill>
              </a:rPr>
              <a:t>Правило первое:</a:t>
            </a:r>
            <a:r>
              <a:rPr lang="ru-RU" sz="2800" b="1" smtClean="0">
                <a:solidFill>
                  <a:schemeClr val="bg1"/>
                </a:solidFill>
              </a:rPr>
              <a:t> довод должен быть</a:t>
            </a:r>
            <a:br>
              <a:rPr lang="ru-RU" sz="28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доказанным </a:t>
            </a:r>
            <a:r>
              <a:rPr lang="ru-RU" sz="2800" b="1" smtClean="0">
                <a:solidFill>
                  <a:srgbClr val="00FF00"/>
                </a:solidFill>
              </a:rPr>
              <a:t>истинным</a:t>
            </a:r>
            <a:r>
              <a:rPr lang="ru-RU" sz="2800" b="1" smtClean="0">
                <a:solidFill>
                  <a:schemeClr val="bg1"/>
                </a:solidFill>
              </a:rPr>
              <a:t> суждением</a:t>
            </a:r>
          </a:p>
        </p:txBody>
      </p:sp>
      <p:sp>
        <p:nvSpPr>
          <p:cNvPr id="501763" name="Text Box 3"/>
          <p:cNvSpPr txBox="1">
            <a:spLocks noChangeArrowheads="1"/>
          </p:cNvSpPr>
          <p:nvPr/>
        </p:nvSpPr>
        <p:spPr bwMode="auto">
          <a:xfrm>
            <a:off x="2482850" y="1438275"/>
            <a:ext cx="4175125" cy="417512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sz="2000" dirty="0">
                <a:solidFill>
                  <a:srgbClr val="FFFF00"/>
                </a:solidFill>
                <a:cs typeface="Arial" charset="0"/>
              </a:rPr>
              <a:t>«Основное заблуждение</a:t>
            </a: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»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</a:t>
            </a:r>
            <a:r>
              <a:rPr lang="ru-RU" i="1" dirty="0"/>
              <a:t>лат</a:t>
            </a:r>
            <a:r>
              <a:rPr lang="ru-RU" dirty="0"/>
              <a:t>. </a:t>
            </a:r>
            <a:r>
              <a:rPr lang="en-US" dirty="0">
                <a:solidFill>
                  <a:srgbClr val="00FF00"/>
                </a:solidFill>
              </a:rPr>
              <a:t>error </a:t>
            </a:r>
            <a:r>
              <a:rPr lang="en-US" dirty="0" err="1">
                <a:solidFill>
                  <a:srgbClr val="00FF00"/>
                </a:solidFill>
              </a:rPr>
              <a:t>fundamentalis</a:t>
            </a:r>
            <a:r>
              <a:rPr lang="ru-RU" dirty="0"/>
              <a:t>)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логическая ошибка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вызванная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нарушением </a:t>
            </a:r>
            <a:r>
              <a:rPr lang="ru-RU" dirty="0" smtClean="0"/>
              <a:t>закона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достаточного </a:t>
            </a:r>
            <a:r>
              <a:rPr lang="ru-RU" dirty="0" smtClean="0"/>
              <a:t>основания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процессе аргументации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когда </a:t>
            </a:r>
            <a:r>
              <a:rPr lang="ru-RU" dirty="0" smtClean="0"/>
              <a:t>тезис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>
                <a:solidFill>
                  <a:srgbClr val="00FFFF"/>
                </a:solidFill>
              </a:rPr>
              <a:t>обосновывается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>
                <a:solidFill>
                  <a:srgbClr val="00FFFF"/>
                </a:solidFill>
              </a:rPr>
              <a:t>ложными аргументами.</a:t>
            </a:r>
          </a:p>
        </p:txBody>
      </p:sp>
      <p:sp>
        <p:nvSpPr>
          <p:cNvPr id="501765" name="Text Box 5"/>
          <p:cNvSpPr txBox="1">
            <a:spLocks noChangeArrowheads="1"/>
          </p:cNvSpPr>
          <p:nvPr/>
        </p:nvSpPr>
        <p:spPr bwMode="auto">
          <a:xfrm>
            <a:off x="2374900" y="5757863"/>
            <a:ext cx="43751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«Доказательства», </a:t>
            </a:r>
            <a:br>
              <a:rPr lang="ru-RU" dirty="0"/>
            </a:br>
            <a:r>
              <a:rPr lang="ru-RU" dirty="0"/>
              <a:t>основанные на </a:t>
            </a:r>
            <a:r>
              <a:rPr lang="ru-RU" dirty="0">
                <a:solidFill>
                  <a:srgbClr val="00FF00"/>
                </a:solidFill>
              </a:rPr>
              <a:t>ложных аргументах,</a:t>
            </a:r>
            <a:r>
              <a:rPr lang="ru-RU" dirty="0"/>
              <a:t> </a:t>
            </a:r>
            <a:br>
              <a:rPr lang="ru-RU" dirty="0"/>
            </a:br>
            <a:r>
              <a:rPr lang="ru-RU" dirty="0"/>
              <a:t>не имеют логической силы.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17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17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017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63" grpId="0" animBg="1"/>
      <p:bldP spid="50176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175"/>
          </a:xfrm>
          <a:noFill/>
        </p:spPr>
        <p:txBody>
          <a:bodyPr/>
          <a:lstStyle/>
          <a:p>
            <a:pPr eaLnBrk="1" hangingPunct="1"/>
            <a:r>
              <a:rPr lang="ru-RU" sz="2600" b="1" dirty="0" smtClean="0">
                <a:solidFill>
                  <a:schemeClr val="accent3"/>
                </a:solidFill>
              </a:rPr>
              <a:t>«Доказательства», основанные на ложных аргументах, не имеют логической силы</a:t>
            </a:r>
          </a:p>
        </p:txBody>
      </p:sp>
      <p:sp>
        <p:nvSpPr>
          <p:cNvPr id="487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3579813"/>
            <a:ext cx="7197725" cy="3238500"/>
          </a:xfrm>
          <a:noFill/>
        </p:spPr>
        <p:txBody>
          <a:bodyPr/>
          <a:lstStyle/>
          <a:p>
            <a:pPr eaLnBrk="1" hangingPunct="1"/>
            <a:r>
              <a:rPr lang="ru-RU" sz="1800" b="1" smtClean="0">
                <a:solidFill>
                  <a:srgbClr val="FFFF00"/>
                </a:solidFill>
              </a:rPr>
              <a:t>Если дважды два – пять, то я – папа римский.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Запишем «дважды два» в виде суммы: 2 + 2. 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Получим, что 2 + 2 = 5.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Вычтем из обеих частей по двойке – получим: 2 = 3.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Переставим правую и левую части – получим: 3 = 2.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Вычтем из обеих частей по 1 – получим: 2 = 1.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Нас с папой римским – двое.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Но так как 2 = 1, то папа римский и я – одно лицо. </a:t>
            </a:r>
          </a:p>
          <a:p>
            <a:pPr eaLnBrk="1" hangingPunct="1"/>
            <a:r>
              <a:rPr lang="ru-RU" sz="1800" b="1" smtClean="0">
                <a:solidFill>
                  <a:srgbClr val="FFFF00"/>
                </a:solidFill>
              </a:rPr>
              <a:t>Следовательно, я – папа римский.</a:t>
            </a:r>
            <a:r>
              <a:rPr lang="ru-RU" sz="1800" smtClean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487429" name="Picture 5" descr="hare, russell (cut, red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1463" y="1619250"/>
            <a:ext cx="2159000" cy="2159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487430" name="Text Box 6"/>
          <p:cNvSpPr txBox="1">
            <a:spLocks noChangeArrowheads="1"/>
          </p:cNvSpPr>
          <p:nvPr/>
        </p:nvSpPr>
        <p:spPr bwMode="auto">
          <a:xfrm>
            <a:off x="7556500" y="3983038"/>
            <a:ext cx="12811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/>
              <a:t>Б. Рассел</a:t>
            </a:r>
          </a:p>
        </p:txBody>
      </p:sp>
      <p:pic>
        <p:nvPicPr>
          <p:cNvPr id="487431" name="Picture 7" descr="Gozzoli, Pope Sikst IV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" y="1006475"/>
            <a:ext cx="1400175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7432" name="AutoShape 8"/>
          <p:cNvSpPr>
            <a:spLocks noChangeArrowheads="1"/>
          </p:cNvSpPr>
          <p:nvPr/>
        </p:nvSpPr>
        <p:spPr bwMode="auto">
          <a:xfrm>
            <a:off x="1835150" y="1690688"/>
            <a:ext cx="4318000" cy="143986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r>
              <a:rPr lang="ru-RU" dirty="0">
                <a:solidFill>
                  <a:srgbClr val="0000CC"/>
                </a:solidFill>
              </a:rPr>
              <a:t>Строго говоря</a:t>
            </a:r>
            <a:r>
              <a:rPr lang="ru-RU" dirty="0" smtClean="0">
                <a:solidFill>
                  <a:srgbClr val="0000CC"/>
                </a:solidFill>
              </a:rPr>
              <a:t>, </a:t>
            </a:r>
            <a:r>
              <a:rPr lang="ru-RU" dirty="0">
                <a:solidFill>
                  <a:srgbClr val="0000CC"/>
                </a:solidFill>
              </a:rPr>
              <a:t/>
            </a:r>
            <a:br>
              <a:rPr lang="ru-RU" dirty="0">
                <a:solidFill>
                  <a:srgbClr val="0000CC"/>
                </a:solidFill>
              </a:rPr>
            </a:br>
            <a:r>
              <a:rPr lang="ru-RU" dirty="0">
                <a:solidFill>
                  <a:srgbClr val="FF3300"/>
                </a:solidFill>
              </a:rPr>
              <a:t>из ложного </a:t>
            </a:r>
            <a:r>
              <a:rPr lang="ru-RU" dirty="0" smtClean="0">
                <a:solidFill>
                  <a:srgbClr val="FF3300"/>
                </a:solidFill>
              </a:rPr>
              <a:t>утверждения </a:t>
            </a:r>
            <a:r>
              <a:rPr lang="ru-RU" dirty="0">
                <a:solidFill>
                  <a:srgbClr val="0000CC"/>
                </a:solidFill>
              </a:rPr>
              <a:t/>
            </a:r>
            <a:br>
              <a:rPr lang="ru-RU" dirty="0">
                <a:solidFill>
                  <a:srgbClr val="0000CC"/>
                </a:solidFill>
              </a:rPr>
            </a:br>
            <a:r>
              <a:rPr lang="ru-RU" dirty="0">
                <a:solidFill>
                  <a:srgbClr val="0000CC"/>
                </a:solidFill>
              </a:rPr>
              <a:t>вообще </a:t>
            </a:r>
            <a:r>
              <a:rPr lang="ru-RU" dirty="0">
                <a:solidFill>
                  <a:srgbClr val="FF3300"/>
                </a:solidFill>
              </a:rPr>
              <a:t>«следует» что угодно.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487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74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74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7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7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7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7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7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7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74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7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74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7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74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00"/>
                            </p:stCondLst>
                            <p:childTnLst>
                              <p:par>
                                <p:cTn id="76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1000"/>
                                        <p:tgtEl>
                                          <p:spTgt spid="487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7427" grpId="0" build="p" bldLvl="5"/>
      <p:bldP spid="487430" grpId="0"/>
      <p:bldP spid="48743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65200"/>
          </a:xfrm>
          <a:noFill/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FF00"/>
                </a:solidFill>
              </a:rPr>
              <a:t>Правило первое:</a:t>
            </a:r>
            <a:r>
              <a:rPr lang="ru-RU" sz="2800" b="1" smtClean="0">
                <a:solidFill>
                  <a:schemeClr val="bg1"/>
                </a:solidFill>
              </a:rPr>
              <a:t> довод должен быть</a:t>
            </a:r>
            <a:br>
              <a:rPr lang="ru-RU" sz="28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rgbClr val="00FF00"/>
                </a:solidFill>
              </a:rPr>
              <a:t>доказанным</a:t>
            </a:r>
            <a:r>
              <a:rPr lang="ru-RU" sz="2800" b="1" smtClean="0">
                <a:solidFill>
                  <a:schemeClr val="bg1"/>
                </a:solidFill>
              </a:rPr>
              <a:t> истинным суждением</a:t>
            </a:r>
          </a:p>
        </p:txBody>
      </p:sp>
      <p:sp>
        <p:nvSpPr>
          <p:cNvPr id="525316" name="Text Box 4"/>
          <p:cNvSpPr txBox="1">
            <a:spLocks noChangeArrowheads="1"/>
          </p:cNvSpPr>
          <p:nvPr/>
        </p:nvSpPr>
        <p:spPr bwMode="auto">
          <a:xfrm>
            <a:off x="2482850" y="1438275"/>
            <a:ext cx="4175125" cy="417512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sz="2000" dirty="0">
                <a:solidFill>
                  <a:srgbClr val="FFFF00"/>
                </a:solidFill>
                <a:cs typeface="Arial" charset="0"/>
              </a:rPr>
              <a:t>«Предвосхищение основания</a:t>
            </a: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»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</a:t>
            </a:r>
            <a:r>
              <a:rPr lang="ru-RU" i="1" dirty="0"/>
              <a:t>лат</a:t>
            </a:r>
            <a:r>
              <a:rPr lang="ru-RU" dirty="0"/>
              <a:t>. </a:t>
            </a:r>
            <a:r>
              <a:rPr lang="en-US" dirty="0" err="1">
                <a:solidFill>
                  <a:srgbClr val="00FF00"/>
                </a:solidFill>
              </a:rPr>
              <a:t>petitio</a:t>
            </a:r>
            <a:r>
              <a:rPr lang="en-US" dirty="0">
                <a:solidFill>
                  <a:srgbClr val="00FF00"/>
                </a:solidFill>
              </a:rPr>
              <a:t> </a:t>
            </a:r>
            <a:r>
              <a:rPr lang="en-US" dirty="0" err="1">
                <a:solidFill>
                  <a:srgbClr val="00FF00"/>
                </a:solidFill>
              </a:rPr>
              <a:t>principii</a:t>
            </a:r>
            <a:r>
              <a:rPr lang="ru-RU" dirty="0"/>
              <a:t>)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логическая ошибка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связанная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 </a:t>
            </a:r>
            <a:r>
              <a:rPr lang="ru-RU" dirty="0"/>
              <a:t>нарушением </a:t>
            </a:r>
            <a:r>
              <a:rPr lang="ru-RU" dirty="0" smtClean="0"/>
              <a:t>закона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достаточного </a:t>
            </a:r>
            <a:r>
              <a:rPr lang="ru-RU" dirty="0" smtClean="0"/>
              <a:t>основания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процессе аргументации</a:t>
            </a:r>
            <a:r>
              <a:rPr lang="ru-RU" dirty="0" smtClean="0"/>
              <a:t>: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качестве основания (аргумента</a:t>
            </a:r>
            <a:r>
              <a:rPr lang="ru-RU" dirty="0" smtClean="0"/>
              <a:t>),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подтверждающего тезис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приводится такое </a:t>
            </a:r>
            <a:r>
              <a:rPr lang="ru-RU" dirty="0">
                <a:solidFill>
                  <a:srgbClr val="00FFFF"/>
                </a:solidFill>
              </a:rPr>
              <a:t>положение</a:t>
            </a:r>
            <a:r>
              <a:rPr lang="ru-RU" dirty="0" smtClean="0">
                <a:solidFill>
                  <a:srgbClr val="00FFFF"/>
                </a:solidFill>
              </a:rPr>
              <a:t>,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>
                <a:solidFill>
                  <a:srgbClr val="00FFFF"/>
                </a:solidFill>
              </a:rPr>
              <a:t>которое</a:t>
            </a:r>
            <a:r>
              <a:rPr lang="ru-RU" dirty="0"/>
              <a:t>, хотя и не </a:t>
            </a:r>
            <a:r>
              <a:rPr lang="ru-RU" dirty="0" smtClean="0"/>
              <a:t>является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заведомо ложным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00FFFF"/>
                </a:solidFill>
              </a:rPr>
              <a:t>само нуждается </a:t>
            </a:r>
            <a:r>
              <a:rPr lang="ru-RU" dirty="0" smtClean="0">
                <a:solidFill>
                  <a:srgbClr val="00FFFF"/>
                </a:solidFill>
              </a:rPr>
              <a:t/>
            </a:r>
            <a:br>
              <a:rPr lang="ru-RU" dirty="0" smtClean="0">
                <a:solidFill>
                  <a:srgbClr val="00FFFF"/>
                </a:solidFill>
              </a:rPr>
            </a:br>
            <a:r>
              <a:rPr lang="ru-RU" dirty="0" smtClean="0">
                <a:solidFill>
                  <a:srgbClr val="00FFFF"/>
                </a:solidFill>
              </a:rPr>
              <a:t>в </a:t>
            </a:r>
            <a:r>
              <a:rPr lang="ru-RU" dirty="0">
                <a:solidFill>
                  <a:srgbClr val="00FFFF"/>
                </a:solidFill>
              </a:rPr>
              <a:t>доказательстве.</a:t>
            </a:r>
          </a:p>
        </p:txBody>
      </p:sp>
      <p:sp>
        <p:nvSpPr>
          <p:cNvPr id="525318" name="Text Box 6"/>
          <p:cNvSpPr txBox="1">
            <a:spLocks noChangeArrowheads="1"/>
          </p:cNvSpPr>
          <p:nvPr/>
        </p:nvSpPr>
        <p:spPr bwMode="auto">
          <a:xfrm>
            <a:off x="2340000" y="5757863"/>
            <a:ext cx="445570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Ничего нельзя </a:t>
            </a:r>
            <a:r>
              <a:rPr lang="ru-RU" dirty="0" smtClean="0"/>
              <a:t>доказать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 помощью положений,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>
                <a:solidFill>
                  <a:srgbClr val="00FF00"/>
                </a:solidFill>
              </a:rPr>
              <a:t>истинность которых </a:t>
            </a:r>
            <a:r>
              <a:rPr lang="ru-RU" dirty="0">
                <a:solidFill>
                  <a:srgbClr val="00FF00"/>
                </a:solidFill>
              </a:rPr>
              <a:t>не установлена.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53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53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253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5316" grpId="0" animBg="1"/>
      <p:bldP spid="5253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8" y="92075"/>
            <a:ext cx="8950325" cy="1143000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600" b="1" smtClean="0">
                <a:solidFill>
                  <a:schemeClr val="bg1"/>
                </a:solidFill>
              </a:rPr>
              <a:t>Ничего нельзя доказать с помощью положений, истинность которых не установлена</a:t>
            </a:r>
          </a:p>
        </p:txBody>
      </p:sp>
      <p:sp>
        <p:nvSpPr>
          <p:cNvPr id="516099" name="Text Box 3"/>
          <p:cNvSpPr txBox="1">
            <a:spLocks noChangeArrowheads="1"/>
          </p:cNvSpPr>
          <p:nvPr/>
        </p:nvSpPr>
        <p:spPr bwMode="auto">
          <a:xfrm>
            <a:off x="139700" y="1187450"/>
            <a:ext cx="8915400" cy="3513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5000"/>
              </a:lnSpc>
            </a:pPr>
            <a:r>
              <a:rPr lang="ru-RU" dirty="0"/>
              <a:t>Может, вы и не заметили, но </a:t>
            </a:r>
            <a:r>
              <a:rPr lang="ru-RU" dirty="0">
                <a:solidFill>
                  <a:srgbClr val="00FF00"/>
                </a:solidFill>
              </a:rPr>
              <a:t>плохие парни</a:t>
            </a:r>
            <a:r>
              <a:rPr lang="ru-RU" dirty="0"/>
              <a:t> сегодня живут припеваючи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 условии, что они богаты нефтью. Купающийся в нефтедолларах </a:t>
            </a:r>
            <a:r>
              <a:rPr lang="ru-RU" dirty="0" smtClean="0"/>
              <a:t>Иран 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00FF00"/>
                </a:solidFill>
              </a:rPr>
              <a:t>показывает язык</a:t>
            </a:r>
            <a:r>
              <a:rPr lang="ru-RU" dirty="0"/>
              <a:t> в ответ на все требования ООН о прекращении </a:t>
            </a:r>
            <a:r>
              <a:rPr lang="ru-RU" dirty="0" smtClean="0">
                <a:solidFill>
                  <a:srgbClr val="00FF00"/>
                </a:solidFill>
              </a:rPr>
              <a:t>ядерной </a:t>
            </a:r>
            <a:r>
              <a:rPr lang="ru-RU" dirty="0">
                <a:solidFill>
                  <a:srgbClr val="00FF00"/>
                </a:solidFill>
              </a:rPr>
              <a:t/>
            </a:r>
            <a:br>
              <a:rPr lang="ru-RU" dirty="0">
                <a:solidFill>
                  <a:srgbClr val="00FF00"/>
                </a:solidFill>
              </a:rPr>
            </a:br>
            <a:r>
              <a:rPr lang="ru-RU" dirty="0">
                <a:solidFill>
                  <a:srgbClr val="00FF00"/>
                </a:solidFill>
              </a:rPr>
              <a:t>авантюры</a:t>
            </a:r>
            <a:r>
              <a:rPr lang="ru-RU" dirty="0"/>
              <a:t> и ежедневно грозится стереть Израиль с лица земли</a:t>
            </a:r>
            <a:r>
              <a:rPr lang="ru-RU" dirty="0" smtClean="0"/>
              <a:t>. </a:t>
            </a:r>
            <a:endParaRPr lang="ru-RU" dirty="0"/>
          </a:p>
          <a:p>
            <a:pPr>
              <a:lnSpc>
                <a:spcPct val="95000"/>
              </a:lnSpc>
            </a:pPr>
            <a:r>
              <a:rPr lang="ru-RU" dirty="0"/>
              <a:t>Купающийся в нефтедолларах президент России Владимир Путин </a:t>
            </a:r>
            <a:r>
              <a:rPr lang="ru-RU" dirty="0" smtClean="0">
                <a:solidFill>
                  <a:srgbClr val="00FF00"/>
                </a:solidFill>
              </a:rPr>
              <a:t>сажает </a:t>
            </a:r>
            <a:r>
              <a:rPr lang="ru-RU" dirty="0">
                <a:solidFill>
                  <a:srgbClr val="00FF00"/>
                </a:solidFill>
              </a:rPr>
              <a:t/>
            </a:r>
            <a:br>
              <a:rPr lang="ru-RU" dirty="0">
                <a:solidFill>
                  <a:srgbClr val="00FF00"/>
                </a:solidFill>
              </a:rPr>
            </a:br>
            <a:r>
              <a:rPr lang="ru-RU" dirty="0">
                <a:solidFill>
                  <a:srgbClr val="00FF00"/>
                </a:solidFill>
              </a:rPr>
              <a:t>своих оппонентов в тюрьмы</a:t>
            </a:r>
            <a:r>
              <a:rPr lang="ru-RU" dirty="0"/>
              <a:t> и </a:t>
            </a:r>
            <a:r>
              <a:rPr lang="ru-RU" dirty="0">
                <a:solidFill>
                  <a:srgbClr val="00FF00"/>
                </a:solidFill>
              </a:rPr>
              <a:t>подлизывается к оппонентам Америки</a:t>
            </a:r>
            <a:r>
              <a:rPr lang="ru-RU" dirty="0" smtClean="0">
                <a:solidFill>
                  <a:srgbClr val="00FF00"/>
                </a:solidFill>
              </a:rPr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таким, как Иран и ХАМАС. Купающийся в нефтедолларах Судан </a:t>
            </a:r>
            <a:r>
              <a:rPr lang="ru-RU" dirty="0" smtClean="0">
                <a:solidFill>
                  <a:srgbClr val="00FF00"/>
                </a:solidFill>
              </a:rPr>
              <a:t>игнорирует </a:t>
            </a:r>
            <a:r>
              <a:rPr lang="ru-RU" dirty="0">
                <a:solidFill>
                  <a:srgbClr val="00FF00"/>
                </a:solidFill>
              </a:rPr>
              <a:t/>
            </a:r>
            <a:br>
              <a:rPr lang="ru-RU" dirty="0">
                <a:solidFill>
                  <a:srgbClr val="00FF00"/>
                </a:solidFill>
              </a:rPr>
            </a:br>
            <a:r>
              <a:rPr lang="ru-RU" dirty="0">
                <a:solidFill>
                  <a:srgbClr val="00FF00"/>
                </a:solidFill>
              </a:rPr>
              <a:t>мольбы</a:t>
            </a:r>
            <a:r>
              <a:rPr lang="ru-RU" dirty="0"/>
              <a:t> мирового сообщества о прекращении геноцида в </a:t>
            </a:r>
            <a:r>
              <a:rPr lang="ru-RU" dirty="0" err="1"/>
              <a:t>Дарфуре</a:t>
            </a:r>
            <a:r>
              <a:rPr lang="ru-RU" dirty="0" smtClean="0"/>
              <a:t>. </a:t>
            </a:r>
            <a:endParaRPr lang="ru-RU" dirty="0"/>
          </a:p>
          <a:p>
            <a:pPr>
              <a:lnSpc>
                <a:spcPct val="95000"/>
              </a:lnSpc>
            </a:pPr>
            <a:r>
              <a:rPr lang="ru-RU" dirty="0"/>
              <a:t>Купающийся в нефтедолларах президент Венесуэлы </a:t>
            </a:r>
            <a:r>
              <a:rPr lang="ru-RU" dirty="0" err="1"/>
              <a:t>Уго</a:t>
            </a:r>
            <a:r>
              <a:rPr lang="ru-RU" dirty="0"/>
              <a:t> </a:t>
            </a:r>
            <a:r>
              <a:rPr lang="ru-RU" dirty="0" err="1"/>
              <a:t>Чавес</a:t>
            </a:r>
            <a:r>
              <a:rPr lang="ru-RU" dirty="0"/>
              <a:t> </a:t>
            </a:r>
            <a:r>
              <a:rPr lang="ru-RU" dirty="0" smtClean="0">
                <a:solidFill>
                  <a:srgbClr val="00FF00"/>
                </a:solidFill>
              </a:rPr>
              <a:t>регулярно </a:t>
            </a:r>
            <a:r>
              <a:rPr lang="ru-RU" dirty="0">
                <a:solidFill>
                  <a:srgbClr val="00FF00"/>
                </a:solidFill>
              </a:rPr>
              <a:t/>
            </a:r>
            <a:br>
              <a:rPr lang="ru-RU" dirty="0">
                <a:solidFill>
                  <a:srgbClr val="00FF00"/>
                </a:solidFill>
              </a:rPr>
            </a:br>
            <a:r>
              <a:rPr lang="ru-RU" dirty="0">
                <a:solidFill>
                  <a:srgbClr val="00FF00"/>
                </a:solidFill>
              </a:rPr>
              <a:t>посылает ко всем чертям</a:t>
            </a:r>
            <a:r>
              <a:rPr lang="ru-RU" dirty="0"/>
              <a:t> своих политических противников и Америку</a:t>
            </a:r>
            <a:r>
              <a:rPr lang="ru-RU" dirty="0" smtClean="0"/>
              <a:t>. </a:t>
            </a:r>
            <a:endParaRPr lang="ru-RU" dirty="0"/>
          </a:p>
          <a:p>
            <a:pPr>
              <a:lnSpc>
                <a:spcPct val="95000"/>
              </a:lnSpc>
            </a:pPr>
            <a:r>
              <a:rPr lang="ru-RU" dirty="0" smtClean="0"/>
              <a:t>А </a:t>
            </a:r>
            <a:r>
              <a:rPr lang="ru-RU" dirty="0"/>
              <a:t>Нигерия, Узбекистан, Ангола, Саудовская Аравия, Чад и Сирия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богатые кто нефтью, кто газом, – спокойно отказываются </a:t>
            </a:r>
            <a:r>
              <a:rPr lang="ru-RU" dirty="0" smtClean="0"/>
              <a:t>даже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от тех крошечных шажков к демократизации, которые были сделаны.</a:t>
            </a:r>
            <a:endParaRPr lang="ru-RU" b="0" dirty="0"/>
          </a:p>
        </p:txBody>
      </p:sp>
      <p:sp>
        <p:nvSpPr>
          <p:cNvPr id="516101" name="AutoShape 5"/>
          <p:cNvSpPr>
            <a:spLocks noChangeArrowheads="1"/>
          </p:cNvSpPr>
          <p:nvPr/>
        </p:nvSpPr>
        <p:spPr bwMode="auto">
          <a:xfrm>
            <a:off x="250825" y="4678363"/>
            <a:ext cx="8637588" cy="17272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dirty="0">
                <a:solidFill>
                  <a:srgbClr val="0000CC"/>
                </a:solidFill>
              </a:rPr>
              <a:t>Здесь прослеживается определенная закономерность</a:t>
            </a:r>
            <a:r>
              <a:rPr lang="en-US" dirty="0">
                <a:solidFill>
                  <a:srgbClr val="0000CC"/>
                </a:solidFill>
              </a:rPr>
              <a:t>..</a:t>
            </a:r>
            <a:r>
              <a:rPr lang="ru-RU" dirty="0" smtClean="0">
                <a:solidFill>
                  <a:srgbClr val="0000CC"/>
                </a:solidFill>
              </a:rPr>
              <a:t>. </a:t>
            </a:r>
            <a:r>
              <a:rPr lang="ru-RU" b="0" dirty="0">
                <a:solidFill>
                  <a:srgbClr val="0000CC"/>
                </a:solidFill>
              </a:rPr>
              <a:t/>
            </a:r>
            <a:br>
              <a:rPr lang="ru-RU" b="0" dirty="0">
                <a:solidFill>
                  <a:srgbClr val="0000CC"/>
                </a:solidFill>
              </a:rPr>
            </a:br>
            <a:r>
              <a:rPr lang="ru-RU" dirty="0">
                <a:solidFill>
                  <a:srgbClr val="0000CC"/>
                </a:solidFill>
              </a:rPr>
              <a:t>Я называю это </a:t>
            </a:r>
            <a:r>
              <a:rPr lang="ru-RU" dirty="0">
                <a:solidFill>
                  <a:srgbClr val="006600"/>
                </a:solidFill>
              </a:rPr>
              <a:t>Первым законом </a:t>
            </a:r>
            <a:r>
              <a:rPr lang="ru-RU" dirty="0" err="1">
                <a:solidFill>
                  <a:srgbClr val="006600"/>
                </a:solidFill>
              </a:rPr>
              <a:t>петрополитики</a:t>
            </a:r>
            <a:r>
              <a:rPr lang="ru-RU" dirty="0">
                <a:solidFill>
                  <a:srgbClr val="006600"/>
                </a:solidFill>
              </a:rPr>
              <a:t>,</a:t>
            </a:r>
            <a:r>
              <a:rPr lang="ru-RU" dirty="0">
                <a:solidFill>
                  <a:srgbClr val="0000CC"/>
                </a:solidFill>
              </a:rPr>
              <a:t> и звучит он так</a:t>
            </a:r>
            <a:r>
              <a:rPr lang="ru-RU" dirty="0" smtClean="0">
                <a:solidFill>
                  <a:srgbClr val="0000CC"/>
                </a:solidFill>
              </a:rPr>
              <a:t>: </a:t>
            </a:r>
            <a:r>
              <a:rPr lang="ru-RU" dirty="0">
                <a:solidFill>
                  <a:srgbClr val="0000CC"/>
                </a:solidFill>
              </a:rPr>
              <a:t/>
            </a:r>
            <a:br>
              <a:rPr lang="ru-RU" dirty="0">
                <a:solidFill>
                  <a:srgbClr val="0000CC"/>
                </a:solidFill>
              </a:rPr>
            </a:br>
            <a:r>
              <a:rPr lang="ru-RU" dirty="0">
                <a:solidFill>
                  <a:srgbClr val="FF3300"/>
                </a:solidFill>
              </a:rPr>
              <a:t>уровень цен на нефть и уровень свободы в </a:t>
            </a:r>
            <a:r>
              <a:rPr lang="ru-RU" dirty="0" err="1" smtClean="0">
                <a:solidFill>
                  <a:srgbClr val="FF3300"/>
                </a:solidFill>
              </a:rPr>
              <a:t>нефтегосударствах</a:t>
            </a:r>
            <a:r>
              <a:rPr lang="ru-RU" dirty="0" smtClean="0">
                <a:solidFill>
                  <a:srgbClr val="FF3300"/>
                </a:solidFill>
              </a:rPr>
              <a:t> </a:t>
            </a:r>
            <a:r>
              <a:rPr lang="ru-RU" dirty="0">
                <a:solidFill>
                  <a:srgbClr val="FF3300"/>
                </a:solidFill>
              </a:rPr>
              <a:t/>
            </a:r>
            <a:br>
              <a:rPr lang="ru-RU" dirty="0">
                <a:solidFill>
                  <a:srgbClr val="FF3300"/>
                </a:solidFill>
              </a:rPr>
            </a:br>
            <a:r>
              <a:rPr lang="ru-RU" dirty="0">
                <a:solidFill>
                  <a:srgbClr val="FF3300"/>
                </a:solidFill>
              </a:rPr>
              <a:t>неизменно связаны обратно пропорциональной зависимостью.</a:t>
            </a:r>
          </a:p>
        </p:txBody>
      </p:sp>
      <p:sp>
        <p:nvSpPr>
          <p:cNvPr id="516103" name="Text Box 7"/>
          <p:cNvSpPr txBox="1">
            <a:spLocks noChangeArrowheads="1"/>
          </p:cNvSpPr>
          <p:nvPr/>
        </p:nvSpPr>
        <p:spPr bwMode="auto">
          <a:xfrm>
            <a:off x="6656388" y="6332538"/>
            <a:ext cx="22939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/>
              <a:t>Томас Л. Фридман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6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6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6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6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6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516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16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16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6099" grpId="0" build="p"/>
      <p:bldP spid="516101" grpId="0" animBg="1"/>
      <p:bldP spid="51610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65200"/>
          </a:xfrm>
          <a:noFill/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FF00"/>
                </a:solidFill>
              </a:rPr>
              <a:t>Правило второе:</a:t>
            </a:r>
            <a:r>
              <a:rPr lang="ru-RU" sz="2800" b="1" smtClean="0">
                <a:solidFill>
                  <a:schemeClr val="bg1"/>
                </a:solidFill>
              </a:rPr>
              <a:t> доводы должны являться </a:t>
            </a:r>
            <a:br>
              <a:rPr lang="ru-RU" sz="28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достаточным основанием тезиса</a:t>
            </a:r>
          </a:p>
        </p:txBody>
      </p:sp>
      <p:sp>
        <p:nvSpPr>
          <p:cNvPr id="503811" name="Text Box 3"/>
          <p:cNvSpPr txBox="1">
            <a:spLocks noChangeArrowheads="1"/>
          </p:cNvSpPr>
          <p:nvPr/>
        </p:nvSpPr>
        <p:spPr bwMode="auto">
          <a:xfrm>
            <a:off x="2482850" y="1438275"/>
            <a:ext cx="4175125" cy="417512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sz="2000" dirty="0">
                <a:solidFill>
                  <a:srgbClr val="FFFF00"/>
                </a:solidFill>
                <a:cs typeface="Arial" charset="0"/>
              </a:rPr>
              <a:t>«Не следует» («не вытекает</a:t>
            </a: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»)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</a:t>
            </a:r>
            <a:r>
              <a:rPr lang="ru-RU" i="1" dirty="0"/>
              <a:t>лат</a:t>
            </a:r>
            <a:r>
              <a:rPr lang="ru-RU" dirty="0"/>
              <a:t>. </a:t>
            </a:r>
            <a:r>
              <a:rPr lang="en-US" dirty="0">
                <a:solidFill>
                  <a:srgbClr val="00FF00"/>
                </a:solidFill>
              </a:rPr>
              <a:t>non </a:t>
            </a:r>
            <a:r>
              <a:rPr lang="en-US" dirty="0" err="1">
                <a:solidFill>
                  <a:srgbClr val="00FF00"/>
                </a:solidFill>
              </a:rPr>
              <a:t>sequetur</a:t>
            </a:r>
            <a:r>
              <a:rPr lang="ru-RU" dirty="0"/>
              <a:t>)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логическая ошибка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вызванная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нарушением </a:t>
            </a:r>
            <a:r>
              <a:rPr lang="ru-RU" dirty="0" smtClean="0"/>
              <a:t>закона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достаточного </a:t>
            </a:r>
            <a:r>
              <a:rPr lang="ru-RU" dirty="0" smtClean="0"/>
              <a:t>основания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процессе аргументации</a:t>
            </a:r>
            <a:r>
              <a:rPr lang="ru-RU" dirty="0" smtClean="0"/>
              <a:t>: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подтверждение </a:t>
            </a:r>
            <a:r>
              <a:rPr lang="ru-RU" dirty="0" smtClean="0"/>
              <a:t>тезиса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выставляются доводы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сами по себе верные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но </a:t>
            </a:r>
            <a:r>
              <a:rPr lang="ru-RU" dirty="0">
                <a:solidFill>
                  <a:srgbClr val="00FFFF"/>
                </a:solidFill>
              </a:rPr>
              <a:t>не </a:t>
            </a:r>
            <a:r>
              <a:rPr lang="ru-RU" dirty="0" smtClean="0">
                <a:solidFill>
                  <a:srgbClr val="00FFFF"/>
                </a:solidFill>
              </a:rPr>
              <a:t>являющиеся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>
                <a:solidFill>
                  <a:srgbClr val="00FFFF"/>
                </a:solidFill>
              </a:rPr>
              <a:t>достаточным </a:t>
            </a:r>
            <a:r>
              <a:rPr lang="ru-RU" dirty="0" smtClean="0">
                <a:solidFill>
                  <a:srgbClr val="00FFFF"/>
                </a:solidFill>
              </a:rPr>
              <a:t>основанием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/>
              <a:t>для тезиса и </a:t>
            </a:r>
            <a:r>
              <a:rPr lang="ru-RU" dirty="0" smtClean="0"/>
              <a:t>потому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не доказывающие его.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503813" name="Text Box 5"/>
          <p:cNvSpPr txBox="1">
            <a:spLocks noChangeArrowheads="1"/>
          </p:cNvSpPr>
          <p:nvPr/>
        </p:nvSpPr>
        <p:spPr bwMode="auto">
          <a:xfrm>
            <a:off x="2409825" y="5757863"/>
            <a:ext cx="4316413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Не может служить </a:t>
            </a:r>
            <a:r>
              <a:rPr lang="ru-RU" dirty="0" smtClean="0"/>
              <a:t>доказательством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положение, из </a:t>
            </a:r>
            <a:r>
              <a:rPr lang="ru-RU" dirty="0" smtClean="0"/>
              <a:t>которого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доказываемый </a:t>
            </a:r>
            <a:r>
              <a:rPr lang="ru-RU" dirty="0">
                <a:solidFill>
                  <a:srgbClr val="00FF00"/>
                </a:solidFill>
              </a:rPr>
              <a:t>тезис не следует.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038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038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038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3811" grpId="0" animBg="1"/>
      <p:bldP spid="5038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8" y="274638"/>
            <a:ext cx="8950325" cy="1143000"/>
          </a:xfrm>
          <a:noFill/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chemeClr val="bg1"/>
                </a:solidFill>
              </a:rPr>
              <a:t>Не может служить доказательством положение, из которого доказываемый тезис не следует</a:t>
            </a:r>
          </a:p>
        </p:txBody>
      </p:sp>
      <p:sp>
        <p:nvSpPr>
          <p:cNvPr id="515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457325"/>
            <a:ext cx="8229600" cy="5246688"/>
          </a:xfrm>
          <a:noFill/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chemeClr val="bg1"/>
              </a:buClr>
            </a:pPr>
            <a:r>
              <a:rPr lang="ru-RU" sz="1800" b="1" smtClean="0">
                <a:solidFill>
                  <a:srgbClr val="FFFF00"/>
                </a:solidFill>
              </a:rPr>
              <a:t>Предположим, кто-то взялся доказать шарообразность Земли с помощью следующих наглядных доводов:</a:t>
            </a:r>
          </a:p>
          <a:p>
            <a:pPr lvl="1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При приближении корабля к берегу сперва показываются из-за горизонта верхушки мачт, а потом уже его корпус.</a:t>
            </a:r>
          </a:p>
          <a:p>
            <a:pPr lvl="1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После захода солнца его лучи продолжают освещать крыши высоких зданий, вершины гор и облака, позднее – только вершины гор и облака, ещё позднее – только облака.</a:t>
            </a:r>
          </a:p>
          <a:p>
            <a:pPr eaLnBrk="1" hangingPunct="1">
              <a:lnSpc>
                <a:spcPct val="90000"/>
              </a:lnSpc>
              <a:buClr>
                <a:schemeClr val="bg1"/>
              </a:buClr>
            </a:pPr>
            <a:r>
              <a:rPr lang="ru-RU" sz="1800" b="1" smtClean="0">
                <a:solidFill>
                  <a:srgbClr val="FFFF00"/>
                </a:solidFill>
              </a:rPr>
              <a:t>Но из этих «доводов» совершенно не следует, что Земля шарообразна:</a:t>
            </a:r>
          </a:p>
          <a:p>
            <a:pPr lvl="1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они доказывают только кривизну земной поверхности,</a:t>
            </a:r>
          </a:p>
          <a:p>
            <a:pPr lvl="1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замкнутость её формы</a:t>
            </a:r>
          </a:p>
          <a:p>
            <a:pPr lvl="1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и изолированность Земли в пространстве.</a:t>
            </a:r>
          </a:p>
          <a:p>
            <a:pPr eaLnBrk="1" hangingPunct="1">
              <a:lnSpc>
                <a:spcPct val="90000"/>
              </a:lnSpc>
              <a:buClr>
                <a:schemeClr val="bg1"/>
              </a:buClr>
            </a:pPr>
            <a:r>
              <a:rPr lang="ru-RU" sz="1800" b="1" smtClean="0">
                <a:solidFill>
                  <a:srgbClr val="FFFF00"/>
                </a:solidFill>
              </a:rPr>
              <a:t>Истинность тезиса о шарообразности Земли доказывается другими доводами, а именно:</a:t>
            </a:r>
          </a:p>
          <a:p>
            <a:pPr lvl="1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В любом месте Земли горизонт представляется окружностью, и дальность горизонта всюду одинакова.</a:t>
            </a:r>
          </a:p>
          <a:p>
            <a:pPr lvl="1" eaLnBrk="1" hangingPunct="1">
              <a:lnSpc>
                <a:spcPct val="90000"/>
              </a:lnSpc>
              <a:buClr>
                <a:schemeClr val="bg1"/>
              </a:buClr>
              <a:buFont typeface="Wingdings" pitchFamily="2" charset="2"/>
              <a:buChar char="§"/>
            </a:pPr>
            <a:r>
              <a:rPr lang="ru-RU" sz="1800" b="1" smtClean="0">
                <a:solidFill>
                  <a:schemeClr val="bg1"/>
                </a:solidFill>
              </a:rPr>
              <a:t>Во время лунного затмения тень Земли, падающая на Луну, всегда имеет круглые очертания, а круглую тень при любом положении отбрасывает только шар.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5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50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5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507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5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507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5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507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5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507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5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507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5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507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5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507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5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507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15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1507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5076" grpId="0" build="p" bldLvl="2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4587"/>
          </a:xfrm>
          <a:noFill/>
        </p:spPr>
        <p:txBody>
          <a:bodyPr/>
          <a:lstStyle/>
          <a:p>
            <a:pPr eaLnBrk="1" hangingPunct="1"/>
            <a:r>
              <a:rPr lang="ru-RU" sz="3600" b="1" smtClean="0">
                <a:solidFill>
                  <a:schemeClr val="bg1"/>
                </a:solidFill>
              </a:rPr>
              <a:t>Доказательство и опровержение</a:t>
            </a:r>
            <a:endParaRPr lang="ru-RU" sz="3200" b="1" smtClean="0">
              <a:solidFill>
                <a:schemeClr val="bg1"/>
              </a:solidFill>
            </a:endParaRPr>
          </a:p>
        </p:txBody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1600200"/>
            <a:ext cx="8231187" cy="5038725"/>
          </a:xfrm>
          <a:noFill/>
        </p:spPr>
        <p:txBody>
          <a:bodyPr/>
          <a:lstStyle/>
          <a:p>
            <a:pPr marL="0" lvl="1" indent="0" eaLnBrk="1" hangingPunct="1">
              <a:buNone/>
            </a:pPr>
            <a:r>
              <a:rPr lang="ru-RU" sz="2400" b="1" dirty="0">
                <a:solidFill>
                  <a:srgbClr val="FFFF00"/>
                </a:solidFill>
              </a:rPr>
              <a:t> </a:t>
            </a:r>
            <a:r>
              <a:rPr lang="ru-RU" sz="2400" b="1" dirty="0" smtClean="0">
                <a:solidFill>
                  <a:srgbClr val="FFFF00"/>
                </a:solidFill>
              </a:rPr>
              <a:t>  </a:t>
            </a:r>
            <a:r>
              <a:rPr lang="ru-RU" sz="2400" b="1" dirty="0">
                <a:solidFill>
                  <a:srgbClr val="FFFF00"/>
                </a:solidFill>
              </a:rPr>
              <a:t>   </a:t>
            </a:r>
            <a:r>
              <a:rPr lang="ru-RU" sz="2400" b="1" dirty="0" smtClean="0">
                <a:solidFill>
                  <a:srgbClr val="FFFF00"/>
                </a:solidFill>
              </a:rPr>
              <a:t>   </a:t>
            </a:r>
            <a:r>
              <a:rPr lang="ru-RU" sz="4000" b="1" dirty="0">
                <a:solidFill>
                  <a:srgbClr val="FFFF00"/>
                </a:solidFill>
              </a:rPr>
              <a:t>Виды доказательства</a:t>
            </a:r>
          </a:p>
          <a:p>
            <a:pPr marL="0" lvl="1" indent="0" eaLnBrk="1" hangingPunct="1">
              <a:buNone/>
            </a:pPr>
            <a:r>
              <a:rPr lang="ru-RU" sz="4000" b="1" dirty="0" smtClean="0">
                <a:solidFill>
                  <a:srgbClr val="FFFF00"/>
                </a:solidFill>
              </a:rPr>
              <a:t>     Правила </a:t>
            </a:r>
            <a:r>
              <a:rPr lang="ru-RU" sz="4000" b="1" dirty="0">
                <a:solidFill>
                  <a:srgbClr val="FFFF00"/>
                </a:solidFill>
              </a:rPr>
              <a:t>доказательства</a:t>
            </a:r>
            <a:endParaRPr lang="ru-RU" sz="4000" b="1" dirty="0">
              <a:solidFill>
                <a:schemeClr val="bg1"/>
              </a:solidFill>
            </a:endParaRPr>
          </a:p>
          <a:p>
            <a:pPr marL="0" indent="0" eaLnBrk="1" hangingPunct="1">
              <a:buNone/>
            </a:pPr>
            <a:r>
              <a:rPr lang="ru-RU" sz="3600" b="1" dirty="0" smtClean="0">
                <a:solidFill>
                  <a:srgbClr val="FFFF00"/>
                </a:solidFill>
              </a:rPr>
              <a:t>  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0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40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0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099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65200"/>
          </a:xfrm>
          <a:noFill/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FF00"/>
                </a:solidFill>
              </a:rPr>
              <a:t>Правило второе:</a:t>
            </a:r>
            <a:r>
              <a:rPr lang="ru-RU" sz="2800" b="1" smtClean="0">
                <a:solidFill>
                  <a:schemeClr val="bg1"/>
                </a:solidFill>
              </a:rPr>
              <a:t> доводы должны являться </a:t>
            </a:r>
            <a:br>
              <a:rPr lang="ru-RU" sz="28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достаточным основанием тезиса</a:t>
            </a:r>
          </a:p>
        </p:txBody>
      </p:sp>
      <p:sp>
        <p:nvSpPr>
          <p:cNvPr id="531459" name="Text Box 3"/>
          <p:cNvSpPr txBox="1">
            <a:spLocks noChangeArrowheads="1"/>
          </p:cNvSpPr>
          <p:nvPr/>
        </p:nvSpPr>
        <p:spPr bwMode="auto">
          <a:xfrm>
            <a:off x="2482850" y="1438275"/>
            <a:ext cx="4175125" cy="417512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sz="2000" dirty="0">
                <a:solidFill>
                  <a:srgbClr val="FFFF00"/>
                </a:solidFill>
                <a:cs typeface="Arial" charset="0"/>
              </a:rPr>
              <a:t>«От сказанного </a:t>
            </a:r>
            <a:br>
              <a:rPr lang="ru-RU" sz="2000" dirty="0">
                <a:solidFill>
                  <a:srgbClr val="FFFF00"/>
                </a:solidFill>
                <a:cs typeface="Arial" charset="0"/>
              </a:rPr>
            </a:br>
            <a:r>
              <a:rPr lang="ru-RU" sz="2000" dirty="0">
                <a:solidFill>
                  <a:srgbClr val="FFFF00"/>
                </a:solidFill>
                <a:cs typeface="Arial" charset="0"/>
              </a:rPr>
              <a:t>в относительном смысле </a:t>
            </a: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к </a:t>
            </a:r>
            <a:r>
              <a:rPr lang="ru-RU" sz="2000" dirty="0">
                <a:solidFill>
                  <a:srgbClr val="FFFF00"/>
                </a:solidFill>
                <a:cs typeface="Arial" charset="0"/>
              </a:rPr>
              <a:t/>
            </a:r>
            <a:br>
              <a:rPr lang="ru-RU" sz="2000" dirty="0">
                <a:solidFill>
                  <a:srgbClr val="FFFF00"/>
                </a:solidFill>
                <a:cs typeface="Arial" charset="0"/>
              </a:rPr>
            </a:br>
            <a:r>
              <a:rPr lang="ru-RU" sz="2000" dirty="0">
                <a:solidFill>
                  <a:srgbClr val="FFFF00"/>
                </a:solidFill>
                <a:cs typeface="Arial" charset="0"/>
              </a:rPr>
              <a:t>сказанному безотносительно</a:t>
            </a: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»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</a:t>
            </a:r>
            <a:r>
              <a:rPr lang="ru-RU" i="1" dirty="0"/>
              <a:t>лат</a:t>
            </a:r>
            <a:r>
              <a:rPr lang="ru-RU" dirty="0"/>
              <a:t>. </a:t>
            </a:r>
            <a:r>
              <a:rPr lang="en-US" dirty="0">
                <a:solidFill>
                  <a:srgbClr val="00FF00"/>
                </a:solidFill>
              </a:rPr>
              <a:t>a </a:t>
            </a:r>
            <a:r>
              <a:rPr lang="en-US" dirty="0" err="1">
                <a:solidFill>
                  <a:srgbClr val="00FF00"/>
                </a:solidFill>
              </a:rPr>
              <a:t>dicto</a:t>
            </a:r>
            <a:r>
              <a:rPr lang="en-US" dirty="0">
                <a:solidFill>
                  <a:srgbClr val="00FF00"/>
                </a:solidFill>
              </a:rPr>
              <a:t> </a:t>
            </a:r>
            <a:r>
              <a:rPr lang="en-US" dirty="0" err="1">
                <a:solidFill>
                  <a:srgbClr val="00FF00"/>
                </a:solidFill>
              </a:rPr>
              <a:t>secundum</a:t>
            </a:r>
            <a:r>
              <a:rPr lang="en-US" dirty="0">
                <a:solidFill>
                  <a:srgbClr val="00FF00"/>
                </a:solidFill>
              </a:rPr>
              <a:t> </a:t>
            </a:r>
            <a:r>
              <a:rPr lang="en-US" dirty="0" smtClean="0">
                <a:solidFill>
                  <a:srgbClr val="00FF00"/>
                </a:solidFill>
              </a:rPr>
              <a:t>quid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en-US" dirty="0">
                <a:solidFill>
                  <a:srgbClr val="00FF00"/>
                </a:solidFill>
              </a:rPr>
              <a:t/>
            </a:r>
            <a:br>
              <a:rPr lang="en-US" dirty="0">
                <a:solidFill>
                  <a:srgbClr val="00FF00"/>
                </a:solidFill>
              </a:rPr>
            </a:br>
            <a:r>
              <a:rPr lang="en-US" dirty="0">
                <a:solidFill>
                  <a:srgbClr val="00FF00"/>
                </a:solidFill>
              </a:rPr>
              <a:t>ad dictum </a:t>
            </a:r>
            <a:r>
              <a:rPr lang="en-US" dirty="0" err="1">
                <a:solidFill>
                  <a:srgbClr val="00FF00"/>
                </a:solidFill>
              </a:rPr>
              <a:t>simpliciter</a:t>
            </a:r>
            <a:r>
              <a:rPr lang="ru-RU" dirty="0"/>
              <a:t>)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логическая ошибка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связанная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 нарушением </a:t>
            </a:r>
            <a:r>
              <a:rPr lang="ru-RU" dirty="0" smtClean="0"/>
              <a:t>закона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достаточного </a:t>
            </a:r>
            <a:r>
              <a:rPr lang="ru-RU" dirty="0" smtClean="0"/>
              <a:t>основания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процессе аргументации</a:t>
            </a:r>
            <a:r>
              <a:rPr lang="ru-RU" dirty="0" smtClean="0"/>
              <a:t>: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положение, верное </a:t>
            </a:r>
            <a:r>
              <a:rPr lang="ru-RU" dirty="0" smtClean="0"/>
              <a:t>при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определённых условиях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приводится в качестве аргумента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годного при всех условиях.</a:t>
            </a:r>
          </a:p>
        </p:txBody>
      </p:sp>
      <p:sp>
        <p:nvSpPr>
          <p:cNvPr id="531460" name="Text Box 4"/>
          <p:cNvSpPr txBox="1">
            <a:spLocks noChangeArrowheads="1"/>
          </p:cNvSpPr>
          <p:nvPr/>
        </p:nvSpPr>
        <p:spPr bwMode="auto">
          <a:xfrm>
            <a:off x="2698750" y="5757863"/>
            <a:ext cx="37528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«Доказательство», </a:t>
            </a:r>
            <a:r>
              <a:rPr lang="ru-RU" dirty="0" smtClean="0"/>
              <a:t>основанное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 </a:t>
            </a:r>
            <a:r>
              <a:rPr lang="ru-RU" dirty="0">
                <a:solidFill>
                  <a:srgbClr val="00FF00"/>
                </a:solidFill>
              </a:rPr>
              <a:t>поспешном обобщении</a:t>
            </a:r>
            <a:r>
              <a:rPr lang="ru-RU" dirty="0" smtClean="0">
                <a:solidFill>
                  <a:srgbClr val="00FF00"/>
                </a:solidFill>
              </a:rPr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не имеет логической силы.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1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1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314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314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314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1459" grpId="0" animBg="1"/>
      <p:bldP spid="53146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76225" y="274638"/>
            <a:ext cx="8589963" cy="1143000"/>
          </a:xfrm>
          <a:noFill/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chemeClr val="bg1"/>
                </a:solidFill>
              </a:rPr>
              <a:t>«Доказательство», основанное на поспешном обобщении, не имеет логической силы</a:t>
            </a:r>
          </a:p>
        </p:txBody>
      </p:sp>
      <p:sp>
        <p:nvSpPr>
          <p:cNvPr id="533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87913"/>
          </a:xfrm>
          <a:noFill/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Выглянув утром в окно и увидев, что мостовая мокрая, не спешите делать вывод о том, что ночью прошёл дождь.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Разумеется, если бы ночью прошёл дождь, мостовая к утру была бы мокрой, но тот же результат имел бы место и после прохождения поливальной машины.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Вот если бы выглянув утром в окно, вы увидели, что мостовая сухая, вы вполне могли бы заключить, что ночью дождя не было (как не проходила и поливальная машина, а если и проходила, то мостовую не поливала).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Умозаключение от мокрой мостовой к ночному дождю нарушает закон достаточного основания: это дождь является </a:t>
            </a:r>
            <a:r>
              <a:rPr lang="ru-RU" sz="1800" b="1" dirty="0" smtClean="0">
                <a:solidFill>
                  <a:srgbClr val="00FFFF"/>
                </a:solidFill>
              </a:rPr>
              <a:t>достаточным</a:t>
            </a:r>
            <a:r>
              <a:rPr lang="ru-RU" sz="1800" b="1" dirty="0" smtClean="0">
                <a:solidFill>
                  <a:schemeClr val="bg1"/>
                </a:solidFill>
              </a:rPr>
              <a:t> (хотя и </a:t>
            </a:r>
            <a:r>
              <a:rPr lang="ru-RU" sz="1800" b="1" dirty="0" smtClean="0">
                <a:solidFill>
                  <a:srgbClr val="00FFFF"/>
                </a:solidFill>
              </a:rPr>
              <a:t>не необходимым</a:t>
            </a:r>
            <a:r>
              <a:rPr lang="ru-RU" sz="1800" b="1" dirty="0" smtClean="0">
                <a:solidFill>
                  <a:schemeClr val="bg1"/>
                </a:solidFill>
              </a:rPr>
              <a:t>) условием мокрой мостовой, тогда как мокрая мостовая, хотя и является </a:t>
            </a:r>
            <a:r>
              <a:rPr lang="ru-RU" sz="1800" b="1" dirty="0" smtClean="0">
                <a:solidFill>
                  <a:srgbClr val="00FFFF"/>
                </a:solidFill>
              </a:rPr>
              <a:t>необходимым</a:t>
            </a:r>
            <a:r>
              <a:rPr lang="ru-RU" sz="1800" b="1" dirty="0" smtClean="0">
                <a:solidFill>
                  <a:schemeClr val="bg1"/>
                </a:solidFill>
              </a:rPr>
              <a:t> основанием для вывода о прошедшем дожде, была бы </a:t>
            </a:r>
            <a:r>
              <a:rPr lang="ru-RU" sz="1800" b="1" dirty="0" smtClean="0">
                <a:solidFill>
                  <a:srgbClr val="00FFFF"/>
                </a:solidFill>
              </a:rPr>
              <a:t>достаточным</a:t>
            </a:r>
            <a:r>
              <a:rPr lang="ru-RU" sz="1800" b="1" dirty="0" smtClean="0">
                <a:solidFill>
                  <a:schemeClr val="bg1"/>
                </a:solidFill>
              </a:rPr>
              <a:t> основанием для такого вывода лишь при дополнительном (в данном случае – не выполненном) условии, а именно: если бы дождь был единственной возможной причиной наличия воды на мостовой.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3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3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3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3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3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65200"/>
          </a:xfrm>
          <a:noFill/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FF00"/>
                </a:solidFill>
              </a:rPr>
              <a:t>Правило второе:</a:t>
            </a:r>
            <a:r>
              <a:rPr lang="ru-RU" sz="2800" b="1" smtClean="0">
                <a:solidFill>
                  <a:schemeClr val="bg1"/>
                </a:solidFill>
              </a:rPr>
              <a:t> доводы должны являться </a:t>
            </a:r>
            <a:br>
              <a:rPr lang="ru-RU" sz="28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достаточным основанием тезиса</a:t>
            </a:r>
          </a:p>
        </p:txBody>
      </p:sp>
      <p:sp>
        <p:nvSpPr>
          <p:cNvPr id="527364" name="Text Box 4"/>
          <p:cNvSpPr txBox="1">
            <a:spLocks noChangeArrowheads="1"/>
          </p:cNvSpPr>
          <p:nvPr/>
        </p:nvSpPr>
        <p:spPr bwMode="auto">
          <a:xfrm>
            <a:off x="2482850" y="1438275"/>
            <a:ext cx="4175125" cy="417512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sz="2000" dirty="0">
                <a:solidFill>
                  <a:srgbClr val="FFFF00"/>
                </a:solidFill>
                <a:cs typeface="Arial" charset="0"/>
              </a:rPr>
              <a:t>«Кто чрезмерно доказывает, </a:t>
            </a:r>
            <a:br>
              <a:rPr lang="ru-RU" sz="2000" dirty="0">
                <a:solidFill>
                  <a:srgbClr val="FFFF00"/>
                </a:solidFill>
                <a:cs typeface="Arial" charset="0"/>
              </a:rPr>
            </a:br>
            <a:r>
              <a:rPr lang="ru-RU" sz="2000" dirty="0">
                <a:solidFill>
                  <a:srgbClr val="FFFF00"/>
                </a:solidFill>
                <a:cs typeface="Arial" charset="0"/>
              </a:rPr>
              <a:t>тот ничего не доказывает</a:t>
            </a:r>
            <a:r>
              <a:rPr lang="ru-RU" sz="2000" dirty="0" smtClean="0">
                <a:solidFill>
                  <a:srgbClr val="FFFF00"/>
                </a:solidFill>
                <a:cs typeface="Arial" charset="0"/>
              </a:rPr>
              <a:t>»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</a:t>
            </a:r>
            <a:r>
              <a:rPr lang="ru-RU" i="1" dirty="0"/>
              <a:t>лат</a:t>
            </a:r>
            <a:r>
              <a:rPr lang="ru-RU" dirty="0"/>
              <a:t>. </a:t>
            </a:r>
            <a:r>
              <a:rPr lang="en-US" dirty="0">
                <a:solidFill>
                  <a:srgbClr val="00FF00"/>
                </a:solidFill>
              </a:rPr>
              <a:t>qui</a:t>
            </a:r>
            <a:r>
              <a:rPr lang="ru-RU" dirty="0">
                <a:solidFill>
                  <a:srgbClr val="00FF00"/>
                </a:solidFill>
              </a:rPr>
              <a:t> </a:t>
            </a:r>
            <a:r>
              <a:rPr lang="en-US" dirty="0" err="1">
                <a:solidFill>
                  <a:srgbClr val="00FF00"/>
                </a:solidFill>
              </a:rPr>
              <a:t>nimium</a:t>
            </a:r>
            <a:r>
              <a:rPr lang="en-US" dirty="0">
                <a:solidFill>
                  <a:srgbClr val="00FF00"/>
                </a:solidFill>
              </a:rPr>
              <a:t> </a:t>
            </a:r>
            <a:r>
              <a:rPr lang="en-US" dirty="0" err="1">
                <a:solidFill>
                  <a:srgbClr val="00FF00"/>
                </a:solidFill>
              </a:rPr>
              <a:t>probat</a:t>
            </a:r>
            <a:r>
              <a:rPr lang="en-US" dirty="0" smtClean="0">
                <a:solidFill>
                  <a:srgbClr val="00FF00"/>
                </a:solidFill>
              </a:rPr>
              <a:t>,</a:t>
            </a:r>
            <a:r>
              <a:rPr lang="ru-RU" dirty="0" smtClean="0">
                <a:solidFill>
                  <a:srgbClr val="00FF00"/>
                </a:solidFill>
              </a:rPr>
              <a:t> </a:t>
            </a:r>
            <a:r>
              <a:rPr lang="en-US" dirty="0">
                <a:solidFill>
                  <a:srgbClr val="00FF00"/>
                </a:solidFill>
              </a:rPr>
              <a:t/>
            </a:r>
            <a:br>
              <a:rPr lang="en-US" dirty="0">
                <a:solidFill>
                  <a:srgbClr val="00FF00"/>
                </a:solidFill>
              </a:rPr>
            </a:br>
            <a:r>
              <a:rPr lang="en-US" dirty="0" err="1">
                <a:solidFill>
                  <a:srgbClr val="00FF00"/>
                </a:solidFill>
              </a:rPr>
              <a:t>nihil</a:t>
            </a:r>
            <a:r>
              <a:rPr lang="en-US" dirty="0">
                <a:solidFill>
                  <a:srgbClr val="00FF00"/>
                </a:solidFill>
              </a:rPr>
              <a:t> </a:t>
            </a:r>
            <a:r>
              <a:rPr lang="en-US" dirty="0" err="1">
                <a:solidFill>
                  <a:srgbClr val="00FF00"/>
                </a:solidFill>
              </a:rPr>
              <a:t>probat</a:t>
            </a:r>
            <a:r>
              <a:rPr lang="ru-RU" dirty="0"/>
              <a:t>)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логическая </a:t>
            </a:r>
            <a:r>
              <a:rPr lang="ru-RU" dirty="0" smtClean="0"/>
              <a:t>ошибка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доказательстве</a:t>
            </a:r>
            <a:r>
              <a:rPr lang="ru-RU" dirty="0" smtClean="0"/>
              <a:t>: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из предложенных </a:t>
            </a:r>
            <a:r>
              <a:rPr lang="ru-RU" dirty="0" smtClean="0"/>
              <a:t>оснований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следует не только </a:t>
            </a:r>
            <a:br>
              <a:rPr lang="ru-RU" dirty="0"/>
            </a:br>
            <a:r>
              <a:rPr lang="ru-RU" dirty="0"/>
              <a:t>доказываемый тезис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но и </a:t>
            </a:r>
            <a:r>
              <a:rPr lang="ru-RU" dirty="0" smtClean="0"/>
              <a:t>какое-нибудь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прямо </a:t>
            </a:r>
            <a:r>
              <a:rPr lang="ru-RU" dirty="0" smtClean="0"/>
              <a:t>противоположное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или ложное положение.</a:t>
            </a:r>
          </a:p>
        </p:txBody>
      </p:sp>
      <p:sp>
        <p:nvSpPr>
          <p:cNvPr id="527366" name="Text Box 6"/>
          <p:cNvSpPr txBox="1">
            <a:spLocks noChangeArrowheads="1"/>
          </p:cNvSpPr>
          <p:nvPr/>
        </p:nvSpPr>
        <p:spPr bwMode="auto">
          <a:xfrm>
            <a:off x="2344738" y="5757863"/>
            <a:ext cx="4497387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Тезис не может быть </a:t>
            </a:r>
            <a:r>
              <a:rPr lang="ru-RU" dirty="0" smtClean="0"/>
              <a:t>доказан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посредством того, что </a:t>
            </a:r>
            <a:r>
              <a:rPr lang="ru-RU" dirty="0" smtClean="0">
                <a:solidFill>
                  <a:srgbClr val="00FF00"/>
                </a:solidFill>
              </a:rPr>
              <a:t>можно </a:t>
            </a:r>
            <a:r>
              <a:rPr lang="ru-RU" dirty="0">
                <a:solidFill>
                  <a:srgbClr val="00FF00"/>
                </a:solidFill>
              </a:rPr>
              <a:t/>
            </a:r>
            <a:br>
              <a:rPr lang="ru-RU" dirty="0">
                <a:solidFill>
                  <a:srgbClr val="00FF00"/>
                </a:solidFill>
              </a:rPr>
            </a:br>
            <a:r>
              <a:rPr lang="ru-RU" dirty="0">
                <a:solidFill>
                  <a:srgbClr val="00FF00"/>
                </a:solidFill>
              </a:rPr>
              <a:t>использовать для его опровержения.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273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4" grpId="0" animBg="1"/>
      <p:bldP spid="52736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6838" y="274638"/>
            <a:ext cx="8950325" cy="1143000"/>
          </a:xfrm>
          <a:noFill/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chemeClr val="bg1"/>
                </a:solidFill>
              </a:rPr>
              <a:t>Тезис не может быть доказан посредством того, </a:t>
            </a:r>
            <a:br>
              <a:rPr lang="ru-RU" sz="2600" b="1" smtClean="0">
                <a:solidFill>
                  <a:schemeClr val="bg1"/>
                </a:solidFill>
              </a:rPr>
            </a:br>
            <a:r>
              <a:rPr lang="ru-RU" sz="2600" b="1" smtClean="0">
                <a:solidFill>
                  <a:schemeClr val="bg1"/>
                </a:solidFill>
              </a:rPr>
              <a:t>что можно использовать для его опровержения</a:t>
            </a:r>
          </a:p>
        </p:txBody>
      </p:sp>
      <p:sp>
        <p:nvSpPr>
          <p:cNvPr id="518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87913"/>
          </a:xfrm>
          <a:noFill/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В качестве обоснования справедливости войны, которую мы ведём, нельзя приводить доблесть наших солдат, потому что: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bg1"/>
                </a:solidFill>
              </a:rPr>
              <a:t>ибо в таком случае доблесть неприятельских солдат надо будет признать доказательством справедливости войны со стороны неприятеля,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bg1"/>
                </a:solidFill>
              </a:rPr>
              <a:t>в результате чего мы придём к нелепому выводу, что обе воюющие стороны ведут справедливую войну;</a:t>
            </a:r>
          </a:p>
          <a:p>
            <a:pPr lvl="1" eaLnBrk="1" hangingPunct="1">
              <a:buFont typeface="Wingdings" pitchFamily="2" charset="2"/>
              <a:buChar char="§"/>
            </a:pPr>
            <a:r>
              <a:rPr lang="ru-RU" sz="1800" b="1" dirty="0" smtClean="0">
                <a:solidFill>
                  <a:schemeClr val="bg1"/>
                </a:solidFill>
              </a:rPr>
              <a:t>тогда как отсутствие доблести со стороны отдельных наших солдат (а такое всегда имеет место) придётся считать доказательством несправедливости войны с нашей стороны, </a:t>
            </a:r>
          </a:p>
          <a:p>
            <a:pPr lvl="2" eaLnBrk="1" hangingPunct="1">
              <a:buFont typeface="Wingdings" pitchFamily="2" charset="2"/>
              <a:buChar char="Ø"/>
            </a:pPr>
            <a:r>
              <a:rPr lang="ru-RU" sz="1800" b="1" dirty="0" smtClean="0">
                <a:solidFill>
                  <a:schemeClr val="bg1"/>
                </a:solidFill>
              </a:rPr>
              <a:t>которая, таким образом, окажется одновременно справедливой и несправедливой.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8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8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8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8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8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8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147" grpId="0" build="p" bldLvl="3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65200"/>
          </a:xfrm>
          <a:noFill/>
        </p:spPr>
        <p:txBody>
          <a:bodyPr/>
          <a:lstStyle/>
          <a:p>
            <a:pPr eaLnBrk="1" hangingPunct="1"/>
            <a:r>
              <a:rPr lang="ru-RU" sz="2800" b="1" smtClean="0">
                <a:solidFill>
                  <a:srgbClr val="FFFF00"/>
                </a:solidFill>
              </a:rPr>
              <a:t>Правило третье:</a:t>
            </a:r>
            <a:r>
              <a:rPr lang="ru-RU" sz="2800" b="1" smtClean="0">
                <a:solidFill>
                  <a:schemeClr val="bg1"/>
                </a:solidFill>
              </a:rPr>
              <a:t> истинность довода должна быть обоснована независимо от тезиса</a:t>
            </a:r>
          </a:p>
        </p:txBody>
      </p:sp>
      <p:sp>
        <p:nvSpPr>
          <p:cNvPr id="519171" name="Text Box 3"/>
          <p:cNvSpPr txBox="1">
            <a:spLocks noChangeArrowheads="1"/>
          </p:cNvSpPr>
          <p:nvPr/>
        </p:nvSpPr>
        <p:spPr bwMode="auto">
          <a:xfrm>
            <a:off x="2484438" y="1438275"/>
            <a:ext cx="4175125" cy="4175125"/>
          </a:xfrm>
          <a:prstGeom prst="rect">
            <a:avLst/>
          </a:prstGeom>
          <a:noFill/>
          <a:ln w="38100" cmpd="dbl" algn="ctr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sz="2000" dirty="0">
                <a:solidFill>
                  <a:srgbClr val="FFFF00"/>
                </a:solidFill>
                <a:cs typeface="Arial" charset="0"/>
              </a:rPr>
              <a:t>«Порочный круг»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</a:t>
            </a:r>
            <a:r>
              <a:rPr lang="ru-RU" i="1" dirty="0"/>
              <a:t>лат</a:t>
            </a:r>
            <a:r>
              <a:rPr lang="ru-RU" dirty="0"/>
              <a:t>. </a:t>
            </a:r>
            <a:r>
              <a:rPr lang="en-US" dirty="0" err="1">
                <a:solidFill>
                  <a:srgbClr val="00FF00"/>
                </a:solidFill>
              </a:rPr>
              <a:t>circulus</a:t>
            </a:r>
            <a:r>
              <a:rPr lang="en-US" dirty="0">
                <a:solidFill>
                  <a:srgbClr val="00FF00"/>
                </a:solidFill>
              </a:rPr>
              <a:t> </a:t>
            </a:r>
            <a:r>
              <a:rPr lang="en-US" dirty="0" err="1">
                <a:solidFill>
                  <a:srgbClr val="00FF00"/>
                </a:solidFill>
              </a:rPr>
              <a:t>vitiosus</a:t>
            </a:r>
            <a:r>
              <a:rPr lang="ru-RU" dirty="0"/>
              <a:t>)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логическая ошибка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вызванная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нарушением </a:t>
            </a:r>
            <a:r>
              <a:rPr lang="ru-RU" dirty="0" smtClean="0"/>
              <a:t>закона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достаточного </a:t>
            </a:r>
            <a:r>
              <a:rPr lang="ru-RU" dirty="0" smtClean="0"/>
              <a:t>основания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процессе аргументации</a:t>
            </a:r>
            <a:r>
              <a:rPr lang="ru-RU" dirty="0" smtClean="0"/>
              <a:t>: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тезис выводится из аргументов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которые, в свою очередь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выводятся из того же тезиса.</a:t>
            </a:r>
            <a:endParaRPr lang="ru-RU" dirty="0">
              <a:solidFill>
                <a:srgbClr val="00FFFF"/>
              </a:solidFill>
            </a:endParaRPr>
          </a:p>
        </p:txBody>
      </p:sp>
      <p:sp>
        <p:nvSpPr>
          <p:cNvPr id="519173" name="Text Box 5"/>
          <p:cNvSpPr txBox="1">
            <a:spLocks noChangeArrowheads="1"/>
          </p:cNvSpPr>
          <p:nvPr/>
        </p:nvSpPr>
        <p:spPr bwMode="auto">
          <a:xfrm>
            <a:off x="2159000" y="5757863"/>
            <a:ext cx="4822825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Не может служить </a:t>
            </a:r>
            <a:r>
              <a:rPr lang="ru-RU" dirty="0" smtClean="0"/>
              <a:t>доказательством </a:t>
            </a:r>
            <a:r>
              <a:rPr lang="ru-RU" dirty="0"/>
              <a:t/>
            </a:r>
            <a:br>
              <a:rPr lang="ru-RU" dirty="0"/>
            </a:br>
            <a:r>
              <a:rPr lang="ru-RU" dirty="0">
                <a:solidFill>
                  <a:srgbClr val="00FF00"/>
                </a:solidFill>
              </a:rPr>
              <a:t>положение, истинное лишь при </a:t>
            </a:r>
            <a:r>
              <a:rPr lang="ru-RU" dirty="0" smtClean="0">
                <a:solidFill>
                  <a:srgbClr val="00FF00"/>
                </a:solidFill>
              </a:rPr>
              <a:t>условии </a:t>
            </a:r>
            <a:r>
              <a:rPr lang="ru-RU" dirty="0">
                <a:solidFill>
                  <a:srgbClr val="00FF00"/>
                </a:solidFill>
              </a:rPr>
              <a:t/>
            </a:r>
            <a:br>
              <a:rPr lang="ru-RU" dirty="0">
                <a:solidFill>
                  <a:srgbClr val="00FF00"/>
                </a:solidFill>
              </a:rPr>
            </a:br>
            <a:r>
              <a:rPr lang="ru-RU" dirty="0">
                <a:solidFill>
                  <a:srgbClr val="00FF00"/>
                </a:solidFill>
              </a:rPr>
              <a:t>истинности того, что следует доказать.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19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19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3" dur="80"/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4" dur="80"/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80"/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1" grpId="0" animBg="1"/>
      <p:bldP spid="519173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23813" y="274638"/>
            <a:ext cx="9094787" cy="1143000"/>
          </a:xfrm>
          <a:noFill/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chemeClr val="bg1"/>
                </a:solidFill>
              </a:rPr>
              <a:t>Не может служить доказательством положение, истинное лишь при условии истинности того, что следует доказать</a:t>
            </a:r>
          </a:p>
        </p:txBody>
      </p:sp>
      <p:sp>
        <p:nvSpPr>
          <p:cNvPr id="522243" name="AutoShape 3"/>
          <p:cNvSpPr>
            <a:spLocks noChangeArrowheads="1"/>
          </p:cNvSpPr>
          <p:nvPr/>
        </p:nvSpPr>
        <p:spPr bwMode="auto">
          <a:xfrm>
            <a:off x="3670300" y="5397500"/>
            <a:ext cx="1800225" cy="900113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rgbClr val="006600"/>
                </a:solidFill>
              </a:rPr>
              <a:t>Сократ</a:t>
            </a:r>
            <a:r>
              <a:rPr lang="ru-RU">
                <a:solidFill>
                  <a:srgbClr val="FF0000"/>
                </a:solidFill>
              </a:rPr>
              <a:t/>
            </a:r>
            <a:br>
              <a:rPr lang="ru-RU">
                <a:solidFill>
                  <a:srgbClr val="FF0000"/>
                </a:solidFill>
              </a:rPr>
            </a:br>
            <a:r>
              <a:rPr lang="ru-RU">
                <a:solidFill>
                  <a:srgbClr val="A50021"/>
                </a:solidFill>
              </a:rPr>
              <a:t>смертен</a:t>
            </a:r>
          </a:p>
        </p:txBody>
      </p:sp>
      <p:sp>
        <p:nvSpPr>
          <p:cNvPr id="522244" name="AutoShape 4"/>
          <p:cNvSpPr>
            <a:spLocks noChangeArrowheads="1"/>
          </p:cNvSpPr>
          <p:nvPr/>
        </p:nvSpPr>
        <p:spPr bwMode="auto">
          <a:xfrm>
            <a:off x="1870075" y="3598863"/>
            <a:ext cx="1800225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rgbClr val="0000FF"/>
                </a:solidFill>
              </a:rPr>
              <a:t>Все </a:t>
            </a:r>
            <a:r>
              <a:rPr lang="ru-RU">
                <a:solidFill>
                  <a:srgbClr val="FF0000"/>
                </a:solidFill>
              </a:rPr>
              <a:t>люди</a:t>
            </a:r>
            <a:r>
              <a:rPr lang="ru-RU">
                <a:solidFill>
                  <a:srgbClr val="0000FF"/>
                </a:solidFill>
              </a:rPr>
              <a:t/>
            </a:r>
            <a:br>
              <a:rPr lang="ru-RU">
                <a:solidFill>
                  <a:srgbClr val="0000FF"/>
                </a:solidFill>
              </a:rPr>
            </a:br>
            <a:r>
              <a:rPr lang="ru-RU">
                <a:solidFill>
                  <a:srgbClr val="A50021"/>
                </a:solidFill>
              </a:rPr>
              <a:t>смертны</a:t>
            </a:r>
          </a:p>
        </p:txBody>
      </p:sp>
      <p:sp>
        <p:nvSpPr>
          <p:cNvPr id="522245" name="AutoShape 5"/>
          <p:cNvSpPr>
            <a:spLocks noChangeArrowheads="1"/>
          </p:cNvSpPr>
          <p:nvPr/>
        </p:nvSpPr>
        <p:spPr bwMode="auto">
          <a:xfrm>
            <a:off x="5468938" y="3598863"/>
            <a:ext cx="1800225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rgbClr val="006600"/>
                </a:solidFill>
              </a:rPr>
              <a:t>Сократ</a:t>
            </a:r>
            <a:r>
              <a:rPr lang="ru-RU">
                <a:solidFill>
                  <a:srgbClr val="0000FF"/>
                </a:solidFill>
              </a:rPr>
              <a:t> –</a:t>
            </a:r>
            <a:br>
              <a:rPr lang="ru-RU">
                <a:solidFill>
                  <a:srgbClr val="0000FF"/>
                </a:solidFill>
              </a:rPr>
            </a:br>
            <a:r>
              <a:rPr lang="ru-RU">
                <a:solidFill>
                  <a:srgbClr val="FF0000"/>
                </a:solidFill>
              </a:rPr>
              <a:t>человек</a:t>
            </a:r>
          </a:p>
        </p:txBody>
      </p:sp>
      <p:sp>
        <p:nvSpPr>
          <p:cNvPr id="522246" name="AutoShape 6"/>
          <p:cNvSpPr>
            <a:spLocks noChangeArrowheads="1"/>
          </p:cNvSpPr>
          <p:nvPr/>
        </p:nvSpPr>
        <p:spPr bwMode="auto">
          <a:xfrm>
            <a:off x="71438" y="1798638"/>
            <a:ext cx="1800225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rgbClr val="006600"/>
                </a:solidFill>
              </a:rPr>
              <a:t>Аристотель</a:t>
            </a:r>
            <a:r>
              <a:rPr lang="ru-RU">
                <a:solidFill>
                  <a:srgbClr val="FF0000"/>
                </a:solidFill>
              </a:rPr>
              <a:t/>
            </a:r>
            <a:br>
              <a:rPr lang="ru-RU">
                <a:solidFill>
                  <a:srgbClr val="FF0000"/>
                </a:solidFill>
              </a:rPr>
            </a:br>
            <a:r>
              <a:rPr lang="ru-RU">
                <a:solidFill>
                  <a:srgbClr val="A50021"/>
                </a:solidFill>
              </a:rPr>
              <a:t>смертен</a:t>
            </a:r>
          </a:p>
        </p:txBody>
      </p:sp>
      <p:sp>
        <p:nvSpPr>
          <p:cNvPr id="522247" name="AutoShape 7"/>
          <p:cNvSpPr>
            <a:spLocks noChangeArrowheads="1"/>
          </p:cNvSpPr>
          <p:nvPr/>
        </p:nvSpPr>
        <p:spPr bwMode="auto">
          <a:xfrm>
            <a:off x="1870075" y="1798638"/>
            <a:ext cx="1800225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rgbClr val="006600"/>
                </a:solidFill>
              </a:rPr>
              <a:t>Платон</a:t>
            </a:r>
            <a:r>
              <a:rPr lang="ru-RU">
                <a:solidFill>
                  <a:srgbClr val="FF0000"/>
                </a:solidFill>
              </a:rPr>
              <a:t/>
            </a:r>
            <a:br>
              <a:rPr lang="ru-RU">
                <a:solidFill>
                  <a:srgbClr val="FF0000"/>
                </a:solidFill>
              </a:rPr>
            </a:br>
            <a:r>
              <a:rPr lang="ru-RU">
                <a:solidFill>
                  <a:srgbClr val="A50021"/>
                </a:solidFill>
              </a:rPr>
              <a:t>смертен</a:t>
            </a:r>
          </a:p>
        </p:txBody>
      </p:sp>
      <p:sp>
        <p:nvSpPr>
          <p:cNvPr id="522248" name="AutoShape 8"/>
          <p:cNvSpPr>
            <a:spLocks noChangeArrowheads="1"/>
          </p:cNvSpPr>
          <p:nvPr/>
        </p:nvSpPr>
        <p:spPr bwMode="auto">
          <a:xfrm>
            <a:off x="3670300" y="1798638"/>
            <a:ext cx="1800225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rgbClr val="006600"/>
                </a:solidFill>
              </a:rPr>
              <a:t>Диоген</a:t>
            </a:r>
            <a:r>
              <a:rPr lang="ru-RU">
                <a:solidFill>
                  <a:srgbClr val="FF0000"/>
                </a:solidFill>
              </a:rPr>
              <a:t/>
            </a:r>
            <a:br>
              <a:rPr lang="ru-RU">
                <a:solidFill>
                  <a:srgbClr val="FF0000"/>
                </a:solidFill>
              </a:rPr>
            </a:br>
            <a:r>
              <a:rPr lang="ru-RU">
                <a:solidFill>
                  <a:srgbClr val="A50021"/>
                </a:solidFill>
              </a:rPr>
              <a:t>смертен</a:t>
            </a:r>
          </a:p>
        </p:txBody>
      </p:sp>
      <p:sp>
        <p:nvSpPr>
          <p:cNvPr id="522249" name="AutoShape 9"/>
          <p:cNvSpPr>
            <a:spLocks noChangeArrowheads="1"/>
          </p:cNvSpPr>
          <p:nvPr/>
        </p:nvSpPr>
        <p:spPr bwMode="auto">
          <a:xfrm>
            <a:off x="7269163" y="1798638"/>
            <a:ext cx="1800225" cy="900112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rgbClr val="006600"/>
                </a:solidFill>
              </a:rPr>
              <a:t>Сократ</a:t>
            </a:r>
            <a:r>
              <a:rPr lang="ru-RU">
                <a:solidFill>
                  <a:srgbClr val="FF0000"/>
                </a:solidFill>
              </a:rPr>
              <a:t/>
            </a:r>
            <a:br>
              <a:rPr lang="ru-RU">
                <a:solidFill>
                  <a:srgbClr val="FF0000"/>
                </a:solidFill>
              </a:rPr>
            </a:br>
            <a:r>
              <a:rPr lang="ru-RU">
                <a:solidFill>
                  <a:srgbClr val="A50021"/>
                </a:solidFill>
              </a:rPr>
              <a:t>смертен</a:t>
            </a:r>
          </a:p>
        </p:txBody>
      </p:sp>
      <p:sp>
        <p:nvSpPr>
          <p:cNvPr id="522250" name="Text Box 10"/>
          <p:cNvSpPr txBox="1">
            <a:spLocks noChangeArrowheads="1"/>
          </p:cNvSpPr>
          <p:nvPr/>
        </p:nvSpPr>
        <p:spPr bwMode="auto">
          <a:xfrm>
            <a:off x="5703888" y="1366838"/>
            <a:ext cx="1403350" cy="155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r>
              <a:rPr lang="ru-RU" sz="9600" b="0"/>
              <a:t>…</a:t>
            </a:r>
          </a:p>
        </p:txBody>
      </p:sp>
      <p:sp>
        <p:nvSpPr>
          <p:cNvPr id="522251" name="Line 11"/>
          <p:cNvSpPr>
            <a:spLocks noChangeShapeType="1"/>
          </p:cNvSpPr>
          <p:nvPr/>
        </p:nvSpPr>
        <p:spPr bwMode="auto">
          <a:xfrm>
            <a:off x="2770188" y="4948238"/>
            <a:ext cx="18002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252" name="Line 12"/>
          <p:cNvSpPr>
            <a:spLocks noChangeShapeType="1"/>
          </p:cNvSpPr>
          <p:nvPr/>
        </p:nvSpPr>
        <p:spPr bwMode="auto">
          <a:xfrm>
            <a:off x="4570413" y="4948238"/>
            <a:ext cx="18002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522253" name="AutoShape 13"/>
          <p:cNvCxnSpPr>
            <a:cxnSpLocks noChangeShapeType="1"/>
          </p:cNvCxnSpPr>
          <p:nvPr/>
        </p:nvCxnSpPr>
        <p:spPr bwMode="auto">
          <a:xfrm>
            <a:off x="4570413" y="4948238"/>
            <a:ext cx="1587" cy="4492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</p:spPr>
      </p:cxnSp>
      <p:cxnSp>
        <p:nvCxnSpPr>
          <p:cNvPr id="522254" name="AutoShape 14"/>
          <p:cNvCxnSpPr>
            <a:cxnSpLocks noChangeShapeType="1"/>
          </p:cNvCxnSpPr>
          <p:nvPr/>
        </p:nvCxnSpPr>
        <p:spPr bwMode="auto">
          <a:xfrm>
            <a:off x="2770188" y="3148013"/>
            <a:ext cx="1587" cy="4492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 type="triangle" w="med" len="med"/>
          </a:ln>
        </p:spPr>
      </p:cxnSp>
      <p:cxnSp>
        <p:nvCxnSpPr>
          <p:cNvPr id="522255" name="AutoShape 15"/>
          <p:cNvCxnSpPr>
            <a:cxnSpLocks noChangeShapeType="1"/>
          </p:cNvCxnSpPr>
          <p:nvPr/>
        </p:nvCxnSpPr>
        <p:spPr bwMode="auto">
          <a:xfrm>
            <a:off x="2770188" y="2698750"/>
            <a:ext cx="1587" cy="4492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22256" name="AutoShape 16"/>
          <p:cNvCxnSpPr>
            <a:cxnSpLocks noChangeShapeType="1"/>
          </p:cNvCxnSpPr>
          <p:nvPr/>
        </p:nvCxnSpPr>
        <p:spPr bwMode="auto">
          <a:xfrm>
            <a:off x="971550" y="2698750"/>
            <a:ext cx="1588" cy="4492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22257" name="AutoShape 17"/>
          <p:cNvCxnSpPr>
            <a:cxnSpLocks noChangeShapeType="1"/>
          </p:cNvCxnSpPr>
          <p:nvPr/>
        </p:nvCxnSpPr>
        <p:spPr bwMode="auto">
          <a:xfrm>
            <a:off x="4570413" y="2698750"/>
            <a:ext cx="1587" cy="4492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22258" name="AutoShape 18"/>
          <p:cNvCxnSpPr>
            <a:cxnSpLocks noChangeShapeType="1"/>
          </p:cNvCxnSpPr>
          <p:nvPr/>
        </p:nvCxnSpPr>
        <p:spPr bwMode="auto">
          <a:xfrm>
            <a:off x="8169275" y="2698750"/>
            <a:ext cx="1588" cy="4492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522259" name="Line 19"/>
          <p:cNvSpPr>
            <a:spLocks noChangeShapeType="1"/>
          </p:cNvSpPr>
          <p:nvPr/>
        </p:nvSpPr>
        <p:spPr bwMode="auto">
          <a:xfrm>
            <a:off x="971550" y="3148013"/>
            <a:ext cx="1800225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522260" name="Line 20"/>
          <p:cNvSpPr>
            <a:spLocks noChangeShapeType="1"/>
          </p:cNvSpPr>
          <p:nvPr/>
        </p:nvSpPr>
        <p:spPr bwMode="auto">
          <a:xfrm>
            <a:off x="2770188" y="3148013"/>
            <a:ext cx="5399087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522261" name="AutoShape 21"/>
          <p:cNvCxnSpPr>
            <a:cxnSpLocks noChangeShapeType="1"/>
          </p:cNvCxnSpPr>
          <p:nvPr/>
        </p:nvCxnSpPr>
        <p:spPr bwMode="auto">
          <a:xfrm>
            <a:off x="6369050" y="2698750"/>
            <a:ext cx="1588" cy="4492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22262" name="AutoShape 22"/>
          <p:cNvCxnSpPr>
            <a:cxnSpLocks noChangeShapeType="1"/>
          </p:cNvCxnSpPr>
          <p:nvPr/>
        </p:nvCxnSpPr>
        <p:spPr bwMode="auto">
          <a:xfrm>
            <a:off x="2770188" y="4497388"/>
            <a:ext cx="1587" cy="4492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22263" name="AutoShape 23"/>
          <p:cNvCxnSpPr>
            <a:cxnSpLocks noChangeShapeType="1"/>
          </p:cNvCxnSpPr>
          <p:nvPr/>
        </p:nvCxnSpPr>
        <p:spPr bwMode="auto">
          <a:xfrm>
            <a:off x="6369050" y="4497388"/>
            <a:ext cx="1588" cy="4492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222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2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2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222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2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222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22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22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522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22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522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8" dur="500"/>
                                        <p:tgtEl>
                                          <p:spTgt spid="522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522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222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22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22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222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522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22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222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22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522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22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500"/>
                                        <p:tgtEl>
                                          <p:spTgt spid="522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522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500"/>
                                        <p:tgtEl>
                                          <p:spTgt spid="522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6" dur="500"/>
                                        <p:tgtEl>
                                          <p:spTgt spid="522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9" dur="500"/>
                                        <p:tgtEl>
                                          <p:spTgt spid="522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522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6" dur="500"/>
                                        <p:tgtEl>
                                          <p:spTgt spid="522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522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9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0" fill="hold"/>
                                        <p:tgtEl>
                                          <p:spTgt spid="5222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0" fill="hold"/>
                                        <p:tgtEl>
                                          <p:spTgt spid="5222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0" fill="hold"/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0" fill="hold"/>
                                        <p:tgtEl>
                                          <p:spTgt spid="5222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43" grpId="0" animBg="1"/>
      <p:bldP spid="522243" grpId="1" animBg="1"/>
      <p:bldP spid="522244" grpId="0" animBg="1"/>
      <p:bldP spid="522245" grpId="0" animBg="1"/>
      <p:bldP spid="522249" grpId="0" animBg="1"/>
      <p:bldP spid="522251" grpId="0" animBg="1"/>
      <p:bldP spid="522252" grpId="0" animBg="1"/>
      <p:bldP spid="522259" grpId="0" animBg="1"/>
      <p:bldP spid="52226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0325" y="274638"/>
            <a:ext cx="9021763" cy="1143000"/>
          </a:xfrm>
          <a:noFill/>
        </p:spPr>
        <p:txBody>
          <a:bodyPr/>
          <a:lstStyle/>
          <a:p>
            <a:pPr eaLnBrk="1" hangingPunct="1"/>
            <a:r>
              <a:rPr lang="ru-RU" sz="2300" b="1" smtClean="0">
                <a:solidFill>
                  <a:srgbClr val="FFFF00"/>
                </a:solidFill>
              </a:rPr>
              <a:t>Правило четвёртое:</a:t>
            </a:r>
            <a:r>
              <a:rPr lang="ru-RU" sz="2300" b="1" smtClean="0">
                <a:solidFill>
                  <a:schemeClr val="bg1"/>
                </a:solidFill>
              </a:rPr>
              <a:t> доводы, приводимые в подтверждение тезиса, не должны противоречить друг другу</a:t>
            </a:r>
          </a:p>
        </p:txBody>
      </p:sp>
      <p:sp>
        <p:nvSpPr>
          <p:cNvPr id="529412" name="AutoShape 4"/>
          <p:cNvSpPr>
            <a:spLocks noChangeArrowheads="1"/>
          </p:cNvSpPr>
          <p:nvPr/>
        </p:nvSpPr>
        <p:spPr bwMode="auto">
          <a:xfrm>
            <a:off x="574675" y="2303463"/>
            <a:ext cx="5038725" cy="32385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r>
              <a:rPr lang="ru-RU" sz="2000" dirty="0">
                <a:solidFill>
                  <a:srgbClr val="0000CC"/>
                </a:solidFill>
              </a:rPr>
              <a:t>В жизни нет ничего, </a:t>
            </a:r>
            <a:br>
              <a:rPr lang="ru-RU" sz="2000" dirty="0">
                <a:solidFill>
                  <a:srgbClr val="0000CC"/>
                </a:solidFill>
              </a:rPr>
            </a:br>
            <a:r>
              <a:rPr lang="ru-RU" sz="2000" dirty="0">
                <a:solidFill>
                  <a:srgbClr val="0000CC"/>
                </a:solidFill>
              </a:rPr>
              <a:t>кроме одиночества, </a:t>
            </a:r>
            <a:br>
              <a:rPr lang="ru-RU" sz="2000" dirty="0">
                <a:solidFill>
                  <a:srgbClr val="0000CC"/>
                </a:solidFill>
              </a:rPr>
            </a:br>
            <a:r>
              <a:rPr lang="ru-RU" sz="2000" dirty="0">
                <a:solidFill>
                  <a:srgbClr val="0000CC"/>
                </a:solidFill>
              </a:rPr>
              <a:t>невзгод и страданий</a:t>
            </a:r>
            <a:r>
              <a:rPr lang="ru-RU" sz="2000" dirty="0" smtClean="0">
                <a:solidFill>
                  <a:srgbClr val="0000CC"/>
                </a:solidFill>
              </a:rPr>
              <a:t>, </a:t>
            </a:r>
            <a:r>
              <a:rPr lang="ru-RU" sz="2000" dirty="0">
                <a:solidFill>
                  <a:srgbClr val="0000CC"/>
                </a:solidFill>
              </a:rPr>
              <a:t/>
            </a:r>
            <a:br>
              <a:rPr lang="ru-RU" sz="2000" dirty="0">
                <a:solidFill>
                  <a:srgbClr val="0000CC"/>
                </a:solidFill>
              </a:rPr>
            </a:br>
            <a:r>
              <a:rPr lang="ru-RU" sz="2000" dirty="0">
                <a:solidFill>
                  <a:srgbClr val="0000CC"/>
                </a:solidFill>
              </a:rPr>
              <a:t>и – в довершение ко всему – </a:t>
            </a:r>
            <a:br>
              <a:rPr lang="ru-RU" sz="2000" dirty="0">
                <a:solidFill>
                  <a:srgbClr val="0000CC"/>
                </a:solidFill>
              </a:rPr>
            </a:br>
            <a:r>
              <a:rPr lang="ru-RU" sz="2000" dirty="0">
                <a:solidFill>
                  <a:srgbClr val="0000CC"/>
                </a:solidFill>
              </a:rPr>
              <a:t>она слишком быстро </a:t>
            </a:r>
            <a:br>
              <a:rPr lang="ru-RU" sz="2000" dirty="0">
                <a:solidFill>
                  <a:srgbClr val="0000CC"/>
                </a:solidFill>
              </a:rPr>
            </a:br>
            <a:r>
              <a:rPr lang="ru-RU" sz="2000" dirty="0">
                <a:solidFill>
                  <a:srgbClr val="0000CC"/>
                </a:solidFill>
              </a:rPr>
              <a:t>приходит к концу.</a:t>
            </a:r>
          </a:p>
        </p:txBody>
      </p:sp>
      <p:sp>
        <p:nvSpPr>
          <p:cNvPr id="529413" name="Text Box 5"/>
          <p:cNvSpPr txBox="1">
            <a:spLocks noChangeArrowheads="1"/>
          </p:cNvSpPr>
          <p:nvPr/>
        </p:nvSpPr>
        <p:spPr bwMode="auto">
          <a:xfrm>
            <a:off x="6729413" y="5434013"/>
            <a:ext cx="15446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Вуди Аллен</a:t>
            </a:r>
          </a:p>
        </p:txBody>
      </p:sp>
      <p:sp>
        <p:nvSpPr>
          <p:cNvPr id="24581" name="Text Box 6"/>
          <p:cNvSpPr txBox="1">
            <a:spLocks noChangeArrowheads="1"/>
          </p:cNvSpPr>
          <p:nvPr/>
        </p:nvSpPr>
        <p:spPr bwMode="auto">
          <a:xfrm>
            <a:off x="4911725" y="5268913"/>
            <a:ext cx="1841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/>
            <a:endParaRPr lang="ru-RU" sz="2800" b="0">
              <a:solidFill>
                <a:schemeClr val="tx1"/>
              </a:solidFill>
            </a:endParaRPr>
          </a:p>
        </p:txBody>
      </p:sp>
      <p:pic>
        <p:nvPicPr>
          <p:cNvPr id="529416" name="Picture 8" descr="woody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89663" y="1978025"/>
            <a:ext cx="2454275" cy="3048000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1200"/>
                            </p:stCondLst>
                            <p:childTnLst>
                              <p:par>
                                <p:cTn id="12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1000"/>
                                        <p:tgtEl>
                                          <p:spTgt spid="529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22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9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9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12" grpId="0" animBg="1"/>
      <p:bldP spid="5294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rgbClr val="FFFF00"/>
                </a:solidFill>
              </a:rPr>
              <a:t>Виды доказательства</a:t>
            </a:r>
            <a:br>
              <a:rPr lang="ru-RU" sz="3200" b="1" smtClean="0">
                <a:solidFill>
                  <a:srgbClr val="FFFF00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Прямое доказательство</a:t>
            </a:r>
          </a:p>
        </p:txBody>
      </p:sp>
      <p:sp>
        <p:nvSpPr>
          <p:cNvPr id="535556" name="Text Box 4"/>
          <p:cNvSpPr txBox="1">
            <a:spLocks noChangeArrowheads="1"/>
          </p:cNvSpPr>
          <p:nvPr/>
        </p:nvSpPr>
        <p:spPr bwMode="auto">
          <a:xfrm>
            <a:off x="2051050" y="1798638"/>
            <a:ext cx="5038725" cy="1979612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sz="2000" dirty="0">
                <a:solidFill>
                  <a:srgbClr val="FFFF00"/>
                </a:solidFill>
              </a:rPr>
              <a:t>Прямое доказательство – </a:t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 err="1"/>
              <a:t>доказательство</a:t>
            </a:r>
            <a:r>
              <a:rPr lang="ru-RU" dirty="0"/>
              <a:t>, </a:t>
            </a:r>
            <a:r>
              <a:rPr lang="ru-RU" dirty="0" smtClean="0"/>
              <a:t>основывающееся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 каком-нибудь несомненном начале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из которого </a:t>
            </a:r>
            <a:r>
              <a:rPr lang="ru-RU" dirty="0" smtClean="0"/>
              <a:t>выводится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истинность тезиса.</a:t>
            </a:r>
          </a:p>
        </p:txBody>
      </p:sp>
      <p:sp>
        <p:nvSpPr>
          <p:cNvPr id="535557" name="Text Box 5"/>
          <p:cNvSpPr txBox="1">
            <a:spLocks noChangeArrowheads="1"/>
          </p:cNvSpPr>
          <p:nvPr/>
        </p:nvSpPr>
        <p:spPr bwMode="auto">
          <a:xfrm>
            <a:off x="2051050" y="4138613"/>
            <a:ext cx="5038725" cy="233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dirty="0"/>
              <a:t>Следует иметь в виду, </a:t>
            </a:r>
            <a:r>
              <a:rPr lang="ru-RU" dirty="0" smtClean="0"/>
              <a:t>что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термин «прямое доказательство</a:t>
            </a:r>
            <a:r>
              <a:rPr lang="ru-RU" dirty="0" smtClean="0"/>
              <a:t>»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судопроизводстве </a:t>
            </a:r>
            <a:r>
              <a:rPr lang="ru-RU" dirty="0" smtClean="0"/>
              <a:t>понимается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иначе, чем в логике, а именно: </a:t>
            </a:r>
            <a:br>
              <a:rPr lang="ru-RU" dirty="0"/>
            </a:br>
            <a:r>
              <a:rPr lang="ru-RU" dirty="0"/>
              <a:t>прямыми </a:t>
            </a:r>
            <a:r>
              <a:rPr lang="ru-RU" dirty="0" smtClean="0"/>
              <a:t>доказательствами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называются </a:t>
            </a:r>
            <a:r>
              <a:rPr lang="ru-RU" dirty="0" smtClean="0"/>
              <a:t>показания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свидетелей-очевидцев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преступления или происшествия.</a:t>
            </a:r>
          </a:p>
        </p:txBody>
      </p:sp>
    </p:spTree>
    <p:extLst>
      <p:ext uri="{BB962C8B-B14F-4D97-AF65-F5344CB8AC3E}">
        <p14:creationId xmlns:p14="http://schemas.microsoft.com/office/powerpoint/2010/main" val="1165752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55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55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355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355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556" grpId="0" animBg="1"/>
      <p:bldP spid="5355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AutoShape 2"/>
          <p:cNvSpPr>
            <a:spLocks noChangeArrowheads="1"/>
          </p:cNvSpPr>
          <p:nvPr/>
        </p:nvSpPr>
        <p:spPr bwMode="auto">
          <a:xfrm>
            <a:off x="5613400" y="33464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есть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40675" name="AutoShape 3"/>
          <p:cNvSpPr>
            <a:spLocks noChangeArrowheads="1"/>
          </p:cNvSpPr>
          <p:nvPr/>
        </p:nvSpPr>
        <p:spPr bwMode="auto">
          <a:xfrm>
            <a:off x="5613400" y="18351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40676" name="AutoShape 4"/>
          <p:cNvSpPr>
            <a:spLocks noChangeArrowheads="1"/>
          </p:cNvSpPr>
          <p:nvPr/>
        </p:nvSpPr>
        <p:spPr bwMode="auto">
          <a:xfrm>
            <a:off x="5613400" y="5434013"/>
            <a:ext cx="1781175" cy="719137"/>
          </a:xfrm>
          <a:prstGeom prst="rightArrow">
            <a:avLst>
              <a:gd name="adj1" fmla="val 50000"/>
              <a:gd name="adj2" fmla="val 61921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есть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40677" name="Rectangle 5"/>
          <p:cNvSpPr>
            <a:spLocks noChangeArrowheads="1"/>
          </p:cNvSpPr>
          <p:nvPr/>
        </p:nvSpPr>
        <p:spPr bwMode="auto">
          <a:xfrm rot="1500000">
            <a:off x="5351463" y="2806700"/>
            <a:ext cx="2303462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r>
              <a:rPr lang="ru-RU" dirty="0" smtClean="0">
                <a:solidFill>
                  <a:schemeClr val="accent1"/>
                </a:solidFill>
              </a:rPr>
              <a:t>есть</a:t>
            </a:r>
            <a:endParaRPr lang="ru-RU" dirty="0">
              <a:solidFill>
                <a:schemeClr val="accent1"/>
              </a:solidFill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175"/>
          </a:xfrm>
          <a:noFill/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Виды доказательства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Прямое доказательство</a:t>
            </a:r>
          </a:p>
        </p:txBody>
      </p:sp>
      <p:sp>
        <p:nvSpPr>
          <p:cNvPr id="540679" name="Oval 7"/>
          <p:cNvSpPr>
            <a:spLocks noChangeAspect="1" noChangeArrowheads="1"/>
          </p:cNvSpPr>
          <p:nvPr/>
        </p:nvSpPr>
        <p:spPr bwMode="auto">
          <a:xfrm>
            <a:off x="4210050" y="5073650"/>
            <a:ext cx="1439863" cy="1439863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Гусь</a:t>
            </a:r>
          </a:p>
        </p:txBody>
      </p:sp>
      <p:sp>
        <p:nvSpPr>
          <p:cNvPr id="540680" name="Oval 8"/>
          <p:cNvSpPr>
            <a:spLocks noChangeAspect="1" noChangeArrowheads="1"/>
          </p:cNvSpPr>
          <p:nvPr/>
        </p:nvSpPr>
        <p:spPr bwMode="auto">
          <a:xfrm>
            <a:off x="7448550" y="5073650"/>
            <a:ext cx="1439863" cy="1439863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rgbClr val="0000FF"/>
                </a:solidFill>
              </a:rPr>
              <a:t>имеющий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крылья</a:t>
            </a:r>
          </a:p>
        </p:txBody>
      </p:sp>
      <p:sp>
        <p:nvSpPr>
          <p:cNvPr id="540681" name="Rectangle 9"/>
          <p:cNvSpPr>
            <a:spLocks noChangeArrowheads="1"/>
          </p:cNvSpPr>
          <p:nvPr/>
        </p:nvSpPr>
        <p:spPr bwMode="auto">
          <a:xfrm>
            <a:off x="4281488" y="4570413"/>
            <a:ext cx="4533900" cy="36036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>
                <a:solidFill>
                  <a:srgbClr val="0000FF"/>
                </a:solidFill>
              </a:rPr>
              <a:t>Следовательно</a:t>
            </a:r>
            <a:r>
              <a:rPr lang="ru-RU" i="1" dirty="0">
                <a:solidFill>
                  <a:srgbClr val="0000FF"/>
                </a:solidFill>
              </a:rPr>
              <a:t>,</a:t>
            </a:r>
          </a:p>
        </p:txBody>
      </p:sp>
      <p:sp>
        <p:nvSpPr>
          <p:cNvPr id="540682" name="Rectangle 10"/>
          <p:cNvSpPr>
            <a:spLocks noChangeArrowheads="1"/>
          </p:cNvSpPr>
          <p:nvPr/>
        </p:nvSpPr>
        <p:spPr bwMode="auto">
          <a:xfrm rot="1500000">
            <a:off x="5353200" y="2806700"/>
            <a:ext cx="2303462" cy="2873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r>
              <a:rPr lang="ru-RU" dirty="0">
                <a:solidFill>
                  <a:srgbClr val="0000FF"/>
                </a:solidFill>
              </a:rPr>
              <a:t>  средний термин</a:t>
            </a:r>
          </a:p>
        </p:txBody>
      </p:sp>
      <p:sp>
        <p:nvSpPr>
          <p:cNvPr id="540683" name="Oval 11"/>
          <p:cNvSpPr>
            <a:spLocks noChangeAspect="1" noChangeArrowheads="1"/>
          </p:cNvSpPr>
          <p:nvPr/>
        </p:nvSpPr>
        <p:spPr bwMode="auto">
          <a:xfrm>
            <a:off x="4210050" y="14747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Все</a:t>
            </a:r>
            <a:br>
              <a:rPr lang="ru-RU" sz="2000">
                <a:solidFill>
                  <a:srgbClr val="0000FF"/>
                </a:solidFill>
              </a:rPr>
            </a:br>
            <a:r>
              <a:rPr lang="ru-RU" sz="2000">
                <a:solidFill>
                  <a:srgbClr val="0000FF"/>
                </a:solidFill>
              </a:rPr>
              <a:t>птицы</a:t>
            </a:r>
          </a:p>
        </p:txBody>
      </p:sp>
      <p:sp>
        <p:nvSpPr>
          <p:cNvPr id="540684" name="Oval 12"/>
          <p:cNvSpPr>
            <a:spLocks noChangeAspect="1" noChangeArrowheads="1"/>
          </p:cNvSpPr>
          <p:nvPr/>
        </p:nvSpPr>
        <p:spPr bwMode="auto">
          <a:xfrm>
            <a:off x="7448550" y="1474788"/>
            <a:ext cx="1439863" cy="1439862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rgbClr val="0000FF"/>
                </a:solidFill>
              </a:rPr>
              <a:t>имеющие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крылья</a:t>
            </a:r>
          </a:p>
        </p:txBody>
      </p:sp>
      <p:sp>
        <p:nvSpPr>
          <p:cNvPr id="540685" name="Oval 13"/>
          <p:cNvSpPr>
            <a:spLocks noChangeAspect="1" noChangeArrowheads="1"/>
          </p:cNvSpPr>
          <p:nvPr/>
        </p:nvSpPr>
        <p:spPr bwMode="auto">
          <a:xfrm>
            <a:off x="4210050" y="2986088"/>
            <a:ext cx="1439863" cy="1439862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>
                <a:solidFill>
                  <a:srgbClr val="0000FF"/>
                </a:solidFill>
              </a:rPr>
              <a:t>Гусь</a:t>
            </a:r>
          </a:p>
        </p:txBody>
      </p:sp>
      <p:sp>
        <p:nvSpPr>
          <p:cNvPr id="540686" name="Oval 14"/>
          <p:cNvSpPr>
            <a:spLocks noChangeAspect="1" noChangeArrowheads="1"/>
          </p:cNvSpPr>
          <p:nvPr/>
        </p:nvSpPr>
        <p:spPr bwMode="auto">
          <a:xfrm>
            <a:off x="7448550" y="29860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 dirty="0">
                <a:solidFill>
                  <a:srgbClr val="0000FF"/>
                </a:solidFill>
              </a:rPr>
              <a:t>птица</a:t>
            </a:r>
          </a:p>
        </p:txBody>
      </p:sp>
      <p:sp>
        <p:nvSpPr>
          <p:cNvPr id="540688" name="Text Box 16"/>
          <p:cNvSpPr txBox="1">
            <a:spLocks noChangeArrowheads="1"/>
          </p:cNvSpPr>
          <p:nvPr/>
        </p:nvSpPr>
        <p:spPr bwMode="auto">
          <a:xfrm>
            <a:off x="341313" y="1792288"/>
            <a:ext cx="3152775" cy="311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Типичным </a:t>
            </a:r>
            <a:r>
              <a:rPr lang="ru-RU" dirty="0" smtClean="0"/>
              <a:t>примером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прямого </a:t>
            </a:r>
            <a:r>
              <a:rPr lang="ru-RU" dirty="0" smtClean="0"/>
              <a:t>доказательства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является </a:t>
            </a:r>
            <a:r>
              <a:rPr lang="ru-RU" dirty="0" smtClean="0"/>
              <a:t>подведение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частного </a:t>
            </a:r>
            <a:r>
              <a:rPr lang="ru-RU" dirty="0" smtClean="0"/>
              <a:t>случая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под общее правило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для чего </a:t>
            </a:r>
            <a:r>
              <a:rPr lang="ru-RU" dirty="0" smtClean="0"/>
              <a:t>используется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первая </a:t>
            </a:r>
            <a:r>
              <a:rPr lang="ru-RU" dirty="0" smtClean="0"/>
              <a:t>фигура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простого </a:t>
            </a:r>
            <a:r>
              <a:rPr lang="ru-RU" dirty="0" smtClean="0"/>
              <a:t>категорического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силлогизма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(в данном случае – </a:t>
            </a:r>
            <a:br>
              <a:rPr lang="ru-RU" dirty="0"/>
            </a:br>
            <a:r>
              <a:rPr lang="ru-RU" dirty="0"/>
              <a:t>модус </a:t>
            </a:r>
            <a:r>
              <a:rPr lang="en-US" dirty="0"/>
              <a:t>Barbara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24390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0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0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40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406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40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540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540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406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0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540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-3000000">
                                      <p:cBhvr>
                                        <p:cTn id="55" dur="1000" fill="hold"/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000"/>
                            </p:stCondLst>
                            <p:childTnLst>
                              <p:par>
                                <p:cTn id="57" presetID="3" presetClass="emph" presetSubtype="2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8" dur="1000" fill="hold"/>
                                        <p:tgtEl>
                                          <p:spTgt spid="5406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406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5406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8" dur="1000"/>
                                        <p:tgtEl>
                                          <p:spTgt spid="540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406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406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406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540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0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9" dur="1000"/>
                                        <p:tgtEl>
                                          <p:spTgt spid="540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0674" grpId="0" animBg="1"/>
      <p:bldP spid="540675" grpId="0" animBg="1"/>
      <p:bldP spid="540676" grpId="0" animBg="1"/>
      <p:bldP spid="540677" grpId="0" animBg="1"/>
      <p:bldP spid="540677" grpId="1" animBg="1"/>
      <p:bldP spid="540677" grpId="2" animBg="1"/>
      <p:bldP spid="540679" grpId="0" animBg="1"/>
      <p:bldP spid="540680" grpId="0" animBg="1"/>
      <p:bldP spid="540681" grpId="0" animBg="1"/>
      <p:bldP spid="540682" grpId="0" animBg="1"/>
      <p:bldP spid="540682" grpId="1" animBg="1"/>
      <p:bldP spid="540683" grpId="0" animBg="1"/>
      <p:bldP spid="540684" grpId="0" animBg="1"/>
      <p:bldP spid="540685" grpId="0" animBg="1"/>
      <p:bldP spid="540686" grpId="0" animBg="1"/>
      <p:bldP spid="54068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AutoShape 2"/>
          <p:cNvSpPr>
            <a:spLocks noChangeArrowheads="1"/>
          </p:cNvSpPr>
          <p:nvPr/>
        </p:nvSpPr>
        <p:spPr bwMode="auto">
          <a:xfrm>
            <a:off x="5613400" y="33464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не есть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38627" name="AutoShape 3"/>
          <p:cNvSpPr>
            <a:spLocks noChangeArrowheads="1"/>
          </p:cNvSpPr>
          <p:nvPr/>
        </p:nvSpPr>
        <p:spPr bwMode="auto">
          <a:xfrm>
            <a:off x="5613400" y="1835150"/>
            <a:ext cx="1781175" cy="719138"/>
          </a:xfrm>
          <a:prstGeom prst="rightArrow">
            <a:avLst>
              <a:gd name="adj1" fmla="val 50000"/>
              <a:gd name="adj2" fmla="val 61920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 dirty="0" smtClean="0">
                <a:solidFill>
                  <a:srgbClr val="0000FF"/>
                </a:solidFill>
              </a:rPr>
              <a:t>суть</a:t>
            </a:r>
            <a:endParaRPr lang="ru-RU" dirty="0">
              <a:solidFill>
                <a:srgbClr val="0000FF"/>
              </a:solidFill>
            </a:endParaRPr>
          </a:p>
        </p:txBody>
      </p:sp>
      <p:sp>
        <p:nvSpPr>
          <p:cNvPr id="538628" name="AutoShape 4"/>
          <p:cNvSpPr>
            <a:spLocks noChangeArrowheads="1"/>
          </p:cNvSpPr>
          <p:nvPr/>
        </p:nvSpPr>
        <p:spPr bwMode="auto">
          <a:xfrm>
            <a:off x="5613400" y="5434013"/>
            <a:ext cx="1781175" cy="719137"/>
          </a:xfrm>
          <a:prstGeom prst="rightArrow">
            <a:avLst>
              <a:gd name="adj1" fmla="val 50000"/>
              <a:gd name="adj2" fmla="val 61921"/>
            </a:avLst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rgbClr val="0000FF"/>
                </a:solidFill>
              </a:rPr>
              <a:t>не есть</a:t>
            </a:r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92175"/>
          </a:xfrm>
          <a:noFill/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Виды доказательства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Прямое доказательство</a:t>
            </a:r>
          </a:p>
        </p:txBody>
      </p:sp>
      <p:sp>
        <p:nvSpPr>
          <p:cNvPr id="538630" name="Oval 6"/>
          <p:cNvSpPr>
            <a:spLocks noChangeAspect="1" noChangeArrowheads="1"/>
          </p:cNvSpPr>
          <p:nvPr/>
        </p:nvSpPr>
        <p:spPr bwMode="auto">
          <a:xfrm>
            <a:off x="4210050" y="5073650"/>
            <a:ext cx="1439863" cy="1439863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>
                <a:solidFill>
                  <a:srgbClr val="0000FF"/>
                </a:solidFill>
              </a:rPr>
              <a:t>Черепаха</a:t>
            </a:r>
          </a:p>
        </p:txBody>
      </p:sp>
      <p:sp>
        <p:nvSpPr>
          <p:cNvPr id="538631" name="Oval 7"/>
          <p:cNvSpPr>
            <a:spLocks noChangeAspect="1" noChangeArrowheads="1"/>
          </p:cNvSpPr>
          <p:nvPr/>
        </p:nvSpPr>
        <p:spPr bwMode="auto">
          <a:xfrm>
            <a:off x="7448550" y="5073650"/>
            <a:ext cx="1439863" cy="1439863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>
                <a:solidFill>
                  <a:srgbClr val="0000FF"/>
                </a:solidFill>
              </a:rPr>
              <a:t>птица</a:t>
            </a:r>
          </a:p>
        </p:txBody>
      </p:sp>
      <p:sp>
        <p:nvSpPr>
          <p:cNvPr id="538632" name="Rectangle 8"/>
          <p:cNvSpPr>
            <a:spLocks noChangeArrowheads="1"/>
          </p:cNvSpPr>
          <p:nvPr/>
        </p:nvSpPr>
        <p:spPr bwMode="auto">
          <a:xfrm>
            <a:off x="4281488" y="4570413"/>
            <a:ext cx="4533900" cy="360362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ru-RU">
                <a:solidFill>
                  <a:srgbClr val="0000FF"/>
                </a:solidFill>
              </a:rPr>
              <a:t>Следовательно,</a:t>
            </a:r>
          </a:p>
        </p:txBody>
      </p:sp>
      <p:sp>
        <p:nvSpPr>
          <p:cNvPr id="538634" name="Oval 10"/>
          <p:cNvSpPr>
            <a:spLocks noChangeAspect="1" noChangeArrowheads="1"/>
          </p:cNvSpPr>
          <p:nvPr/>
        </p:nvSpPr>
        <p:spPr bwMode="auto">
          <a:xfrm>
            <a:off x="4210050" y="1474788"/>
            <a:ext cx="1439863" cy="1439862"/>
          </a:xfrm>
          <a:prstGeom prst="ellipse">
            <a:avLst/>
          </a:prstGeom>
          <a:solidFill>
            <a:srgbClr val="CC99FF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 dirty="0">
                <a:solidFill>
                  <a:srgbClr val="0000FF"/>
                </a:solidFill>
              </a:rPr>
              <a:t>Все</a:t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птицы</a:t>
            </a:r>
          </a:p>
        </p:txBody>
      </p:sp>
      <p:sp>
        <p:nvSpPr>
          <p:cNvPr id="538635" name="Oval 11"/>
          <p:cNvSpPr>
            <a:spLocks noChangeAspect="1" noChangeArrowheads="1"/>
          </p:cNvSpPr>
          <p:nvPr/>
        </p:nvSpPr>
        <p:spPr bwMode="auto">
          <a:xfrm>
            <a:off x="7448550" y="14747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rgbClr val="0000FF"/>
                </a:solidFill>
              </a:rPr>
              <a:t>имеющие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крылья</a:t>
            </a:r>
          </a:p>
        </p:txBody>
      </p:sp>
      <p:sp>
        <p:nvSpPr>
          <p:cNvPr id="538636" name="Oval 12"/>
          <p:cNvSpPr>
            <a:spLocks noChangeAspect="1" noChangeArrowheads="1"/>
          </p:cNvSpPr>
          <p:nvPr/>
        </p:nvSpPr>
        <p:spPr bwMode="auto">
          <a:xfrm>
            <a:off x="4210050" y="2986088"/>
            <a:ext cx="1439863" cy="1439862"/>
          </a:xfrm>
          <a:prstGeom prst="ellipse">
            <a:avLst/>
          </a:prstGeom>
          <a:solidFill>
            <a:srgbClr val="FFCC99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ru-RU" sz="2000">
                <a:solidFill>
                  <a:srgbClr val="0000FF"/>
                </a:solidFill>
              </a:rPr>
              <a:t>Черепаха</a:t>
            </a:r>
          </a:p>
        </p:txBody>
      </p:sp>
      <p:sp>
        <p:nvSpPr>
          <p:cNvPr id="538637" name="Oval 13"/>
          <p:cNvSpPr>
            <a:spLocks noChangeAspect="1" noChangeArrowheads="1"/>
          </p:cNvSpPr>
          <p:nvPr/>
        </p:nvSpPr>
        <p:spPr bwMode="auto">
          <a:xfrm>
            <a:off x="7448550" y="2986088"/>
            <a:ext cx="1439863" cy="1439862"/>
          </a:xfrm>
          <a:prstGeom prst="ellipse">
            <a:avLst/>
          </a:prstGeom>
          <a:solidFill>
            <a:srgbClr val="CCFFCC"/>
          </a:solidFill>
          <a:ln w="38100" cmpd="dbl">
            <a:solidFill>
              <a:schemeClr val="bg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lnSpc>
                <a:spcPct val="90000"/>
              </a:lnSpc>
            </a:pPr>
            <a:r>
              <a:rPr lang="ru-RU" sz="2000" dirty="0" smtClean="0">
                <a:solidFill>
                  <a:srgbClr val="0000FF"/>
                </a:solidFill>
              </a:rPr>
              <a:t>имеющая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 smtClean="0">
                <a:solidFill>
                  <a:srgbClr val="0000FF"/>
                </a:solidFill>
              </a:rPr>
              <a:t>крылья</a:t>
            </a:r>
            <a:endParaRPr lang="ru-RU" sz="2000" dirty="0">
              <a:solidFill>
                <a:srgbClr val="0000FF"/>
              </a:solidFill>
            </a:endParaRPr>
          </a:p>
        </p:txBody>
      </p:sp>
      <p:sp>
        <p:nvSpPr>
          <p:cNvPr id="538638" name="Rectangle 14"/>
          <p:cNvSpPr>
            <a:spLocks noChangeArrowheads="1"/>
          </p:cNvSpPr>
          <p:nvPr/>
        </p:nvSpPr>
        <p:spPr bwMode="auto">
          <a:xfrm rot="5400000">
            <a:off x="7628732" y="2699544"/>
            <a:ext cx="1079500" cy="503237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pPr>
              <a:lnSpc>
                <a:spcPct val="75000"/>
              </a:lnSpc>
            </a:pPr>
            <a:r>
              <a:rPr lang="ru-RU">
                <a:solidFill>
                  <a:srgbClr val="0000FF"/>
                </a:solidFill>
              </a:rPr>
              <a:t>средний</a:t>
            </a:r>
            <a:br>
              <a:rPr lang="ru-RU">
                <a:solidFill>
                  <a:srgbClr val="0000FF"/>
                </a:solidFill>
              </a:rPr>
            </a:br>
            <a:r>
              <a:rPr lang="ru-RU">
                <a:solidFill>
                  <a:srgbClr val="0000FF"/>
                </a:solidFill>
              </a:rPr>
              <a:t>термин</a:t>
            </a:r>
          </a:p>
        </p:txBody>
      </p:sp>
      <p:sp>
        <p:nvSpPr>
          <p:cNvPr id="538639" name="Rectangle 15"/>
          <p:cNvSpPr>
            <a:spLocks noChangeArrowheads="1"/>
          </p:cNvSpPr>
          <p:nvPr/>
        </p:nvSpPr>
        <p:spPr bwMode="auto">
          <a:xfrm rot="-5400000">
            <a:off x="4388644" y="2699544"/>
            <a:ext cx="1079500" cy="503238"/>
          </a:xfrm>
          <a:prstGeom prst="rect">
            <a:avLst/>
          </a:prstGeom>
          <a:solidFill>
            <a:schemeClr val="accent1"/>
          </a:solidFill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none" tIns="0" anchor="ctr"/>
          <a:lstStyle/>
          <a:p>
            <a:r>
              <a:rPr lang="ru-RU">
                <a:solidFill>
                  <a:srgbClr val="0000CC"/>
                </a:solidFill>
              </a:rPr>
              <a:t>не есть</a:t>
            </a:r>
          </a:p>
        </p:txBody>
      </p:sp>
      <p:sp>
        <p:nvSpPr>
          <p:cNvPr id="538640" name="Text Box 16"/>
          <p:cNvSpPr txBox="1">
            <a:spLocks noChangeArrowheads="1"/>
          </p:cNvSpPr>
          <p:nvPr/>
        </p:nvSpPr>
        <p:spPr bwMode="auto">
          <a:xfrm>
            <a:off x="111125" y="1692000"/>
            <a:ext cx="3621088" cy="4801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Для доказательства тезиса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утверждающего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неправомерность подведения частного случая под общее правило, т. е. непринадлежность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предметов некоего класса (</a:t>
            </a:r>
            <a:r>
              <a:rPr lang="en-US" i="1" dirty="0"/>
              <a:t>S</a:t>
            </a:r>
            <a:r>
              <a:rPr lang="ru-RU" dirty="0" smtClean="0"/>
              <a:t>)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другому классу (</a:t>
            </a:r>
            <a:r>
              <a:rPr lang="en-US" i="1" dirty="0"/>
              <a:t>P</a:t>
            </a:r>
            <a:r>
              <a:rPr lang="ru-RU" dirty="0" smtClean="0"/>
              <a:t>)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 том основании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что предметам класса </a:t>
            </a:r>
            <a:r>
              <a:rPr lang="en-US" i="1" dirty="0" smtClean="0"/>
              <a:t>S</a:t>
            </a:r>
            <a:r>
              <a:rPr lang="ru-RU" i="1" dirty="0" smtClean="0"/>
              <a:t> </a:t>
            </a:r>
            <a:r>
              <a:rPr lang="en-US" dirty="0"/>
              <a:t/>
            </a:r>
            <a:br>
              <a:rPr lang="en-US" dirty="0"/>
            </a:br>
            <a:r>
              <a:rPr lang="ru-RU" dirty="0"/>
              <a:t>не присущи </a:t>
            </a:r>
            <a:br>
              <a:rPr lang="ru-RU" dirty="0"/>
            </a:br>
            <a:r>
              <a:rPr lang="ru-RU" dirty="0"/>
              <a:t>признаки класса </a:t>
            </a:r>
            <a:r>
              <a:rPr lang="en-US" i="1" dirty="0"/>
              <a:t>P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используется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вторая фигура </a:t>
            </a:r>
            <a:r>
              <a:rPr lang="ru-RU" dirty="0" smtClean="0"/>
              <a:t>простого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категорического </a:t>
            </a:r>
            <a:r>
              <a:rPr lang="ru-RU" dirty="0" smtClean="0"/>
              <a:t>силлогизма 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(</a:t>
            </a:r>
            <a:r>
              <a:rPr lang="ru-RU" dirty="0"/>
              <a:t>в данном случае – </a:t>
            </a:r>
            <a:br>
              <a:rPr lang="ru-RU" dirty="0"/>
            </a:br>
            <a:r>
              <a:rPr lang="ru-RU" dirty="0"/>
              <a:t>модус </a:t>
            </a:r>
            <a:r>
              <a:rPr lang="en-US" dirty="0" err="1"/>
              <a:t>Camestres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01150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386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386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1000"/>
                                        <p:tgtEl>
                                          <p:spTgt spid="538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3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3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386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38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1000"/>
                                        <p:tgtEl>
                                          <p:spTgt spid="538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1000"/>
                                        <p:tgtEl>
                                          <p:spTgt spid="5386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38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38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5386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38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" dur="1000"/>
                                        <p:tgtEl>
                                          <p:spTgt spid="538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5386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386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-0.33872 0 " pathEditMode="relative" ptsTypes="AA">
                                      <p:cBhvr>
                                        <p:cTn id="50" dur="2000" fill="hold"/>
                                        <p:tgtEl>
                                          <p:spTgt spid="5386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38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38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38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38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1000"/>
                                        <p:tgtEl>
                                          <p:spTgt spid="538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500"/>
                            </p:stCondLst>
                            <p:childTnLst>
                              <p:par>
                                <p:cTn id="69" presetID="49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386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38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1000"/>
                                        <p:tgtEl>
                                          <p:spTgt spid="538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8626" grpId="0" animBg="1"/>
      <p:bldP spid="538627" grpId="0" animBg="1"/>
      <p:bldP spid="538628" grpId="0" animBg="1"/>
      <p:bldP spid="538630" grpId="0" animBg="1"/>
      <p:bldP spid="538631" grpId="0" animBg="1"/>
      <p:bldP spid="538632" grpId="0" animBg="1"/>
      <p:bldP spid="538634" grpId="0" animBg="1"/>
      <p:bldP spid="538635" grpId="0" animBg="1"/>
      <p:bldP spid="538636" grpId="0" animBg="1"/>
      <p:bldP spid="538637" grpId="0" animBg="1"/>
      <p:bldP spid="538638" grpId="0" animBg="1"/>
      <p:bldP spid="538638" grpId="1" animBg="1"/>
      <p:bldP spid="538638" grpId="2" animBg="1"/>
      <p:bldP spid="5386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Виды доказательства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Косвенное доказательство</a:t>
            </a:r>
          </a:p>
        </p:txBody>
      </p:sp>
      <p:sp>
        <p:nvSpPr>
          <p:cNvPr id="542724" name="Text Box 4"/>
          <p:cNvSpPr txBox="1">
            <a:spLocks noChangeArrowheads="1"/>
          </p:cNvSpPr>
          <p:nvPr/>
        </p:nvSpPr>
        <p:spPr bwMode="auto">
          <a:xfrm>
            <a:off x="1330325" y="1690688"/>
            <a:ext cx="6478588" cy="2519362"/>
          </a:xfrm>
          <a:prstGeom prst="rect">
            <a:avLst/>
          </a:prstGeom>
          <a:noFill/>
          <a:ln w="38100" cmpd="dbl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sz="2000" dirty="0">
                <a:solidFill>
                  <a:srgbClr val="FFFF00"/>
                </a:solidFill>
              </a:rPr>
              <a:t>Косвенное доказательство </a:t>
            </a:r>
            <a:r>
              <a:rPr lang="ru-RU" sz="2000" dirty="0" smtClean="0">
                <a:solidFill>
                  <a:srgbClr val="FFFF00"/>
                </a:solidFill>
              </a:rPr>
              <a:t>– </a:t>
            </a:r>
            <a:r>
              <a:rPr lang="ru-RU" sz="2000" dirty="0">
                <a:solidFill>
                  <a:srgbClr val="FFFF00"/>
                </a:solidFill>
              </a:rPr>
              <a:t/>
            </a:r>
            <a:br>
              <a:rPr lang="ru-RU" sz="2000" dirty="0">
                <a:solidFill>
                  <a:srgbClr val="FFFF00"/>
                </a:solidFill>
              </a:rPr>
            </a:br>
            <a:r>
              <a:rPr lang="ru-RU" dirty="0"/>
              <a:t>доказательство, в котором истинность </a:t>
            </a:r>
            <a:r>
              <a:rPr lang="ru-RU" dirty="0" smtClean="0"/>
              <a:t>тезиса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обосновывается посредством </a:t>
            </a:r>
            <a:r>
              <a:rPr lang="ru-RU" dirty="0" smtClean="0"/>
              <a:t>опровержения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противоречащего положения: вначале </a:t>
            </a:r>
            <a:r>
              <a:rPr lang="ru-RU" dirty="0" smtClean="0"/>
              <a:t>доказывается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ложность отрицания предложенного тезиса </a:t>
            </a:r>
            <a:r>
              <a:rPr lang="ru-RU" dirty="0" smtClean="0"/>
              <a:t>и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только после этого</a:t>
            </a:r>
            <a:r>
              <a:rPr lang="ru-RU" dirty="0" smtClean="0"/>
              <a:t>, </a:t>
            </a:r>
            <a:r>
              <a:rPr lang="ru-RU" dirty="0"/>
              <a:t>вернее </a:t>
            </a:r>
            <a:r>
              <a:rPr lang="ru-RU" dirty="0">
                <a:solidFill>
                  <a:srgbClr val="00FFFF"/>
                </a:solidFill>
              </a:rPr>
              <a:t>из этого</a:t>
            </a:r>
            <a:r>
              <a:rPr lang="ru-RU" dirty="0"/>
              <a:t> выводится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 основании </a:t>
            </a:r>
            <a:r>
              <a:rPr lang="ru-RU" dirty="0">
                <a:solidFill>
                  <a:srgbClr val="00FF00"/>
                </a:solidFill>
              </a:rPr>
              <a:t>закона исключённого третьего</a:t>
            </a:r>
            <a:r>
              <a:rPr lang="ru-RU" dirty="0"/>
              <a:t> </a:t>
            </a:r>
            <a:r>
              <a:rPr lang="ru-RU" dirty="0" smtClean="0"/>
              <a:t>–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истинность данного тезиса.</a:t>
            </a:r>
          </a:p>
        </p:txBody>
      </p:sp>
      <p:sp>
        <p:nvSpPr>
          <p:cNvPr id="542725" name="Text Box 5"/>
          <p:cNvSpPr txBox="1">
            <a:spLocks noChangeArrowheads="1"/>
          </p:cNvSpPr>
          <p:nvPr/>
        </p:nvSpPr>
        <p:spPr bwMode="auto">
          <a:xfrm>
            <a:off x="611188" y="4497388"/>
            <a:ext cx="7916862" cy="19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dirty="0"/>
              <a:t>Следует иметь в виду, что термин «косвенное доказательство</a:t>
            </a:r>
            <a:r>
              <a:rPr lang="ru-RU" dirty="0" smtClean="0"/>
              <a:t>»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судопроизводстве понимается иначе, чем в логике, а именно</a:t>
            </a:r>
            <a:r>
              <a:rPr lang="ru-RU" dirty="0" smtClean="0"/>
              <a:t>: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косвенными доказательствами называются доказательства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удостоверяющие искомый факт посредством других фактов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прямо и непосредственно не свидетельствующих ни против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ни за обвиняемого, но позволяющих – в совокупности </a:t>
            </a:r>
            <a:br>
              <a:rPr lang="ru-RU" dirty="0"/>
            </a:br>
            <a:r>
              <a:rPr lang="ru-RU" dirty="0"/>
              <a:t>с другими обстоятельствами дела – определить виновного.</a:t>
            </a:r>
          </a:p>
        </p:txBody>
      </p:sp>
    </p:spTree>
    <p:extLst>
      <p:ext uri="{BB962C8B-B14F-4D97-AF65-F5344CB8AC3E}">
        <p14:creationId xmlns:p14="http://schemas.microsoft.com/office/powerpoint/2010/main" val="3907318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27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27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42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42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24" grpId="0" animBg="1"/>
      <p:bldP spid="5427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Виды доказательства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Косвенное доказательство</a:t>
            </a:r>
          </a:p>
        </p:txBody>
      </p:sp>
      <p:sp>
        <p:nvSpPr>
          <p:cNvPr id="546819" name="AutoShape 3"/>
          <p:cNvSpPr>
            <a:spLocks noChangeArrowheads="1"/>
          </p:cNvSpPr>
          <p:nvPr/>
        </p:nvSpPr>
        <p:spPr bwMode="auto">
          <a:xfrm>
            <a:off x="3057525" y="1798638"/>
            <a:ext cx="3022600" cy="15113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r>
              <a:rPr lang="ru-RU" sz="2000" dirty="0">
                <a:solidFill>
                  <a:srgbClr val="990033"/>
                </a:solidFill>
              </a:rPr>
              <a:t>Два </a:t>
            </a:r>
            <a:r>
              <a:rPr lang="ru-RU" sz="2000" dirty="0" smtClean="0">
                <a:solidFill>
                  <a:srgbClr val="990033"/>
                </a:solidFill>
              </a:rPr>
              <a:t>вида </a:t>
            </a:r>
            <a:r>
              <a:rPr lang="ru-RU" sz="2000" dirty="0">
                <a:solidFill>
                  <a:srgbClr val="990033"/>
                </a:solidFill>
              </a:rPr>
              <a:t/>
            </a:r>
            <a:br>
              <a:rPr lang="ru-RU" sz="2000" dirty="0">
                <a:solidFill>
                  <a:srgbClr val="990033"/>
                </a:solidFill>
              </a:rPr>
            </a:br>
            <a:r>
              <a:rPr lang="ru-RU" sz="2000" dirty="0" smtClean="0">
                <a:solidFill>
                  <a:srgbClr val="990033"/>
                </a:solidFill>
              </a:rPr>
              <a:t>косвенного </a:t>
            </a:r>
            <a:r>
              <a:rPr lang="ru-RU" sz="2000" dirty="0">
                <a:solidFill>
                  <a:srgbClr val="990033"/>
                </a:solidFill>
              </a:rPr>
              <a:t/>
            </a:r>
            <a:br>
              <a:rPr lang="ru-RU" sz="2000" dirty="0">
                <a:solidFill>
                  <a:srgbClr val="990033"/>
                </a:solidFill>
              </a:rPr>
            </a:br>
            <a:r>
              <a:rPr lang="ru-RU" sz="2000" dirty="0">
                <a:solidFill>
                  <a:srgbClr val="990033"/>
                </a:solidFill>
              </a:rPr>
              <a:t>доказательства</a:t>
            </a:r>
          </a:p>
        </p:txBody>
      </p:sp>
      <p:sp>
        <p:nvSpPr>
          <p:cNvPr id="546820" name="AutoShape 4"/>
          <p:cNvSpPr>
            <a:spLocks noChangeArrowheads="1"/>
          </p:cNvSpPr>
          <p:nvPr/>
        </p:nvSpPr>
        <p:spPr bwMode="auto">
          <a:xfrm>
            <a:off x="898525" y="4030663"/>
            <a:ext cx="3022600" cy="15113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r>
              <a:rPr lang="ru-RU" sz="2000" dirty="0" smtClean="0">
                <a:solidFill>
                  <a:srgbClr val="0000FF"/>
                </a:solidFill>
              </a:rPr>
              <a:t>Апагогическое 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 smtClean="0">
                <a:solidFill>
                  <a:srgbClr val="0000FF"/>
                </a:solidFill>
              </a:rPr>
              <a:t>косвенное 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доказательство</a:t>
            </a:r>
          </a:p>
        </p:txBody>
      </p:sp>
      <p:sp>
        <p:nvSpPr>
          <p:cNvPr id="546821" name="AutoShape 5"/>
          <p:cNvSpPr>
            <a:spLocks noChangeArrowheads="1"/>
          </p:cNvSpPr>
          <p:nvPr/>
        </p:nvSpPr>
        <p:spPr bwMode="auto">
          <a:xfrm>
            <a:off x="5218113" y="4030663"/>
            <a:ext cx="3022600" cy="1511300"/>
          </a:xfrm>
          <a:prstGeom prst="beve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/>
          <a:lstStyle/>
          <a:p>
            <a:r>
              <a:rPr lang="ru-RU" sz="2000" dirty="0" smtClean="0">
                <a:solidFill>
                  <a:srgbClr val="0000FF"/>
                </a:solidFill>
              </a:rPr>
              <a:t>Разделительное 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 smtClean="0">
                <a:solidFill>
                  <a:srgbClr val="0000FF"/>
                </a:solidFill>
              </a:rPr>
              <a:t>косвенное </a:t>
            </a:r>
            <a:r>
              <a:rPr lang="ru-RU" sz="2000" dirty="0">
                <a:solidFill>
                  <a:srgbClr val="0000FF"/>
                </a:solidFill>
              </a:rPr>
              <a:t/>
            </a:r>
            <a:br>
              <a:rPr lang="ru-RU" sz="2000" dirty="0">
                <a:solidFill>
                  <a:srgbClr val="0000FF"/>
                </a:solidFill>
              </a:rPr>
            </a:br>
            <a:r>
              <a:rPr lang="ru-RU" sz="2000" dirty="0">
                <a:solidFill>
                  <a:srgbClr val="0000FF"/>
                </a:solidFill>
              </a:rPr>
              <a:t>доказательство</a:t>
            </a:r>
            <a:endParaRPr lang="ru-RU" i="1" dirty="0">
              <a:solidFill>
                <a:srgbClr val="0000FF"/>
              </a:solidFill>
            </a:endParaRPr>
          </a:p>
        </p:txBody>
      </p:sp>
      <p:cxnSp>
        <p:nvCxnSpPr>
          <p:cNvPr id="546822" name="AutoShape 6"/>
          <p:cNvCxnSpPr>
            <a:cxnSpLocks noChangeShapeType="1"/>
          </p:cNvCxnSpPr>
          <p:nvPr/>
        </p:nvCxnSpPr>
        <p:spPr bwMode="auto">
          <a:xfrm>
            <a:off x="4570413" y="3309938"/>
            <a:ext cx="1587" cy="360362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sp>
        <p:nvSpPr>
          <p:cNvPr id="546823" name="Line 7"/>
          <p:cNvSpPr>
            <a:spLocks noChangeShapeType="1"/>
          </p:cNvSpPr>
          <p:nvPr/>
        </p:nvSpPr>
        <p:spPr bwMode="auto">
          <a:xfrm>
            <a:off x="2409825" y="3670300"/>
            <a:ext cx="4318000" cy="0"/>
          </a:xfrm>
          <a:prstGeom prst="line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546824" name="AutoShape 8"/>
          <p:cNvCxnSpPr>
            <a:cxnSpLocks noChangeShapeType="1"/>
          </p:cNvCxnSpPr>
          <p:nvPr/>
        </p:nvCxnSpPr>
        <p:spPr bwMode="auto">
          <a:xfrm>
            <a:off x="2409825" y="3670300"/>
            <a:ext cx="1588" cy="3603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  <p:cxnSp>
        <p:nvCxnSpPr>
          <p:cNvPr id="546825" name="AutoShape 9"/>
          <p:cNvCxnSpPr>
            <a:cxnSpLocks noChangeShapeType="1"/>
          </p:cNvCxnSpPr>
          <p:nvPr/>
        </p:nvCxnSpPr>
        <p:spPr bwMode="auto">
          <a:xfrm>
            <a:off x="6729413" y="3670300"/>
            <a:ext cx="1587" cy="360363"/>
          </a:xfrm>
          <a:prstGeom prst="straightConnector1">
            <a:avLst/>
          </a:prstGeom>
          <a:noFill/>
          <a:ln w="25400">
            <a:solidFill>
              <a:schemeClr val="bg1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64473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468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468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46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468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468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5468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546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468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468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5468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468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6819" grpId="0" animBg="1"/>
      <p:bldP spid="546820" grpId="0" animBg="1"/>
      <p:bldP spid="54682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AutoShape 2"/>
          <p:cNvSpPr>
            <a:spLocks noChangeArrowheads="1"/>
          </p:cNvSpPr>
          <p:nvPr/>
        </p:nvSpPr>
        <p:spPr bwMode="auto">
          <a:xfrm>
            <a:off x="3151188" y="5002213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2963" name="AutoShape 3"/>
          <p:cNvSpPr>
            <a:spLocks noChangeArrowheads="1"/>
          </p:cNvSpPr>
          <p:nvPr/>
        </p:nvSpPr>
        <p:spPr bwMode="auto">
          <a:xfrm>
            <a:off x="2071688" y="3741738"/>
            <a:ext cx="733425" cy="1214437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2964" name="AutoShape 4"/>
          <p:cNvSpPr>
            <a:spLocks noChangeArrowheads="1"/>
          </p:cNvSpPr>
          <p:nvPr/>
        </p:nvSpPr>
        <p:spPr bwMode="auto">
          <a:xfrm>
            <a:off x="992188" y="2482850"/>
            <a:ext cx="733425" cy="1214438"/>
          </a:xfrm>
          <a:prstGeom prst="curvedRightArrow">
            <a:avLst>
              <a:gd name="adj1" fmla="val 33117"/>
              <a:gd name="adj2" fmla="val 66234"/>
              <a:gd name="adj3" fmla="val 3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552965" name="AutoShape 5"/>
          <p:cNvSpPr>
            <a:spLocks noChangeArrowheads="1"/>
          </p:cNvSpPr>
          <p:nvPr/>
        </p:nvSpPr>
        <p:spPr bwMode="auto">
          <a:xfrm>
            <a:off x="647700" y="1654175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Допустим, что две </a:t>
            </a:r>
            <a:r>
              <a:rPr lang="ru-RU" dirty="0" smtClean="0">
                <a:solidFill>
                  <a:srgbClr val="0000FF"/>
                </a:solidFill>
              </a:rPr>
              <a:t>прямые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могут </a:t>
            </a:r>
            <a:r>
              <a:rPr lang="ru-RU" dirty="0" smtClean="0">
                <a:solidFill>
                  <a:srgbClr val="0000FF"/>
                </a:solidFill>
              </a:rPr>
              <a:t>пересекаться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в двух точках.</a:t>
            </a:r>
          </a:p>
        </p:txBody>
      </p:sp>
      <p:sp>
        <p:nvSpPr>
          <p:cNvPr id="552966" name="AutoShape 6"/>
          <p:cNvSpPr>
            <a:spLocks noChangeArrowheads="1"/>
          </p:cNvSpPr>
          <p:nvPr/>
        </p:nvSpPr>
        <p:spPr bwMode="auto">
          <a:xfrm>
            <a:off x="1727200" y="2914650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Из этого следует, </a:t>
            </a:r>
            <a:r>
              <a:rPr lang="ru-RU" dirty="0" smtClean="0">
                <a:solidFill>
                  <a:srgbClr val="0000FF"/>
                </a:solidFill>
              </a:rPr>
              <a:t>что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через две точки </a:t>
            </a:r>
            <a:r>
              <a:rPr lang="ru-RU" dirty="0" smtClean="0">
                <a:solidFill>
                  <a:srgbClr val="0000FF"/>
                </a:solidFill>
              </a:rPr>
              <a:t>можно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провести две разные прямые.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52967" name="AutoShape 7"/>
          <p:cNvSpPr>
            <a:spLocks noChangeArrowheads="1"/>
          </p:cNvSpPr>
          <p:nvPr/>
        </p:nvSpPr>
        <p:spPr bwMode="auto">
          <a:xfrm>
            <a:off x="2806700" y="4173538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Но этот вывод </a:t>
            </a:r>
            <a:r>
              <a:rPr lang="ru-RU" dirty="0" smtClean="0">
                <a:solidFill>
                  <a:srgbClr val="0000FF"/>
                </a:solidFill>
              </a:rPr>
              <a:t>противоречит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известной аксиоме, о том, </a:t>
            </a:r>
            <a:r>
              <a:rPr lang="ru-RU" dirty="0" smtClean="0">
                <a:solidFill>
                  <a:srgbClr val="0000FF"/>
                </a:solidFill>
              </a:rPr>
              <a:t>что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через две точки можно </a:t>
            </a:r>
            <a:r>
              <a:rPr lang="ru-RU" dirty="0" smtClean="0">
                <a:solidFill>
                  <a:srgbClr val="0000FF"/>
                </a:solidFill>
              </a:rPr>
              <a:t>провести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только одну прямую.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52968" name="AutoShape 8"/>
          <p:cNvSpPr>
            <a:spLocks noChangeArrowheads="1"/>
          </p:cNvSpPr>
          <p:nvPr/>
        </p:nvSpPr>
        <p:spPr bwMode="auto">
          <a:xfrm>
            <a:off x="3886200" y="5434013"/>
            <a:ext cx="4498975" cy="10795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square" anchor="ctr"/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dirty="0">
                <a:solidFill>
                  <a:srgbClr val="0000FF"/>
                </a:solidFill>
              </a:rPr>
              <a:t>Следовательно, вывод ложен, </a:t>
            </a:r>
            <a:r>
              <a:rPr lang="ru-RU" dirty="0" smtClean="0">
                <a:solidFill>
                  <a:srgbClr val="0000FF"/>
                </a:solidFill>
              </a:rPr>
              <a:t/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а</a:t>
            </a:r>
            <a:r>
              <a:rPr lang="ru-RU" dirty="0">
                <a:solidFill>
                  <a:srgbClr val="0000FF"/>
                </a:solidFill>
              </a:rPr>
              <a:t> </a:t>
            </a:r>
            <a:r>
              <a:rPr lang="ru-RU" dirty="0" smtClean="0">
                <a:solidFill>
                  <a:srgbClr val="0000FF"/>
                </a:solidFill>
              </a:rPr>
              <a:t>значит </a:t>
            </a:r>
            <a:r>
              <a:rPr lang="ru-RU" dirty="0">
                <a:solidFill>
                  <a:srgbClr val="0000FF"/>
                </a:solidFill>
              </a:rPr>
              <a:t>ложно и его основание – </a:t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допущение, что две прямые </a:t>
            </a:r>
            <a:r>
              <a:rPr lang="ru-RU" dirty="0" smtClean="0">
                <a:solidFill>
                  <a:srgbClr val="0000FF"/>
                </a:solidFill>
              </a:rPr>
              <a:t>могут </a:t>
            </a:r>
            <a:r>
              <a:rPr lang="ru-RU" dirty="0">
                <a:solidFill>
                  <a:srgbClr val="0000FF"/>
                </a:solidFill>
              </a:rPr>
              <a:t/>
            </a:r>
            <a:br>
              <a:rPr lang="ru-RU" dirty="0">
                <a:solidFill>
                  <a:srgbClr val="0000FF"/>
                </a:solidFill>
              </a:rPr>
            </a:br>
            <a:r>
              <a:rPr lang="ru-RU" dirty="0">
                <a:solidFill>
                  <a:srgbClr val="0000FF"/>
                </a:solidFill>
              </a:rPr>
              <a:t>иметь две точки пересечения.</a:t>
            </a:r>
          </a:p>
        </p:txBody>
      </p:sp>
      <p:sp>
        <p:nvSpPr>
          <p:cNvPr id="32777" name="Rectangle 9"/>
          <p:cNvSpPr>
            <a:spLocks noGrp="1" noChangeArrowheads="1"/>
          </p:cNvSpPr>
          <p:nvPr>
            <p:ph type="title"/>
          </p:nvPr>
        </p:nvSpPr>
        <p:spPr>
          <a:xfrm>
            <a:off x="455613" y="274638"/>
            <a:ext cx="8231187" cy="1143000"/>
          </a:xfrm>
          <a:noFill/>
        </p:spPr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Косвенное доказательство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Апагогическое косвенное доказательство</a:t>
            </a:r>
          </a:p>
        </p:txBody>
      </p:sp>
      <p:sp>
        <p:nvSpPr>
          <p:cNvPr id="552972" name="Text Box 12"/>
          <p:cNvSpPr txBox="1">
            <a:spLocks noChangeArrowheads="1"/>
          </p:cNvSpPr>
          <p:nvPr/>
        </p:nvSpPr>
        <p:spPr bwMode="auto">
          <a:xfrm>
            <a:off x="71438" y="5218113"/>
            <a:ext cx="2772000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dirty="0"/>
              <a:t>Так доказывается</a:t>
            </a:r>
            <a:r>
              <a:rPr lang="ru-RU" dirty="0" smtClean="0"/>
              <a:t>,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например, </a:t>
            </a:r>
            <a:r>
              <a:rPr lang="ru-RU" dirty="0" smtClean="0"/>
              <a:t>теорема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о том, что </a:t>
            </a:r>
            <a:r>
              <a:rPr lang="ru-RU" dirty="0">
                <a:solidFill>
                  <a:srgbClr val="00FFFF"/>
                </a:solidFill>
              </a:rPr>
              <a:t>две </a:t>
            </a:r>
            <a:r>
              <a:rPr lang="ru-RU" dirty="0" smtClean="0">
                <a:solidFill>
                  <a:srgbClr val="00FFFF"/>
                </a:solidFill>
              </a:rPr>
              <a:t>прямые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>
                <a:solidFill>
                  <a:srgbClr val="00FFFF"/>
                </a:solidFill>
              </a:rPr>
              <a:t>могут </a:t>
            </a:r>
            <a:r>
              <a:rPr lang="ru-RU" dirty="0" smtClean="0">
                <a:solidFill>
                  <a:srgbClr val="00FFFF"/>
                </a:solidFill>
              </a:rPr>
              <a:t>пересечься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>
                <a:solidFill>
                  <a:srgbClr val="00FFFF"/>
                </a:solidFill>
              </a:rPr>
              <a:t>только в одной точке.</a:t>
            </a:r>
          </a:p>
        </p:txBody>
      </p:sp>
      <p:sp>
        <p:nvSpPr>
          <p:cNvPr id="552973" name="Text Box 13"/>
          <p:cNvSpPr txBox="1">
            <a:spLocks noChangeArrowheads="1"/>
          </p:cNvSpPr>
          <p:nvPr/>
        </p:nvSpPr>
        <p:spPr bwMode="auto">
          <a:xfrm>
            <a:off x="6477000" y="1619250"/>
            <a:ext cx="25193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dirty="0" smtClean="0"/>
              <a:t>Апагогические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косвенные 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доказательства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часто </a:t>
            </a:r>
            <a:r>
              <a:rPr lang="ru-RU" dirty="0" smtClean="0"/>
              <a:t>встречаются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в математике.</a:t>
            </a:r>
          </a:p>
        </p:txBody>
      </p:sp>
    </p:spTree>
    <p:extLst>
      <p:ext uri="{BB962C8B-B14F-4D97-AF65-F5344CB8AC3E}">
        <p14:creationId xmlns:p14="http://schemas.microsoft.com/office/powerpoint/2010/main" val="269358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529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529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529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529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5297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5297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552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529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529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1000"/>
                                        <p:tgtEl>
                                          <p:spTgt spid="552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529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529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1000"/>
                                        <p:tgtEl>
                                          <p:spTgt spid="552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529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000"/>
                                        <p:tgtEl>
                                          <p:spTgt spid="552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62" grpId="0" animBg="1"/>
      <p:bldP spid="552963" grpId="0" animBg="1"/>
      <p:bldP spid="552964" grpId="0" animBg="1"/>
      <p:bldP spid="552965" grpId="0" animBg="1"/>
      <p:bldP spid="552966" grpId="0" animBg="1"/>
      <p:bldP spid="552967" grpId="0" animBg="1"/>
      <p:bldP spid="552968" grpId="0" animBg="1"/>
      <p:bldP spid="552972" grpId="0"/>
      <p:bldP spid="5529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200" b="1" smtClean="0">
                <a:solidFill>
                  <a:schemeClr val="bg1"/>
                </a:solidFill>
              </a:rPr>
              <a:t>Косвенное доказательство</a:t>
            </a:r>
            <a:br>
              <a:rPr lang="ru-RU" sz="3200" b="1" smtClean="0">
                <a:solidFill>
                  <a:schemeClr val="bg1"/>
                </a:solidFill>
              </a:rPr>
            </a:br>
            <a:r>
              <a:rPr lang="ru-RU" sz="2800" b="1" smtClean="0">
                <a:solidFill>
                  <a:schemeClr val="bg1"/>
                </a:solidFill>
              </a:rPr>
              <a:t>Апагогическое косвенное доказательство</a:t>
            </a:r>
          </a:p>
        </p:txBody>
      </p:sp>
      <p:sp>
        <p:nvSpPr>
          <p:cNvPr id="560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84525"/>
            <a:ext cx="8229600" cy="3627438"/>
          </a:xfrm>
          <a:noFill/>
        </p:spPr>
        <p:txBody>
          <a:bodyPr/>
          <a:lstStyle/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Предположим, мы решили доказать, что </a:t>
            </a:r>
            <a:r>
              <a:rPr lang="ru-RU" sz="1800" b="1" dirty="0" smtClean="0">
                <a:solidFill>
                  <a:srgbClr val="FF66FF"/>
                </a:solidFill>
              </a:rPr>
              <a:t>все яблоки – красные,</a:t>
            </a:r>
            <a:r>
              <a:rPr lang="ru-RU" sz="1800" b="1" dirty="0" smtClean="0">
                <a:solidFill>
                  <a:srgbClr val="FF00FF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«от противного».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Допустив «противный» тезис, что </a:t>
            </a:r>
            <a:r>
              <a:rPr lang="ru-RU" sz="1800" b="1" dirty="0" smtClean="0">
                <a:solidFill>
                  <a:srgbClr val="00FF00"/>
                </a:solidFill>
              </a:rPr>
              <a:t>все яблоки – зелёные,</a:t>
            </a:r>
            <a:r>
              <a:rPr lang="ru-RU" sz="1800" b="1" dirty="0" smtClean="0">
                <a:solidFill>
                  <a:schemeClr val="bg1"/>
                </a:solidFill>
              </a:rPr>
              <a:t> мы без труда докажем его ложность, просто предъявив одно </a:t>
            </a:r>
            <a:r>
              <a:rPr lang="ru-RU" sz="1800" b="1" dirty="0" err="1" smtClean="0">
                <a:solidFill>
                  <a:schemeClr val="bg1"/>
                </a:solidFill>
              </a:rPr>
              <a:t>незелёное</a:t>
            </a:r>
            <a:r>
              <a:rPr lang="ru-RU" sz="1800" b="1" dirty="0" smtClean="0">
                <a:solidFill>
                  <a:schemeClr val="bg1"/>
                </a:solidFill>
              </a:rPr>
              <a:t> (например, </a:t>
            </a:r>
            <a:r>
              <a:rPr lang="ru-RU" sz="1800" b="1" dirty="0" smtClean="0">
                <a:solidFill>
                  <a:srgbClr val="FF66FF"/>
                </a:solidFill>
              </a:rPr>
              <a:t>красное</a:t>
            </a:r>
            <a:r>
              <a:rPr lang="ru-RU" sz="1800" b="1" dirty="0" smtClean="0">
                <a:solidFill>
                  <a:schemeClr val="bg1"/>
                </a:solidFill>
              </a:rPr>
              <a:t> или даже </a:t>
            </a:r>
            <a:r>
              <a:rPr lang="ru-RU" sz="1800" b="1" dirty="0" smtClean="0">
                <a:solidFill>
                  <a:srgbClr val="FFFF00"/>
                </a:solidFill>
              </a:rPr>
              <a:t>жёлтое</a:t>
            </a:r>
            <a:r>
              <a:rPr lang="ru-RU" sz="1800" b="1" dirty="0" smtClean="0">
                <a:solidFill>
                  <a:schemeClr val="bg1"/>
                </a:solidFill>
              </a:rPr>
              <a:t>) яблоко.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Но из ложности утверждения </a:t>
            </a:r>
            <a:r>
              <a:rPr lang="ru-RU" sz="1800" b="1" dirty="0" smtClean="0">
                <a:solidFill>
                  <a:srgbClr val="00FF00"/>
                </a:solidFill>
              </a:rPr>
              <a:t>«все яблоки зелёные»</a:t>
            </a:r>
            <a:r>
              <a:rPr lang="ru-RU" sz="1800" b="1" dirty="0" smtClean="0">
                <a:solidFill>
                  <a:schemeClr val="bg1"/>
                </a:solidFill>
              </a:rPr>
              <a:t> не следует истинность утверждения </a:t>
            </a:r>
            <a:r>
              <a:rPr lang="ru-RU" sz="1800" b="1" dirty="0" smtClean="0">
                <a:solidFill>
                  <a:srgbClr val="FF66FF"/>
                </a:solidFill>
              </a:rPr>
              <a:t>«все яблоки красные»:</a:t>
            </a:r>
            <a:r>
              <a:rPr lang="ru-RU" sz="1800" b="1" dirty="0" smtClean="0">
                <a:solidFill>
                  <a:schemeClr val="bg1"/>
                </a:solidFill>
              </a:rPr>
              <a:t> противные (контрарные) суждения не могут быть оба истинными, но вполне могут оказаться оба ложными.</a:t>
            </a:r>
          </a:p>
          <a:p>
            <a:pPr eaLnBrk="1" hangingPunct="1"/>
            <a:r>
              <a:rPr lang="ru-RU" sz="1800" b="1" dirty="0" smtClean="0">
                <a:solidFill>
                  <a:schemeClr val="bg1"/>
                </a:solidFill>
              </a:rPr>
              <a:t>Для того, чтобы </a:t>
            </a:r>
            <a:r>
              <a:rPr lang="ru-RU" sz="1800" b="1" dirty="0" err="1" smtClean="0">
                <a:solidFill>
                  <a:schemeClr val="bg1"/>
                </a:solidFill>
              </a:rPr>
              <a:t>апагогически</a:t>
            </a:r>
            <a:r>
              <a:rPr lang="ru-RU" sz="1800" b="1" dirty="0" smtClean="0">
                <a:solidFill>
                  <a:schemeClr val="bg1"/>
                </a:solidFill>
              </a:rPr>
              <a:t> доказать, что </a:t>
            </a:r>
            <a:r>
              <a:rPr lang="ru-RU" sz="1800" b="1" dirty="0" smtClean="0">
                <a:solidFill>
                  <a:srgbClr val="FF66FF"/>
                </a:solidFill>
              </a:rPr>
              <a:t>все яблоки – красные,</a:t>
            </a:r>
            <a:r>
              <a:rPr lang="ru-RU" sz="1800" b="1" dirty="0" smtClean="0">
                <a:solidFill>
                  <a:srgbClr val="FF0066"/>
                </a:solidFill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</a:rPr>
              <a:t>нам следовало бы доказать ложность </a:t>
            </a:r>
            <a:r>
              <a:rPr lang="ru-RU" sz="1800" b="1" dirty="0" err="1" smtClean="0">
                <a:solidFill>
                  <a:schemeClr val="bg1"/>
                </a:solidFill>
              </a:rPr>
              <a:t>частноотрицательного</a:t>
            </a:r>
            <a:r>
              <a:rPr lang="ru-RU" sz="1800" b="1" dirty="0" smtClean="0">
                <a:solidFill>
                  <a:schemeClr val="bg1"/>
                </a:solidFill>
              </a:rPr>
              <a:t> суждения «некоторые яблоки не красные» (что нам не удастся).</a:t>
            </a:r>
          </a:p>
        </p:txBody>
      </p:sp>
      <p:sp>
        <p:nvSpPr>
          <p:cNvPr id="560132" name="Text Box 4"/>
          <p:cNvSpPr txBox="1">
            <a:spLocks noChangeArrowheads="1"/>
          </p:cNvSpPr>
          <p:nvPr/>
        </p:nvSpPr>
        <p:spPr bwMode="auto">
          <a:xfrm>
            <a:off x="358775" y="1474788"/>
            <a:ext cx="8421688" cy="161925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 anchor="ctr" anchorCtr="1"/>
          <a:lstStyle/>
          <a:p>
            <a:r>
              <a:rPr lang="ru-RU" dirty="0"/>
              <a:t>Апагогическое косвенное доказательство известно также как </a:t>
            </a:r>
            <a:br>
              <a:rPr lang="ru-RU" dirty="0"/>
            </a:br>
            <a:r>
              <a:rPr lang="ru-RU" dirty="0">
                <a:solidFill>
                  <a:srgbClr val="00FF00"/>
                </a:solidFill>
              </a:rPr>
              <a:t>«доказательство от противного»,</a:t>
            </a:r>
            <a:r>
              <a:rPr lang="ru-RU" dirty="0"/>
              <a:t> хотя это наименование неточно – </a:t>
            </a:r>
            <a:br>
              <a:rPr lang="ru-RU" dirty="0"/>
            </a:br>
            <a:r>
              <a:rPr lang="ru-RU" dirty="0"/>
              <a:t>следовало бы называть его </a:t>
            </a:r>
            <a:r>
              <a:rPr lang="ru-RU" dirty="0">
                <a:solidFill>
                  <a:srgbClr val="00FFFF"/>
                </a:solidFill>
              </a:rPr>
              <a:t>«доказательством от противоречащего</a:t>
            </a:r>
            <a:r>
              <a:rPr lang="ru-RU" dirty="0" smtClean="0">
                <a:solidFill>
                  <a:srgbClr val="00FFFF"/>
                </a:solidFill>
              </a:rPr>
              <a:t>» </a:t>
            </a:r>
            <a:r>
              <a:rPr lang="ru-RU" dirty="0">
                <a:solidFill>
                  <a:srgbClr val="00FFFF"/>
                </a:solidFill>
              </a:rPr>
              <a:t/>
            </a:r>
            <a:br>
              <a:rPr lang="ru-RU" dirty="0">
                <a:solidFill>
                  <a:srgbClr val="00FFFF"/>
                </a:solidFill>
              </a:rPr>
            </a:br>
            <a:r>
              <a:rPr lang="ru-RU" dirty="0"/>
              <a:t>(контрадикторного), поскольку из ложности противного (контрарного) </a:t>
            </a:r>
            <a:br>
              <a:rPr lang="ru-RU" dirty="0"/>
            </a:br>
            <a:r>
              <a:rPr lang="ru-RU" dirty="0"/>
              <a:t>суждения истинность другого противного суждения не следует.</a:t>
            </a:r>
          </a:p>
        </p:txBody>
      </p:sp>
    </p:spTree>
    <p:extLst>
      <p:ext uri="{BB962C8B-B14F-4D97-AF65-F5344CB8AC3E}">
        <p14:creationId xmlns:p14="http://schemas.microsoft.com/office/powerpoint/2010/main" val="3643589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60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60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0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601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601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0131" grpId="0" build="p"/>
      <p:bldP spid="560132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1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1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11286</TotalTime>
  <Words>963</Words>
  <Application>Microsoft Office PowerPoint</Application>
  <PresentationFormat>Экран (4:3)</PresentationFormat>
  <Paragraphs>172</Paragraphs>
  <Slides>26</Slides>
  <Notes>17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Оформление по умолчанию</vt:lpstr>
      <vt:lpstr>Прямое и непрямое доказательство. Правила доказательного рассуждения</vt:lpstr>
      <vt:lpstr>Доказательство и опровержение</vt:lpstr>
      <vt:lpstr>Виды доказательства Прямое доказательство</vt:lpstr>
      <vt:lpstr>Виды доказательства Прямое доказательство</vt:lpstr>
      <vt:lpstr>Виды доказательства Прямое доказательство</vt:lpstr>
      <vt:lpstr>Виды доказательства Косвенное доказательство</vt:lpstr>
      <vt:lpstr>Виды доказательства Косвенное доказательство</vt:lpstr>
      <vt:lpstr>Косвенное доказательство Апагогическое косвенное доказательство</vt:lpstr>
      <vt:lpstr>Косвенное доказательство Апагогическое косвенное доказательство</vt:lpstr>
      <vt:lpstr>Косвенное доказательство Апагогическое косвенное доказательство</vt:lpstr>
      <vt:lpstr>Косвенное доказательство Апагогическое косвенное доказательство</vt:lpstr>
      <vt:lpstr>Косвенное доказательство Апагогическое косвенное доказательство</vt:lpstr>
      <vt:lpstr>Косвенное доказательство Апагогическое косвенное доказательство</vt:lpstr>
      <vt:lpstr>Правило первое: довод должен быть доказанным истинным суждением</vt:lpstr>
      <vt:lpstr>«Доказательства», основанные на ложных аргументах, не имеют логической силы</vt:lpstr>
      <vt:lpstr>Правило первое: довод должен быть доказанным истинным суждением</vt:lpstr>
      <vt:lpstr>Ничего нельзя доказать с помощью положений, истинность которых не установлена</vt:lpstr>
      <vt:lpstr>Правило второе: доводы должны являться  достаточным основанием тезиса</vt:lpstr>
      <vt:lpstr>Не может служить доказательством положение, из которого доказываемый тезис не следует</vt:lpstr>
      <vt:lpstr>Правило второе: доводы должны являться  достаточным основанием тезиса</vt:lpstr>
      <vt:lpstr>«Доказательство», основанное на поспешном обобщении, не имеет логической силы</vt:lpstr>
      <vt:lpstr>Правило второе: доводы должны являться  достаточным основанием тезиса</vt:lpstr>
      <vt:lpstr>Тезис не может быть доказан посредством того,  что можно использовать для его опровержения</vt:lpstr>
      <vt:lpstr>Правило третье: истинность довода должна быть обоснована независимо от тезиса</vt:lpstr>
      <vt:lpstr>Не может служить доказательством положение, истинное лишь при условии истинности того, что следует доказать</vt:lpstr>
      <vt:lpstr>Правило четвёртое: доводы, приводимые в подтверждение тезиса, не должны противоречить друг другу</vt:lpstr>
    </vt:vector>
  </TitlesOfParts>
  <Company>МГИМО / MGIMO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Доказательство и опровержение</dc:title>
  <dc:subject>Основы формальной логики - Тема 10</dc:subject>
  <dc:creator>Николай Бирюков / Nikolai Biryukov</dc:creator>
  <dc:description>Редакция мая 2021 г.</dc:description>
  <cp:lastModifiedBy>USER</cp:lastModifiedBy>
  <cp:revision>582</cp:revision>
  <dcterms:created xsi:type="dcterms:W3CDTF">2004-09-28T22:15:44Z</dcterms:created>
  <dcterms:modified xsi:type="dcterms:W3CDTF">2023-12-13T10:14:08Z</dcterms:modified>
</cp:coreProperties>
</file>