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82" r:id="rId4"/>
    <p:sldId id="283" r:id="rId5"/>
    <p:sldId id="281" r:id="rId6"/>
    <p:sldId id="285" r:id="rId7"/>
    <p:sldId id="286" r:id="rId8"/>
    <p:sldId id="284" r:id="rId9"/>
    <p:sldId id="287" r:id="rId10"/>
    <p:sldId id="288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7" r:id="rId27"/>
    <p:sldId id="275" r:id="rId28"/>
    <p:sldId id="273" r:id="rId29"/>
    <p:sldId id="271" r:id="rId30"/>
    <p:sldId id="274" r:id="rId31"/>
    <p:sldId id="278" r:id="rId32"/>
    <p:sldId id="276" r:id="rId33"/>
    <p:sldId id="279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70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9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71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0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8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9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01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45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5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39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3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58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1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9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7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8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85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749862-EE03-4755-A1E8-F78ECA2DA501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077B-F3B0-4F39-BA1F-87E6319BA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22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Коммуникация, общение и виды</a:t>
            </a:r>
            <a:r>
              <a:rPr lang="ru-RU" dirty="0" smtClean="0"/>
              <a:t> речевой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74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Определите какими характеристиками обладают следующие ситуации делового общения</a:t>
            </a:r>
            <a:r>
              <a:rPr lang="ru-RU" sz="3200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1) Переписка старосты с преподавателем в Телеграмме</a:t>
            </a:r>
          </a:p>
          <a:p>
            <a:r>
              <a:rPr lang="ru-RU" sz="4000" dirty="0"/>
              <a:t>2) Кураторский час с группой</a:t>
            </a:r>
          </a:p>
          <a:p>
            <a:r>
              <a:rPr lang="ru-RU" sz="4000" dirty="0"/>
              <a:t>3) Домашняя работа в облаке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2642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речевой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1644899"/>
              </p:ext>
            </p:extLst>
          </p:nvPr>
        </p:nvGraphicFramePr>
        <p:xfrm>
          <a:off x="1103313" y="2052638"/>
          <a:ext cx="8947150" cy="16314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310969864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2953873609"/>
                    </a:ext>
                  </a:extLst>
                </a:gridCol>
              </a:tblGrid>
              <a:tr h="8983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Говорение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Чтение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453757"/>
                  </a:ext>
                </a:extLst>
              </a:tr>
              <a:tr h="73311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Слушание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Письмо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69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26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планирования речевых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● </a:t>
            </a:r>
            <a:r>
              <a:rPr lang="ru-RU" sz="3200" dirty="0"/>
              <a:t>ориентировка в ситуации;</a:t>
            </a:r>
          </a:p>
          <a:p>
            <a:r>
              <a:rPr lang="ru-RU" sz="3200" dirty="0"/>
              <a:t>● планирование действия;</a:t>
            </a:r>
          </a:p>
          <a:p>
            <a:r>
              <a:rPr lang="ru-RU" sz="3200" dirty="0"/>
              <a:t>● осуществление действия;</a:t>
            </a:r>
          </a:p>
          <a:p>
            <a:r>
              <a:rPr lang="ru-RU" sz="3200" dirty="0"/>
              <a:t>● контроль результатов.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062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Говорение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Говорение – процесс формирования и формулирования мысли в момент произнесения высказывания. </a:t>
            </a:r>
            <a:endParaRPr lang="ru-RU" sz="3200" dirty="0" smtClean="0"/>
          </a:p>
          <a:p>
            <a:r>
              <a:rPr lang="ru-RU" sz="3200" dirty="0"/>
              <a:t>Продуктом говорения является устный спонтанный текст, главным инструментом – голос.</a:t>
            </a:r>
          </a:p>
        </p:txBody>
      </p:sp>
    </p:spTree>
    <p:extLst>
      <p:ext uri="{BB962C8B-B14F-4D97-AF65-F5344CB8AC3E}">
        <p14:creationId xmlns:p14="http://schemas.microsoft.com/office/powerpoint/2010/main" xmlns="" val="2520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говорения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26128"/>
            <a:ext cx="8946541" cy="5022272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трудности </a:t>
            </a:r>
            <a:r>
              <a:rPr lang="ru-RU" sz="3200" dirty="0"/>
              <a:t>с оформлением высказывания, с подбором языковых </a:t>
            </a:r>
            <a:r>
              <a:rPr lang="ru-RU" sz="3200" dirty="0" smtClean="0"/>
              <a:t>средств, так как мысль опережает слово:</a:t>
            </a:r>
            <a:endParaRPr lang="ru-RU" sz="3200" dirty="0"/>
          </a:p>
          <a:p>
            <a:r>
              <a:rPr lang="ru-RU" sz="3200" dirty="0"/>
              <a:t>● оговорки, пропуски слов;</a:t>
            </a:r>
          </a:p>
          <a:p>
            <a:r>
              <a:rPr lang="ru-RU" sz="3200" dirty="0"/>
              <a:t>● </a:t>
            </a:r>
            <a:r>
              <a:rPr lang="ru-RU" sz="3200" dirty="0" err="1"/>
              <a:t>перебивы</a:t>
            </a:r>
            <a:r>
              <a:rPr lang="ru-RU" sz="3200" dirty="0"/>
              <a:t>, </a:t>
            </a:r>
            <a:r>
              <a:rPr lang="ru-RU" sz="3200" dirty="0" err="1"/>
              <a:t>сбивы</a:t>
            </a:r>
            <a:r>
              <a:rPr lang="ru-RU" sz="3200" dirty="0"/>
              <a:t> начатой конструкции, замена ее другой;</a:t>
            </a:r>
          </a:p>
          <a:p>
            <a:r>
              <a:rPr lang="ru-RU" sz="3200" dirty="0"/>
              <a:t>● наличие пауз, имеющих разные значения (колебание, обдумывание, подчеркнутое молчание и др.).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927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В говорении проявляется </a:t>
            </a:r>
            <a:r>
              <a:rPr lang="ru-RU" sz="44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личность </a:t>
            </a:r>
            <a:r>
              <a:rPr lang="ru-RU" sz="3200" dirty="0"/>
              <a:t>автора, особенности его </a:t>
            </a:r>
            <a:r>
              <a:rPr lang="ru-RU" sz="3200" dirty="0" smtClean="0"/>
              <a:t>речевого поведения</a:t>
            </a:r>
            <a:r>
              <a:rPr lang="ru-RU" sz="3200" dirty="0"/>
              <a:t>, характер, уровень интеллектуального развития, </a:t>
            </a:r>
            <a:r>
              <a:rPr lang="ru-RU" sz="3200" dirty="0" smtClean="0"/>
              <a:t>образования, культуры</a:t>
            </a:r>
            <a:r>
              <a:rPr lang="ru-RU" sz="3200" dirty="0"/>
              <a:t>, опыт, возраст, пол</a:t>
            </a:r>
          </a:p>
        </p:txBody>
      </p:sp>
    </p:spTree>
    <p:extLst>
      <p:ext uri="{BB962C8B-B14F-4D97-AF65-F5344CB8AC3E}">
        <p14:creationId xmlns:p14="http://schemas.microsoft.com/office/powerpoint/2010/main" xmlns="" val="10477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говорения: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521623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● </a:t>
            </a:r>
            <a:r>
              <a:rPr lang="ru-RU" sz="2400" dirty="0"/>
              <a:t>предварительная ориентировка: говорящий должен уяснить цель и задачи высказывания, определить (уточнить) тему, вид (жанр), состав будущей аудитории (образование, возраст, физическое и психологическое состояние и пр.);</a:t>
            </a:r>
          </a:p>
          <a:p>
            <a:r>
              <a:rPr lang="ru-RU" sz="2400" dirty="0"/>
              <a:t>● планирование деятельности: говорящий по возможности продумывает содержание, построение и речевое оформление высказывания;</a:t>
            </a:r>
          </a:p>
          <a:p>
            <a:r>
              <a:rPr lang="ru-RU" sz="2400" dirty="0"/>
              <a:t>● осуществление деятельности, т. е. самого процесса говорения, большую роль играет жестово-мимический код;</a:t>
            </a:r>
          </a:p>
          <a:p>
            <a:r>
              <a:rPr lang="ru-RU" sz="2400" dirty="0"/>
              <a:t>● контроль деятельности осуществляется как в течение всего процесса говорения, так и после него.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4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Слушание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/>
              <a:t>Слушание </a:t>
            </a:r>
            <a:r>
              <a:rPr lang="ru-RU" sz="3200" smtClean="0"/>
              <a:t>–</a:t>
            </a:r>
            <a:r>
              <a:rPr lang="ru-RU" sz="3200" smtClean="0"/>
              <a:t> </a:t>
            </a:r>
            <a:r>
              <a:rPr lang="ru-RU" sz="3200" dirty="0" smtClean="0"/>
              <a:t>это сложный речемыслительный процесс, так называемый «кодовый переход» с акустического кода, в котором слушающий воспринимает мысль, высказанную другим человеком, на код внутренней речи, то есть на мыслительный </a:t>
            </a:r>
            <a:r>
              <a:rPr lang="ru-RU" sz="3200" dirty="0" smtClean="0"/>
              <a:t>код; </a:t>
            </a:r>
            <a:r>
              <a:rPr lang="ru-RU" sz="3200" smtClean="0"/>
              <a:t>то есть, </a:t>
            </a:r>
            <a:r>
              <a:rPr lang="ru-RU" sz="3200" smtClean="0"/>
              <a:t>смысловое </a:t>
            </a:r>
            <a:r>
              <a:rPr lang="ru-RU" sz="3200" dirty="0"/>
              <a:t>восприятие устного высказывания.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942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Трудности слушания </a:t>
            </a:r>
            <a:r>
              <a:rPr lang="ru-RU" dirty="0" smtClean="0"/>
              <a:t>обусловлены: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неблагоприятной ситуацией общения (посторонними шумами, затрудняющими аудиальное восприятие, слабым голосом говорящего), </a:t>
            </a:r>
            <a:endParaRPr lang="ru-RU" sz="2400" dirty="0" smtClean="0"/>
          </a:p>
          <a:p>
            <a:r>
              <a:rPr lang="ru-RU" sz="2400" dirty="0" smtClean="0"/>
              <a:t>неумением </a:t>
            </a:r>
            <a:r>
              <a:rPr lang="ru-RU" sz="2400" dirty="0"/>
              <a:t>реципиента сконцентрироваться на этом виде деятельности, </a:t>
            </a:r>
            <a:endParaRPr lang="ru-RU" sz="2400" dirty="0" smtClean="0"/>
          </a:p>
          <a:p>
            <a:r>
              <a:rPr lang="ru-RU" sz="2400" dirty="0" err="1" smtClean="0"/>
              <a:t>монологичностью</a:t>
            </a:r>
            <a:r>
              <a:rPr lang="ru-RU" sz="2400" dirty="0" smtClean="0"/>
              <a:t> </a:t>
            </a:r>
            <a:r>
              <a:rPr lang="ru-RU" sz="2400" dirty="0"/>
              <a:t>речи, трудной для восприятия в силу </a:t>
            </a:r>
            <a:r>
              <a:rPr lang="ru-RU" sz="2400" dirty="0" err="1"/>
              <a:t>однонаправленности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неизбежной </a:t>
            </a:r>
            <a:r>
              <a:rPr lang="ru-RU" sz="2400" dirty="0"/>
              <a:t>утомляемостью слухового анализатора, что приводит к непроизвольному отвлечению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7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слушания: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● </a:t>
            </a:r>
            <a:r>
              <a:rPr lang="ru-RU" sz="2400" dirty="0"/>
              <a:t>познавательная (слушаю, чтобы знать);</a:t>
            </a:r>
          </a:p>
          <a:p>
            <a:r>
              <a:rPr lang="ru-RU" sz="2400" dirty="0"/>
              <a:t>● регулятивная (слушаю, чтобы научиться что-либо делать);</a:t>
            </a:r>
          </a:p>
          <a:p>
            <a:r>
              <a:rPr lang="ru-RU" sz="2400" dirty="0"/>
              <a:t>● ценностная, или ценностно-ориентационная (слушаю, чтобы </a:t>
            </a:r>
            <a:r>
              <a:rPr lang="ru-RU" sz="2400" dirty="0" smtClean="0"/>
              <a:t>получить </a:t>
            </a:r>
            <a:r>
              <a:rPr lang="ru-RU" sz="2400" dirty="0"/>
              <a:t>эстетическое наслаждение, чтобы ориентироваться в мире </a:t>
            </a:r>
            <a:r>
              <a:rPr lang="ru-RU" sz="2400" dirty="0" smtClean="0"/>
              <a:t>культурных </a:t>
            </a:r>
            <a:r>
              <a:rPr lang="ru-RU" sz="2400" dirty="0"/>
              <a:t>ценностей);</a:t>
            </a:r>
          </a:p>
          <a:p>
            <a:r>
              <a:rPr lang="ru-RU" sz="2400" dirty="0"/>
              <a:t>● реагирующая (слушаю, чтобы дать ответную реакцию – </a:t>
            </a:r>
            <a:r>
              <a:rPr lang="ru-RU" sz="2400" dirty="0" smtClean="0"/>
              <a:t>ответить на </a:t>
            </a:r>
            <a:r>
              <a:rPr lang="ru-RU" sz="2400" dirty="0"/>
              <a:t>чей-то вопрос, помочь</a:t>
            </a:r>
          </a:p>
        </p:txBody>
      </p:sp>
    </p:spTree>
    <p:extLst>
      <p:ext uri="{BB962C8B-B14F-4D97-AF65-F5344CB8AC3E}">
        <p14:creationId xmlns:p14="http://schemas.microsoft.com/office/powerpoint/2010/main" xmlns="" val="36141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latin typeface="Monotype Corsiva" panose="03010101010201010101" pitchFamily="66" charset="0"/>
              </a:rPr>
              <a:t>Самая большая роскошь на свете - это роскошь человеческого общения</a:t>
            </a:r>
          </a:p>
          <a:p>
            <a:r>
              <a:rPr lang="ru-RU" sz="5400" dirty="0" smtClean="0">
                <a:latin typeface="Monotype Corsiva" panose="03010101010201010101" pitchFamily="66" charset="0"/>
              </a:rPr>
              <a:t>Бизнес </a:t>
            </a:r>
            <a:r>
              <a:rPr lang="ru-RU" sz="5400" dirty="0">
                <a:latin typeface="Monotype Corsiva" panose="03010101010201010101" pitchFamily="66" charset="0"/>
              </a:rPr>
              <a:t>- это умение общаться с </a:t>
            </a:r>
            <a:r>
              <a:rPr lang="ru-RU" sz="5400" dirty="0" smtClean="0">
                <a:latin typeface="Monotype Corsiva" panose="03010101010201010101" pitchFamily="66" charset="0"/>
              </a:rPr>
              <a:t>людьми</a:t>
            </a:r>
          </a:p>
          <a:p>
            <a:endParaRPr lang="ru-RU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1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71600"/>
            <a:ext cx="9755188" cy="4876799"/>
          </a:xfrm>
        </p:spPr>
        <p:txBody>
          <a:bodyPr>
            <a:normAutofit lnSpcReduction="10000"/>
          </a:bodyPr>
          <a:lstStyle/>
          <a:p>
            <a:r>
              <a:rPr lang="ru-RU" sz="2800" i="1" dirty="0"/>
              <a:t> </a:t>
            </a:r>
            <a:r>
              <a:rPr lang="ru-RU" sz="2800" b="1" i="1" dirty="0"/>
              <a:t>Нерефлексивное</a:t>
            </a:r>
            <a:r>
              <a:rPr lang="ru-RU" sz="2800" dirty="0"/>
              <a:t> состоит в умении слушать молча и внимательно, не вмешиваясь в речь собеседника своими вопросами и </a:t>
            </a:r>
            <a:r>
              <a:rPr lang="ru-RU" sz="2800" dirty="0" smtClean="0"/>
              <a:t>замечаниями, не показывая эмоций.</a:t>
            </a:r>
            <a:endParaRPr lang="ru-RU" sz="2800" dirty="0"/>
          </a:p>
          <a:p>
            <a:r>
              <a:rPr lang="ru-RU" sz="2800" b="1" dirty="0"/>
              <a:t> </a:t>
            </a:r>
            <a:r>
              <a:rPr lang="ru-RU" sz="2800" b="1" i="1" dirty="0" smtClean="0"/>
              <a:t>Рефлексивный</a:t>
            </a:r>
            <a:r>
              <a:rPr lang="ru-RU" sz="2800" dirty="0"/>
              <a:t> вид слушания предполагает активное вмешательство в речь собеседника с целью оказать ему помощь в выражении мыслей и чувств. Этот вид слушания позволяет достигать наилучшего </a:t>
            </a:r>
            <a:r>
              <a:rPr lang="ru-RU" sz="2800" dirty="0" smtClean="0"/>
              <a:t> понимания</a:t>
            </a:r>
            <a:r>
              <a:rPr lang="ru-RU" sz="2800" dirty="0"/>
              <a:t>, но и может преследовать цель запутать собеседника, сбить его с мысли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273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/>
              <a:t>рефлексивных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4000" b="1" dirty="0"/>
              <a:t>1) выяснение</a:t>
            </a:r>
            <a:r>
              <a:rPr lang="ru-RU" sz="4000" b="1" i="1" dirty="0"/>
              <a:t> </a:t>
            </a:r>
            <a:endParaRPr lang="ru-RU" sz="4000" b="1" i="1" dirty="0" smtClean="0"/>
          </a:p>
          <a:p>
            <a:r>
              <a:rPr lang="ru-RU" sz="4000" b="1" dirty="0" smtClean="0"/>
              <a:t>2) </a:t>
            </a:r>
            <a:r>
              <a:rPr lang="ru-RU" sz="4000" b="1" dirty="0"/>
              <a:t>перефразирование</a:t>
            </a:r>
            <a:r>
              <a:rPr lang="ru-RU" sz="4000" dirty="0"/>
              <a:t> </a:t>
            </a:r>
            <a:endParaRPr lang="ru-RU" sz="4000" dirty="0" smtClean="0"/>
          </a:p>
          <a:p>
            <a:r>
              <a:rPr lang="ru-RU" sz="4000" b="1" dirty="0"/>
              <a:t>3) отражение чувств</a:t>
            </a:r>
            <a:r>
              <a:rPr lang="ru-RU" sz="4000" b="1" i="1" dirty="0"/>
              <a:t> </a:t>
            </a:r>
            <a:endParaRPr lang="ru-RU" sz="4000" b="1" i="1" dirty="0" smtClean="0"/>
          </a:p>
          <a:p>
            <a:r>
              <a:rPr lang="ru-RU" sz="4000" b="1" dirty="0"/>
              <a:t>4) </a:t>
            </a:r>
            <a:r>
              <a:rPr lang="ru-RU" sz="4000" b="1" dirty="0" err="1"/>
              <a:t>резюмирование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799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Чтение – смысловое восприятие письменного текста, результатом которого становится его понимание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103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иды </a:t>
            </a:r>
            <a:r>
              <a:rPr lang="ru-RU" dirty="0"/>
              <a:t>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58900"/>
            <a:ext cx="9971088" cy="4889499"/>
          </a:xfrm>
        </p:spPr>
        <p:txBody>
          <a:bodyPr>
            <a:noAutofit/>
          </a:bodyPr>
          <a:lstStyle/>
          <a:p>
            <a:r>
              <a:rPr lang="ru-RU" sz="3200" dirty="0"/>
              <a:t>● просмотровое;</a:t>
            </a:r>
          </a:p>
          <a:p>
            <a:r>
              <a:rPr lang="ru-RU" sz="3200" dirty="0"/>
              <a:t>● ознакомительное, подвидами которого являются поисковое (выборочное) и реферативное (со сжатием информации) чтение;</a:t>
            </a:r>
          </a:p>
          <a:p>
            <a:r>
              <a:rPr lang="ru-RU" sz="3200" dirty="0"/>
              <a:t>● критическое, изучающее чтение – если требуется полное и точное понимание содержащейся в тексте информации и адекватное ее воспроизведение в тех или иных целях.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082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300-500 </a:t>
            </a:r>
            <a:r>
              <a:rPr lang="ru-RU" sz="3200" dirty="0"/>
              <a:t>б/мин (слабый уровень)</a:t>
            </a:r>
          </a:p>
          <a:p>
            <a:r>
              <a:rPr lang="ru-RU" sz="3200" dirty="0"/>
              <a:t>500-800 б/мин (средний уровень)</a:t>
            </a:r>
          </a:p>
          <a:p>
            <a:r>
              <a:rPr lang="ru-RU" sz="3200" dirty="0"/>
              <a:t>800-1300 б/мин (уровень выше среднего)</a:t>
            </a:r>
          </a:p>
          <a:p>
            <a:r>
              <a:rPr lang="ru-RU" sz="3200" dirty="0"/>
              <a:t>1300 б/мин и больше (высокий)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96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33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452718"/>
            <a:ext cx="10542589" cy="621824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Проверьте себя. Засеките время!</a:t>
            </a:r>
            <a:endParaRPr lang="ru-RU" b="1" dirty="0" smtClean="0"/>
          </a:p>
          <a:p>
            <a:endParaRPr lang="ru-RU" sz="1800" dirty="0" smtClean="0"/>
          </a:p>
          <a:p>
            <a:r>
              <a:rPr lang="ru-RU" sz="1800" dirty="0" smtClean="0"/>
              <a:t>80</a:t>
            </a:r>
            <a:r>
              <a:rPr lang="ru-RU" sz="1800" dirty="0"/>
              <a:t>% людей при чтении проговаривают слова. У одних (ведущих новостей, пользующихся телесуфлером) это выражается явно, у других — опосредованно. Иногда немую артикуляцию можно заметить по легкому движению губ читающего, но чаще — только при проведении </a:t>
            </a:r>
            <a:r>
              <a:rPr lang="ru-RU" sz="1800" dirty="0" err="1"/>
              <a:t>рентгенокиносъемки</a:t>
            </a:r>
            <a:r>
              <a:rPr lang="ru-RU" sz="1800" dirty="0"/>
              <a:t> гортани.</a:t>
            </a:r>
          </a:p>
          <a:p>
            <a:r>
              <a:rPr lang="ru-RU" sz="1800" dirty="0"/>
              <a:t>Э</a:t>
            </a:r>
            <a:r>
              <a:rPr lang="ru-RU" sz="1800" dirty="0" smtClean="0"/>
              <a:t>ту </a:t>
            </a:r>
            <a:r>
              <a:rPr lang="ru-RU" sz="1800" dirty="0"/>
              <a:t>вредную привычку, тормозящую чтение, ты приобрел, учась читать: проговаривал текст про маму, моющую раму, по буквам, потом по слогам, затем складывая их в слова. В результате ты привык усваивать текст лишь после того, как проговоришь его. Но для понимания необязательно задействовать мышцы гортани.</a:t>
            </a:r>
          </a:p>
          <a:p>
            <a:r>
              <a:rPr lang="ru-RU" sz="1800" dirty="0"/>
              <a:t>Рассматривая фотографию, ты не объясняешь себе, что на ней изображено. («Так, что у нас тут? Девушка сидит на диване, волосы распущены, ноги расставлены… А-а! Понял!) Информация со снимка сразу передается в мозг, минуя органы речи. Того же самого можно добиться и при чтении.</a:t>
            </a:r>
          </a:p>
          <a:p>
            <a:r>
              <a:rPr lang="ru-RU" sz="1800" dirty="0"/>
              <a:t>Чтобы подавить движение губ, читая, прижимай их пальцем. Для борьбы с внутренним проговариванием читай текст, одновременно считая до тридцати или напевая (можно без слов) песню. Мышцы гортани окажутся задействованы, и мозг начнет принимать информацию напрямую. Первую неделю-две ты не будешь понимать содержание текста, но постепенно все придет в норму.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1837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для </a:t>
            </a:r>
            <a:r>
              <a:rPr lang="ru-RU" dirty="0" err="1" smtClean="0"/>
              <a:t>скорочтения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518" y="1870364"/>
            <a:ext cx="9601200" cy="4987636"/>
          </a:xfrm>
        </p:spPr>
      </p:pic>
    </p:spTree>
    <p:extLst>
      <p:ext uri="{BB962C8B-B14F-4D97-AF65-F5344CB8AC3E}">
        <p14:creationId xmlns:p14="http://schemas.microsoft.com/office/powerpoint/2010/main" xmlns="" val="127059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710" y="207818"/>
            <a:ext cx="6068290" cy="6553780"/>
          </a:xfrm>
        </p:spPr>
      </p:pic>
    </p:spTree>
    <p:extLst>
      <p:ext uri="{BB962C8B-B14F-4D97-AF65-F5344CB8AC3E}">
        <p14:creationId xmlns:p14="http://schemas.microsoft.com/office/powerpoint/2010/main" xmlns="" val="109542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748145"/>
            <a:ext cx="10243561" cy="6109855"/>
          </a:xfrm>
        </p:spPr>
      </p:pic>
    </p:spTree>
    <p:extLst>
      <p:ext uri="{BB962C8B-B14F-4D97-AF65-F5344CB8AC3E}">
        <p14:creationId xmlns:p14="http://schemas.microsoft.com/office/powerpoint/2010/main" xmlns="" val="14908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46111" y="353291"/>
            <a:ext cx="9404723" cy="99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890" y="0"/>
            <a:ext cx="2977200" cy="6692746"/>
          </a:xfrm>
        </p:spPr>
      </p:pic>
    </p:spTree>
    <p:extLst>
      <p:ext uri="{BB962C8B-B14F-4D97-AF65-F5344CB8AC3E}">
        <p14:creationId xmlns:p14="http://schemas.microsoft.com/office/powerpoint/2010/main" xmlns="" val="23084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Общение= коммуникация ?</a:t>
            </a:r>
            <a:br>
              <a:rPr lang="ru-RU" sz="5400" dirty="0"/>
            </a:br>
            <a:r>
              <a:rPr lang="ru-RU" sz="5400" dirty="0"/>
              <a:t>Какое понятие шире?</a:t>
            </a:r>
          </a:p>
        </p:txBody>
      </p:sp>
    </p:spTree>
    <p:extLst>
      <p:ext uri="{BB962C8B-B14F-4D97-AF65-F5344CB8AC3E}">
        <p14:creationId xmlns:p14="http://schemas.microsoft.com/office/powerpoint/2010/main" xmlns="" val="273783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07818"/>
            <a:ext cx="5236632" cy="73977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943" y="207818"/>
            <a:ext cx="482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471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чтобы</a:t>
            </a:r>
            <a:r>
              <a:rPr lang="ru-RU" sz="4000" i="1" dirty="0"/>
              <a:t> </a:t>
            </a:r>
            <a:r>
              <a:rPr lang="ru-RU" sz="4000" i="1" dirty="0" err="1"/>
              <a:t>поня</a:t>
            </a:r>
            <a:r>
              <a:rPr lang="ru-RU" sz="4000" i="1" dirty="0"/>
              <a:t> о че </a:t>
            </a:r>
            <a:r>
              <a:rPr lang="ru-RU" sz="4000" i="1" dirty="0" err="1"/>
              <a:t>иде</a:t>
            </a:r>
            <a:r>
              <a:rPr lang="ru-RU" sz="4000" i="1" dirty="0"/>
              <a:t> </a:t>
            </a:r>
            <a:r>
              <a:rPr lang="ru-RU" sz="4000" i="1" dirty="0" err="1"/>
              <a:t>реч</a:t>
            </a:r>
            <a:r>
              <a:rPr lang="ru-RU" sz="4000" i="1" dirty="0"/>
              <a:t>, </a:t>
            </a:r>
            <a:r>
              <a:rPr lang="ru-RU" sz="4000" dirty="0" err="1" smtClean="0"/>
              <a:t>тбе</a:t>
            </a:r>
            <a:r>
              <a:rPr lang="ru-RU" sz="4000" dirty="0" smtClean="0"/>
              <a:t> </a:t>
            </a:r>
            <a:r>
              <a:rPr lang="ru-RU" sz="4000" dirty="0"/>
              <a:t>не </a:t>
            </a:r>
            <a:r>
              <a:rPr lang="ru-RU" sz="4000" dirty="0" err="1" smtClean="0"/>
              <a:t>тлько</a:t>
            </a:r>
            <a:r>
              <a:rPr lang="ru-RU" sz="4000" dirty="0"/>
              <a:t> </a:t>
            </a:r>
            <a:r>
              <a:rPr lang="ru-RU" sz="4000" i="1" dirty="0"/>
              <a:t>не </a:t>
            </a:r>
            <a:r>
              <a:rPr lang="ru-RU" sz="4000" i="1" dirty="0" err="1"/>
              <a:t>обязате</a:t>
            </a:r>
            <a:r>
              <a:rPr lang="ru-RU" sz="4000" i="1" dirty="0"/>
              <a:t> </a:t>
            </a:r>
            <a:r>
              <a:rPr lang="ru-RU" sz="4000" dirty="0" err="1" smtClean="0"/>
              <a:t>виеть</a:t>
            </a:r>
            <a:r>
              <a:rPr lang="ru-RU" sz="4000" dirty="0" smtClean="0"/>
              <a:t> </a:t>
            </a:r>
            <a:r>
              <a:rPr lang="ru-RU" sz="4000" dirty="0" err="1" smtClean="0"/>
              <a:t>слво</a:t>
            </a:r>
            <a:r>
              <a:rPr lang="ru-RU" sz="4000" dirty="0" smtClean="0"/>
              <a:t> </a:t>
            </a:r>
            <a:r>
              <a:rPr lang="ru-RU" sz="4000" dirty="0" err="1" smtClean="0"/>
              <a:t>еликом</a:t>
            </a:r>
            <a:r>
              <a:rPr lang="ru-RU" sz="4000" dirty="0"/>
              <a:t>, но </a:t>
            </a:r>
            <a:r>
              <a:rPr lang="ru-RU" sz="4000" dirty="0" err="1" smtClean="0"/>
              <a:t>аже</a:t>
            </a:r>
            <a:r>
              <a:rPr lang="ru-RU" sz="4000" dirty="0"/>
              <a:t> </a:t>
            </a:r>
            <a:r>
              <a:rPr lang="ru-RU" sz="4000" i="1" dirty="0"/>
              <a:t>не </a:t>
            </a:r>
            <a:r>
              <a:rPr lang="ru-RU" sz="4000" i="1" dirty="0" err="1"/>
              <a:t>всгд</a:t>
            </a:r>
            <a:r>
              <a:rPr lang="ru-RU" sz="4000" i="1" dirty="0"/>
              <a:t> </a:t>
            </a:r>
            <a:r>
              <a:rPr lang="ru-RU" sz="4000" i="1" dirty="0" err="1"/>
              <a:t>нжн</a:t>
            </a:r>
            <a:r>
              <a:rPr lang="ru-RU" sz="4000" i="1" dirty="0"/>
              <a:t> </a:t>
            </a:r>
            <a:r>
              <a:rPr lang="ru-RU" sz="4000" i="1" dirty="0" err="1"/>
              <a:t>чтб</a:t>
            </a:r>
            <a:r>
              <a:rPr lang="ru-RU" sz="4000" i="1" dirty="0"/>
              <a:t> в </a:t>
            </a:r>
            <a:r>
              <a:rPr lang="ru-RU" sz="4000" i="1" dirty="0" err="1"/>
              <a:t>нм</a:t>
            </a:r>
            <a:r>
              <a:rPr lang="ru-RU" sz="4000" i="1" dirty="0"/>
              <a:t> </a:t>
            </a:r>
            <a:r>
              <a:rPr lang="ru-RU" sz="4000" i="1" dirty="0" err="1" smtClean="0"/>
              <a:t>бл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прстствл</a:t>
            </a:r>
            <a:r>
              <a:rPr lang="ru-RU" sz="4000" i="1" dirty="0" smtClean="0"/>
              <a:t> </a:t>
            </a:r>
            <a:r>
              <a:rPr lang="ru-RU" sz="4000" i="1" dirty="0" err="1"/>
              <a:t>глсн</a:t>
            </a:r>
            <a:r>
              <a:rPr lang="ru-RU" sz="4000" i="1" dirty="0"/>
              <a:t> </a:t>
            </a:r>
            <a:r>
              <a:rPr lang="ru-RU" sz="4000" i="1" dirty="0" err="1"/>
              <a:t>бкв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540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29" y="204065"/>
            <a:ext cx="9429202" cy="6200415"/>
          </a:xfrm>
        </p:spPr>
      </p:pic>
    </p:spTree>
    <p:extLst>
      <p:ext uri="{BB962C8B-B14F-4D97-AF65-F5344CB8AC3E}">
        <p14:creationId xmlns:p14="http://schemas.microsoft.com/office/powerpoint/2010/main" xmlns="" val="192474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Письмо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Письмо – процесс создания текста с последующей графической </a:t>
            </a:r>
            <a:r>
              <a:rPr lang="ru-RU" sz="3600" dirty="0" smtClean="0"/>
              <a:t>его фиксацией</a:t>
            </a:r>
            <a:r>
              <a:rPr lang="ru-RU" sz="3600" dirty="0"/>
              <a:t>. Продуктом данного вида деятельности является </a:t>
            </a:r>
            <a:r>
              <a:rPr lang="ru-RU" sz="3600" dirty="0" smtClean="0"/>
              <a:t>записанный текст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6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3745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/>
              <a:t>Общение</a:t>
            </a:r>
            <a:r>
              <a:rPr lang="ru-RU" sz="4000" dirty="0"/>
              <a:t> -</a:t>
            </a:r>
            <a:r>
              <a:rPr lang="ru-RU" sz="4000" b="1" i="1" dirty="0"/>
              <a:t>обмен мнениями, идеями, речевое взаимодействие в самом широком смысле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6692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2589" cy="1400530"/>
          </a:xfrm>
        </p:spPr>
        <p:txBody>
          <a:bodyPr/>
          <a:lstStyle/>
          <a:p>
            <a:r>
              <a:rPr lang="ru-RU" dirty="0" smtClean="0"/>
              <a:t> 1</a:t>
            </a:r>
            <a:r>
              <a:rPr lang="ru-RU" b="1" i="1" dirty="0" smtClean="0"/>
              <a:t>) </a:t>
            </a:r>
            <a:r>
              <a:rPr lang="ru-RU" sz="3200" b="1" i="1" dirty="0" smtClean="0"/>
              <a:t>коммуникация </a:t>
            </a:r>
            <a:r>
              <a:rPr lang="ru-RU" sz="3200" dirty="0"/>
              <a:t>– это способ связи любых объектов материального и духовного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</a:t>
            </a:r>
            <a:r>
              <a:rPr lang="ru-RU" sz="2800" dirty="0"/>
              <a:t>. </a:t>
            </a:r>
            <a:r>
              <a:rPr lang="ru-RU" sz="2800" dirty="0" err="1" smtClean="0"/>
              <a:t>Техн</a:t>
            </a:r>
            <a:r>
              <a:rPr lang="ru-RU" sz="2800" dirty="0" smtClean="0"/>
              <a:t>.: путь </a:t>
            </a:r>
            <a:r>
              <a:rPr lang="ru-RU" sz="2800" dirty="0"/>
              <a:t>сообщения, связь одного места с другим, средства передачи информации и других материальных и идеальных объектов из одного места в другое. </a:t>
            </a:r>
            <a:endParaRPr lang="ru-RU" sz="2800" dirty="0" smtClean="0"/>
          </a:p>
          <a:p>
            <a:r>
              <a:rPr lang="ru-RU" sz="2800" dirty="0" smtClean="0"/>
              <a:t>3</a:t>
            </a:r>
            <a:r>
              <a:rPr lang="ru-RU" sz="2800" dirty="0"/>
              <a:t>. </a:t>
            </a:r>
            <a:r>
              <a:rPr lang="ru-RU" sz="2800" dirty="0" smtClean="0"/>
              <a:t>Биол.: способы </a:t>
            </a:r>
            <a:r>
              <a:rPr lang="ru-RU" sz="2800" dirty="0"/>
              <a:t>связи у животных, птиц, насекомых и т. д. </a:t>
            </a:r>
            <a:endParaRPr lang="ru-RU" sz="2800" dirty="0" smtClean="0"/>
          </a:p>
          <a:p>
            <a:r>
              <a:rPr lang="ru-RU" sz="2800" dirty="0" smtClean="0"/>
              <a:t>4</a:t>
            </a:r>
            <a:r>
              <a:rPr lang="ru-RU" sz="2800" dirty="0"/>
              <a:t>. </a:t>
            </a:r>
            <a:r>
              <a:rPr lang="ru-RU" sz="2800" dirty="0" smtClean="0"/>
              <a:t>Соц.: связи </a:t>
            </a:r>
            <a:r>
              <a:rPr lang="ru-RU" sz="2800" dirty="0"/>
              <a:t>и отношения, возникающие в человеческом </a:t>
            </a:r>
            <a:r>
              <a:rPr lang="ru-RU" sz="2800" dirty="0" smtClean="0"/>
              <a:t>обществе в </a:t>
            </a:r>
            <a:r>
              <a:rPr lang="ru-RU" sz="2800" dirty="0"/>
              <a:t>форме общения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5611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Неделовое </a:t>
            </a:r>
            <a:r>
              <a:rPr lang="ru-RU" b="1" dirty="0"/>
              <a:t>и деловое общение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Различаются по </a:t>
            </a:r>
            <a:r>
              <a:rPr lang="ru-RU" sz="2800" dirty="0"/>
              <a:t>содержанию и </a:t>
            </a:r>
            <a:r>
              <a:rPr lang="ru-RU" sz="2800" dirty="0" smtClean="0"/>
              <a:t>целям</a:t>
            </a:r>
          </a:p>
          <a:p>
            <a:r>
              <a:rPr lang="ru-RU" sz="2800" dirty="0" smtClean="0"/>
              <a:t> Цель неделового или личностного общения - оно </a:t>
            </a:r>
            <a:r>
              <a:rPr lang="ru-RU" sz="2800" dirty="0"/>
              <a:t>само. </a:t>
            </a:r>
            <a:endParaRPr lang="ru-RU" sz="2800" dirty="0" smtClean="0"/>
          </a:p>
          <a:p>
            <a:r>
              <a:rPr lang="ru-RU" sz="2800" dirty="0" smtClean="0"/>
              <a:t>По </a:t>
            </a:r>
            <a:r>
              <a:rPr lang="ru-RU" sz="2800" dirty="0"/>
              <a:t>содержанию неделовое </a:t>
            </a:r>
            <a:r>
              <a:rPr lang="ru-RU" sz="2800" dirty="0" smtClean="0"/>
              <a:t>общение- решение </a:t>
            </a:r>
            <a:r>
              <a:rPr lang="ru-RU" sz="2800" dirty="0"/>
              <a:t>внутренних психологических </a:t>
            </a:r>
            <a:r>
              <a:rPr lang="ru-RU" sz="2800" dirty="0" smtClean="0"/>
              <a:t>проблем, разрешение </a:t>
            </a:r>
            <a:r>
              <a:rPr lang="ru-RU" sz="2800" dirty="0"/>
              <a:t>внутреннего конфликта, </a:t>
            </a:r>
            <a:r>
              <a:rPr lang="ru-RU" sz="2800" dirty="0" smtClean="0"/>
              <a:t>обсуждение происходящего </a:t>
            </a:r>
            <a:r>
              <a:rPr lang="ru-RU" sz="2800" dirty="0"/>
              <a:t>вокруг, </a:t>
            </a:r>
            <a:r>
              <a:rPr lang="ru-RU" sz="2800" dirty="0" smtClean="0"/>
              <a:t>удовлетворение  своей потребности в </a:t>
            </a:r>
            <a:r>
              <a:rPr lang="ru-RU" sz="2800" dirty="0"/>
              <a:t>понимании, сочувствии, сопереживании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700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Деловое общение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22400"/>
            <a:ext cx="9805988" cy="4825999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не самоцель, </a:t>
            </a:r>
            <a:r>
              <a:rPr lang="ru-RU" sz="3200" dirty="0"/>
              <a:t>а </a:t>
            </a:r>
            <a:r>
              <a:rPr lang="ru-RU" sz="3200" dirty="0" smtClean="0"/>
              <a:t>средство </a:t>
            </a:r>
            <a:r>
              <a:rPr lang="ru-RU" sz="3200" dirty="0"/>
              <a:t>для </a:t>
            </a:r>
            <a:r>
              <a:rPr lang="ru-RU" sz="3200" dirty="0" smtClean="0"/>
              <a:t>повышения качества совместной  </a:t>
            </a:r>
            <a:r>
              <a:rPr lang="ru-RU" sz="3200" dirty="0"/>
              <a:t>деятельности. </a:t>
            </a:r>
            <a:endParaRPr lang="ru-RU" sz="3200" dirty="0" smtClean="0"/>
          </a:p>
          <a:p>
            <a:r>
              <a:rPr lang="ru-RU" sz="3200" dirty="0" smtClean="0"/>
              <a:t>Оно </a:t>
            </a:r>
            <a:r>
              <a:rPr lang="ru-RU" sz="3200" dirty="0"/>
              <a:t>не затрагивает внутренний мир участников общения, и содержанием такого общения являются производственные вопросы. </a:t>
            </a:r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уровне делового общения идет совместное сотрудничество. </a:t>
            </a:r>
            <a:endParaRPr lang="ru-RU" sz="3200" dirty="0" smtClean="0"/>
          </a:p>
          <a:p>
            <a:r>
              <a:rPr lang="ru-RU" sz="3200" dirty="0" smtClean="0"/>
              <a:t>Деловая </a:t>
            </a:r>
            <a:r>
              <a:rPr lang="ru-RU" sz="3200" dirty="0"/>
              <a:t>коммуникация относится к социальной коммуникации </a:t>
            </a:r>
            <a:r>
              <a:rPr lang="ru-RU" sz="3200" dirty="0" smtClean="0"/>
              <a:t>при </a:t>
            </a:r>
            <a:r>
              <a:rPr lang="ru-RU" sz="3200" dirty="0"/>
              <a:t>помощи разнообразных знаковых систем</a:t>
            </a:r>
          </a:p>
        </p:txBody>
      </p:sp>
    </p:spTree>
    <p:extLst>
      <p:ext uri="{BB962C8B-B14F-4D97-AF65-F5344CB8AC3E}">
        <p14:creationId xmlns:p14="http://schemas.microsoft.com/office/powerpoint/2010/main" xmlns="" val="381369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Деловая </a:t>
            </a:r>
            <a:r>
              <a:rPr lang="ru-RU" b="1" dirty="0"/>
              <a:t>коммуникация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представляет </a:t>
            </a:r>
            <a:r>
              <a:rPr lang="ru-RU" sz="3200" dirty="0"/>
              <a:t>собой обмен информацией интеллектуального и эмоционального содержания, значимой для участников общения для достижения целей совместной деятельности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7577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Деловое общение делится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95400"/>
            <a:ext cx="9856788" cy="495299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 </a:t>
            </a:r>
            <a:r>
              <a:rPr lang="ru-RU" sz="2800" b="1" dirty="0"/>
              <a:t>устное - письменное (с точки зрения формы речи);</a:t>
            </a:r>
          </a:p>
          <a:p>
            <a:r>
              <a:rPr lang="ru-RU" sz="2800" b="1" dirty="0"/>
              <a:t>диалогическое - монологическое (с точки зрения </a:t>
            </a:r>
            <a:r>
              <a:rPr lang="ru-RU" sz="2800" b="1" dirty="0" err="1"/>
              <a:t>однонаправленности</a:t>
            </a:r>
            <a:r>
              <a:rPr lang="ru-RU" sz="2800" b="1" dirty="0"/>
              <a:t> / </a:t>
            </a:r>
            <a:r>
              <a:rPr lang="ru-RU" sz="2800" b="1" dirty="0" err="1"/>
              <a:t>двунаправленности</a:t>
            </a:r>
            <a:r>
              <a:rPr lang="ru-RU" sz="2800" b="1" dirty="0"/>
              <a:t> речи между говорящим и слушающим);</a:t>
            </a:r>
          </a:p>
          <a:p>
            <a:r>
              <a:rPr lang="ru-RU" sz="2800" b="1" dirty="0"/>
              <a:t>межличностное - публичное (с точки зрения количества участников);</a:t>
            </a:r>
          </a:p>
          <a:p>
            <a:r>
              <a:rPr lang="ru-RU" sz="2800" b="1" dirty="0"/>
              <a:t>непосредственное - опосредованное (с точки зрения отсутствия / наличия опосредующего аппарата);</a:t>
            </a:r>
          </a:p>
          <a:p>
            <a:r>
              <a:rPr lang="ru-RU" sz="2800" b="1" dirty="0"/>
              <a:t>контактное - </a:t>
            </a:r>
            <a:r>
              <a:rPr lang="ru-RU" sz="2800" b="1" dirty="0" err="1"/>
              <a:t>дистантное</a:t>
            </a:r>
            <a:r>
              <a:rPr lang="ru-RU" sz="2800" b="1" dirty="0"/>
              <a:t> (с точки зрения положения </a:t>
            </a:r>
            <a:r>
              <a:rPr lang="ru-RU" sz="2800" b="1" dirty="0" err="1"/>
              <a:t>коммуникантов</a:t>
            </a:r>
            <a:r>
              <a:rPr lang="ru-RU" sz="2800" b="1" dirty="0"/>
              <a:t> в пространстве).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8817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856</Words>
  <Application>Microsoft Office PowerPoint</Application>
  <PresentationFormat>Произвольный</PresentationFormat>
  <Paragraphs>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Ион</vt:lpstr>
      <vt:lpstr>Коммуникация, общение и виды речевой деятельности</vt:lpstr>
      <vt:lpstr>Слайд 2</vt:lpstr>
      <vt:lpstr>Слайд 3</vt:lpstr>
      <vt:lpstr>.</vt:lpstr>
      <vt:lpstr> 1) коммуникация – это способ связи любых объектов материального и духовного мира</vt:lpstr>
      <vt:lpstr>Неделовое и деловое общение</vt:lpstr>
      <vt:lpstr>Деловое общение</vt:lpstr>
      <vt:lpstr>Деловая коммуникация </vt:lpstr>
      <vt:lpstr>Деловое общение делится на:</vt:lpstr>
      <vt:lpstr>Определите какими характеристиками обладают следующие ситуации делового общения? </vt:lpstr>
      <vt:lpstr>Виды речевой деятельности</vt:lpstr>
      <vt:lpstr>Этапы планирования речевых действий</vt:lpstr>
      <vt:lpstr>Говорение</vt:lpstr>
      <vt:lpstr>Особенности говорения</vt:lpstr>
      <vt:lpstr>В говорении проявляется :</vt:lpstr>
      <vt:lpstr>Структура говорения: </vt:lpstr>
      <vt:lpstr>Слушание</vt:lpstr>
      <vt:lpstr>Трудности слушания обусловлены:</vt:lpstr>
      <vt:lpstr>Функции слушания:</vt:lpstr>
      <vt:lpstr>Виды слушания</vt:lpstr>
      <vt:lpstr>Виды рефлексивных ответов</vt:lpstr>
      <vt:lpstr>Чтение</vt:lpstr>
      <vt:lpstr>Виды чтения</vt:lpstr>
      <vt:lpstr>Скорость: </vt:lpstr>
      <vt:lpstr>Слайд 25</vt:lpstr>
      <vt:lpstr>Рекомендации для скорочтения</vt:lpstr>
      <vt:lpstr>Слайд 27</vt:lpstr>
      <vt:lpstr>Слайд 28</vt:lpstr>
      <vt:lpstr>Слайд 29</vt:lpstr>
      <vt:lpstr>Слайд 30</vt:lpstr>
      <vt:lpstr>Слайд 31</vt:lpstr>
      <vt:lpstr>Слайд 32</vt:lpstr>
      <vt:lpstr>Письмо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речевой деятельности</dc:title>
  <dc:creator>Пользователь</dc:creator>
  <cp:lastModifiedBy>Acer</cp:lastModifiedBy>
  <cp:revision>17</cp:revision>
  <dcterms:created xsi:type="dcterms:W3CDTF">2022-10-31T06:33:34Z</dcterms:created>
  <dcterms:modified xsi:type="dcterms:W3CDTF">2023-12-16T14:09:10Z</dcterms:modified>
</cp:coreProperties>
</file>