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7" r:id="rId21"/>
    <p:sldId id="308" r:id="rId22"/>
    <p:sldId id="309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3" r:id="rId47"/>
    <p:sldId id="294" r:id="rId48"/>
    <p:sldId id="292" r:id="rId49"/>
    <p:sldId id="296" r:id="rId50"/>
    <p:sldId id="295" r:id="rId51"/>
    <p:sldId id="297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0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8.0633931175269818E-2"/>
          <c:y val="0.11321259443395183"/>
          <c:w val="0.88658440264411453"/>
          <c:h val="0.637882596378181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Мощность гидроагрегатов в ГВт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Мир </c:v>
                </c:pt>
                <c:pt idx="1">
                  <c:v>Россия</c:v>
                </c:pt>
                <c:pt idx="2">
                  <c:v>Потенциал Росси</c:v>
                </c:pt>
                <c:pt idx="3">
                  <c:v>Потенциал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715</c:v>
                </c:pt>
                <c:pt idx="1">
                  <c:v>45</c:v>
                </c:pt>
                <c:pt idx="2">
                  <c:v>225</c:v>
                </c:pt>
                <c:pt idx="3">
                  <c:v>2500</c:v>
                </c:pt>
              </c:numCache>
            </c:numRef>
          </c:val>
        </c:ser>
        <c:axId val="117233536"/>
        <c:axId val="117235072"/>
      </c:barChart>
      <c:catAx>
        <c:axId val="117233536"/>
        <c:scaling>
          <c:orientation val="minMax"/>
        </c:scaling>
        <c:axPos val="b"/>
        <c:tickLblPos val="nextTo"/>
        <c:crossAx val="117235072"/>
        <c:crosses val="autoZero"/>
        <c:auto val="1"/>
        <c:lblAlgn val="ctr"/>
        <c:lblOffset val="100"/>
      </c:catAx>
      <c:valAx>
        <c:axId val="117235072"/>
        <c:scaling>
          <c:orientation val="minMax"/>
        </c:scaling>
        <c:axPos val="l"/>
        <c:majorGridlines/>
        <c:numFmt formatCode="General" sourceLinked="1"/>
        <c:tickLblPos val="nextTo"/>
        <c:crossAx val="117233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E706-5D4E-499D-BED7-92340834BDE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40CEDC2-274F-4EC8-BEE3-0B6F2C52D869}">
      <dgm:prSet phldrT="[Текст]"/>
      <dgm:spPr/>
      <dgm:t>
        <a:bodyPr/>
        <a:lstStyle/>
        <a:p>
          <a:r>
            <a:rPr lang="ru-RU" dirty="0" smtClean="0"/>
            <a:t>Экономические</a:t>
          </a:r>
          <a:endParaRPr lang="ru-RU" dirty="0"/>
        </a:p>
      </dgm:t>
    </dgm:pt>
    <dgm:pt modelId="{4B29742D-3891-429D-8DB0-A559EC4036A8}" type="parTrans" cxnId="{D8BDF24E-0EB8-4D5B-946D-1CC69124481E}">
      <dgm:prSet/>
      <dgm:spPr/>
      <dgm:t>
        <a:bodyPr/>
        <a:lstStyle/>
        <a:p>
          <a:endParaRPr lang="ru-RU"/>
        </a:p>
      </dgm:t>
    </dgm:pt>
    <dgm:pt modelId="{D2A09B60-6C86-40B1-9745-E2DC764E8E9A}" type="sibTrans" cxnId="{D8BDF24E-0EB8-4D5B-946D-1CC69124481E}">
      <dgm:prSet/>
      <dgm:spPr/>
      <dgm:t>
        <a:bodyPr/>
        <a:lstStyle/>
        <a:p>
          <a:endParaRPr lang="ru-RU"/>
        </a:p>
      </dgm:t>
    </dgm:pt>
    <dgm:pt modelId="{D3432123-B014-4341-B72D-14606A367DAB}">
      <dgm:prSet phldrT="[Текст]"/>
      <dgm:spPr/>
      <dgm:t>
        <a:bodyPr/>
        <a:lstStyle/>
        <a:p>
          <a:r>
            <a:rPr lang="ru-RU" b="0" dirty="0" smtClean="0"/>
            <a:t>Технические</a:t>
          </a:r>
          <a:endParaRPr lang="ru-RU" b="0" dirty="0"/>
        </a:p>
      </dgm:t>
    </dgm:pt>
    <dgm:pt modelId="{518434FC-D0E0-4D50-8881-3E6701411EBA}" type="parTrans" cxnId="{25C7E8BC-E897-4850-B381-391E2C38A1D0}">
      <dgm:prSet/>
      <dgm:spPr/>
      <dgm:t>
        <a:bodyPr/>
        <a:lstStyle/>
        <a:p>
          <a:endParaRPr lang="ru-RU"/>
        </a:p>
      </dgm:t>
    </dgm:pt>
    <dgm:pt modelId="{DCBDA703-4D59-4C00-88E4-5522565AF26C}" type="sibTrans" cxnId="{25C7E8BC-E897-4850-B381-391E2C38A1D0}">
      <dgm:prSet/>
      <dgm:spPr/>
      <dgm:t>
        <a:bodyPr/>
        <a:lstStyle/>
        <a:p>
          <a:endParaRPr lang="ru-RU"/>
        </a:p>
      </dgm:t>
    </dgm:pt>
    <dgm:pt modelId="{69CCF756-E079-4B35-B3FB-EEA9A9104985}">
      <dgm:prSet phldrT="[Текст]"/>
      <dgm:spPr/>
      <dgm:t>
        <a:bodyPr/>
        <a:lstStyle/>
        <a:p>
          <a:r>
            <a:rPr lang="ru-RU" dirty="0" smtClean="0"/>
            <a:t>Экологические и медицинские</a:t>
          </a:r>
          <a:endParaRPr lang="ru-RU" dirty="0"/>
        </a:p>
      </dgm:t>
    </dgm:pt>
    <dgm:pt modelId="{78BC9B7D-EE75-4CB3-9C0C-DADF3538547F}" type="parTrans" cxnId="{CFDA6903-12BD-45A7-AB58-F750913E1859}">
      <dgm:prSet/>
      <dgm:spPr/>
      <dgm:t>
        <a:bodyPr/>
        <a:lstStyle/>
        <a:p>
          <a:endParaRPr lang="ru-RU"/>
        </a:p>
      </dgm:t>
    </dgm:pt>
    <dgm:pt modelId="{1E4AA0F6-936D-4894-94ED-4174FBF52000}" type="sibTrans" cxnId="{CFDA6903-12BD-45A7-AB58-F750913E1859}">
      <dgm:prSet/>
      <dgm:spPr/>
      <dgm:t>
        <a:bodyPr/>
        <a:lstStyle/>
        <a:p>
          <a:endParaRPr lang="ru-RU"/>
        </a:p>
      </dgm:t>
    </dgm:pt>
    <dgm:pt modelId="{E4A08BB6-0393-4BD2-BC8A-195F2223436B}" type="pres">
      <dgm:prSet presAssocID="{31EDE706-5D4E-499D-BED7-92340834BDEC}" presName="linearFlow" presStyleCnt="0">
        <dgm:presLayoutVars>
          <dgm:dir/>
          <dgm:resizeHandles val="exact"/>
        </dgm:presLayoutVars>
      </dgm:prSet>
      <dgm:spPr/>
    </dgm:pt>
    <dgm:pt modelId="{65111965-4723-4E9D-B72A-8164D1D7ACF8}" type="pres">
      <dgm:prSet presAssocID="{E40CEDC2-274F-4EC8-BEE3-0B6F2C52D869}" presName="composite" presStyleCnt="0"/>
      <dgm:spPr/>
    </dgm:pt>
    <dgm:pt modelId="{F36E75C6-2FB6-43DB-895F-3E47C2BB78E3}" type="pres">
      <dgm:prSet presAssocID="{E40CEDC2-274F-4EC8-BEE3-0B6F2C52D86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D9AB13-3ECF-4B95-8505-963CA27AD3B7}" type="pres">
      <dgm:prSet presAssocID="{E40CEDC2-274F-4EC8-BEE3-0B6F2C52D86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61CA-37D2-4F63-B894-ABA5ADF90270}" type="pres">
      <dgm:prSet presAssocID="{D2A09B60-6C86-40B1-9745-E2DC764E8E9A}" presName="spacing" presStyleCnt="0"/>
      <dgm:spPr/>
    </dgm:pt>
    <dgm:pt modelId="{4084BDB7-1D40-4978-A104-13982D182487}" type="pres">
      <dgm:prSet presAssocID="{D3432123-B014-4341-B72D-14606A367DAB}" presName="composite" presStyleCnt="0"/>
      <dgm:spPr/>
    </dgm:pt>
    <dgm:pt modelId="{2B6328B9-6033-4D7F-B54D-D62A80D1925E}" type="pres">
      <dgm:prSet presAssocID="{D3432123-B014-4341-B72D-14606A367DA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CB6B72-4F66-42DC-BBE2-6104D4C4E818}" type="pres">
      <dgm:prSet presAssocID="{D3432123-B014-4341-B72D-14606A367DA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7C887-695B-481A-8572-75B0E7DE49E4}" type="pres">
      <dgm:prSet presAssocID="{DCBDA703-4D59-4C00-88E4-5522565AF26C}" presName="spacing" presStyleCnt="0"/>
      <dgm:spPr/>
    </dgm:pt>
    <dgm:pt modelId="{194A8F8F-F7AA-4525-B0C1-E5270E025222}" type="pres">
      <dgm:prSet presAssocID="{69CCF756-E079-4B35-B3FB-EEA9A9104985}" presName="composite" presStyleCnt="0"/>
      <dgm:spPr/>
    </dgm:pt>
    <dgm:pt modelId="{0C744D7A-F93A-4C8B-9A9D-392B0CE6BFB2}" type="pres">
      <dgm:prSet presAssocID="{69CCF756-E079-4B35-B3FB-EEA9A910498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BAF69F5-1514-435A-B9AA-826ACEDD8238}" type="pres">
      <dgm:prSet presAssocID="{69CCF756-E079-4B35-B3FB-EEA9A91049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D057E-0B56-4F28-9165-63A7DEACB727}" type="presOf" srcId="{D3432123-B014-4341-B72D-14606A367DAB}" destId="{7ECB6B72-4F66-42DC-BBE2-6104D4C4E818}" srcOrd="0" destOrd="0" presId="urn:microsoft.com/office/officeart/2005/8/layout/vList3#1"/>
    <dgm:cxn modelId="{CFDA6903-12BD-45A7-AB58-F750913E1859}" srcId="{31EDE706-5D4E-499D-BED7-92340834BDEC}" destId="{69CCF756-E079-4B35-B3FB-EEA9A9104985}" srcOrd="2" destOrd="0" parTransId="{78BC9B7D-EE75-4CB3-9C0C-DADF3538547F}" sibTransId="{1E4AA0F6-936D-4894-94ED-4174FBF52000}"/>
    <dgm:cxn modelId="{12479278-2263-45B3-8427-B97C29578B14}" type="presOf" srcId="{31EDE706-5D4E-499D-BED7-92340834BDEC}" destId="{E4A08BB6-0393-4BD2-BC8A-195F2223436B}" srcOrd="0" destOrd="0" presId="urn:microsoft.com/office/officeart/2005/8/layout/vList3#1"/>
    <dgm:cxn modelId="{D8BDF24E-0EB8-4D5B-946D-1CC69124481E}" srcId="{31EDE706-5D4E-499D-BED7-92340834BDEC}" destId="{E40CEDC2-274F-4EC8-BEE3-0B6F2C52D869}" srcOrd="0" destOrd="0" parTransId="{4B29742D-3891-429D-8DB0-A559EC4036A8}" sibTransId="{D2A09B60-6C86-40B1-9745-E2DC764E8E9A}"/>
    <dgm:cxn modelId="{25C7E8BC-E897-4850-B381-391E2C38A1D0}" srcId="{31EDE706-5D4E-499D-BED7-92340834BDEC}" destId="{D3432123-B014-4341-B72D-14606A367DAB}" srcOrd="1" destOrd="0" parTransId="{518434FC-D0E0-4D50-8881-3E6701411EBA}" sibTransId="{DCBDA703-4D59-4C00-88E4-5522565AF26C}"/>
    <dgm:cxn modelId="{DDB803CF-AA51-4BA2-AB25-554ABC655350}" type="presOf" srcId="{E40CEDC2-274F-4EC8-BEE3-0B6F2C52D869}" destId="{DDD9AB13-3ECF-4B95-8505-963CA27AD3B7}" srcOrd="0" destOrd="0" presId="urn:microsoft.com/office/officeart/2005/8/layout/vList3#1"/>
    <dgm:cxn modelId="{77B7CA06-AFEC-46A5-A2BF-6EC6A9A44D42}" type="presOf" srcId="{69CCF756-E079-4B35-B3FB-EEA9A9104985}" destId="{EBAF69F5-1514-435A-B9AA-826ACEDD8238}" srcOrd="0" destOrd="0" presId="urn:microsoft.com/office/officeart/2005/8/layout/vList3#1"/>
    <dgm:cxn modelId="{4C73CDD7-BEBF-45F3-B49D-212B9E0D491E}" type="presParOf" srcId="{E4A08BB6-0393-4BD2-BC8A-195F2223436B}" destId="{65111965-4723-4E9D-B72A-8164D1D7ACF8}" srcOrd="0" destOrd="0" presId="urn:microsoft.com/office/officeart/2005/8/layout/vList3#1"/>
    <dgm:cxn modelId="{BAFF0E16-F288-44C6-A2B1-FA90471FE2C8}" type="presParOf" srcId="{65111965-4723-4E9D-B72A-8164D1D7ACF8}" destId="{F36E75C6-2FB6-43DB-895F-3E47C2BB78E3}" srcOrd="0" destOrd="0" presId="urn:microsoft.com/office/officeart/2005/8/layout/vList3#1"/>
    <dgm:cxn modelId="{BAE9F054-4851-49E9-9986-0C0B338B2BB9}" type="presParOf" srcId="{65111965-4723-4E9D-B72A-8164D1D7ACF8}" destId="{DDD9AB13-3ECF-4B95-8505-963CA27AD3B7}" srcOrd="1" destOrd="0" presId="urn:microsoft.com/office/officeart/2005/8/layout/vList3#1"/>
    <dgm:cxn modelId="{A1736FED-7ACA-422E-BB7D-D87848360632}" type="presParOf" srcId="{E4A08BB6-0393-4BD2-BC8A-195F2223436B}" destId="{8E8761CA-37D2-4F63-B894-ABA5ADF90270}" srcOrd="1" destOrd="0" presId="urn:microsoft.com/office/officeart/2005/8/layout/vList3#1"/>
    <dgm:cxn modelId="{7F39548D-8D4C-45D7-85F9-36A137D6756D}" type="presParOf" srcId="{E4A08BB6-0393-4BD2-BC8A-195F2223436B}" destId="{4084BDB7-1D40-4978-A104-13982D182487}" srcOrd="2" destOrd="0" presId="urn:microsoft.com/office/officeart/2005/8/layout/vList3#1"/>
    <dgm:cxn modelId="{F20D75B8-B899-4B3E-85EC-51E9D272CDDA}" type="presParOf" srcId="{4084BDB7-1D40-4978-A104-13982D182487}" destId="{2B6328B9-6033-4D7F-B54D-D62A80D1925E}" srcOrd="0" destOrd="0" presId="urn:microsoft.com/office/officeart/2005/8/layout/vList3#1"/>
    <dgm:cxn modelId="{1482B85C-8DEA-48D3-9A25-F5D4A788BEC4}" type="presParOf" srcId="{4084BDB7-1D40-4978-A104-13982D182487}" destId="{7ECB6B72-4F66-42DC-BBE2-6104D4C4E818}" srcOrd="1" destOrd="0" presId="urn:microsoft.com/office/officeart/2005/8/layout/vList3#1"/>
    <dgm:cxn modelId="{2CD3BACF-F8C5-4C76-A2B1-5951652C7E79}" type="presParOf" srcId="{E4A08BB6-0393-4BD2-BC8A-195F2223436B}" destId="{7377C887-695B-481A-8572-75B0E7DE49E4}" srcOrd="3" destOrd="0" presId="urn:microsoft.com/office/officeart/2005/8/layout/vList3#1"/>
    <dgm:cxn modelId="{27EFC508-366D-4DBC-8BE5-AE7FBE23F496}" type="presParOf" srcId="{E4A08BB6-0393-4BD2-BC8A-195F2223436B}" destId="{194A8F8F-F7AA-4525-B0C1-E5270E025222}" srcOrd="4" destOrd="0" presId="urn:microsoft.com/office/officeart/2005/8/layout/vList3#1"/>
    <dgm:cxn modelId="{D6A15829-7451-4A98-AAD4-2D69F45A025B}" type="presParOf" srcId="{194A8F8F-F7AA-4525-B0C1-E5270E025222}" destId="{0C744D7A-F93A-4C8B-9A9D-392B0CE6BFB2}" srcOrd="0" destOrd="0" presId="urn:microsoft.com/office/officeart/2005/8/layout/vList3#1"/>
    <dgm:cxn modelId="{AD02C2A7-B7D4-442B-9280-D57DD0BD11E4}" type="presParOf" srcId="{194A8F8F-F7AA-4525-B0C1-E5270E025222}" destId="{EBAF69F5-1514-435A-B9AA-826ACEDD8238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1C128F-FA4A-43C2-81D9-A32EA0089CB4}" type="datetimeFigureOut">
              <a:rPr lang="ru-RU" smtClean="0"/>
              <a:pPr/>
              <a:t>27.06.2008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6F5939-53F2-472C-A788-98B54E1015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0%D1%81%D0%BE%D0%BD%D0%B0%D0%BB" TargetMode="External"/><Relationship Id="rId3" Type="http://schemas.openxmlformats.org/officeDocument/2006/relationships/hyperlink" Target="http://ru.wikipedia.org/wiki/%D0%AD%D0%BD%D0%B5%D1%80%D0%B3%D0%B8%D1%8F" TargetMode="External"/><Relationship Id="rId7" Type="http://schemas.openxmlformats.org/officeDocument/2006/relationships/hyperlink" Target="http://ru.wikipedia.org/wiki/%D0%A0%D0%B0%D0%B1%D0%BE%D1%82%D0%BD%D0%B8%D0%BA" TargetMode="External"/><Relationship Id="rId2" Type="http://schemas.openxmlformats.org/officeDocument/2006/relationships/hyperlink" Target="http://ru.wikipedia.org/wiki/%D0%AF%D0%B4%D0%B5%D1%80%D0%BD%D0%B0%D1%8F_%D1%83%D1%81%D1%82%D0%B0%D0%BD%D0%BE%D0%B2%D0%BA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1%D0%BE%D0%BE%D1%80%D1%83%D0%B6%D0%B5%D0%BD%D0%B8%D0%B5" TargetMode="External"/><Relationship Id="rId5" Type="http://schemas.openxmlformats.org/officeDocument/2006/relationships/hyperlink" Target="http://ru.wikipedia.org/wiki/%D0%A3%D1%81%D1%82%D1%80%D0%BE%D0%B9%D1%81%D1%82%D0%B2%D0%BE" TargetMode="External"/><Relationship Id="rId4" Type="http://schemas.openxmlformats.org/officeDocument/2006/relationships/hyperlink" Target="http://ru.wikipedia.org/wiki/%D0%AF%D0%B4%D0%B5%D1%80%D0%BD%D1%8B%D0%B9_%D1%80%D0%B5%D0%B0%D0%BA%D1%82%D0%BE%D1%80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1%82%D0%BE%D0%BC%D0%BD%D0%B0%D1%8F_%D1%82%D0%B5%D0%BF%D0%BB%D0%BE%D1%8D%D0%BB%D0%B5%D0%BA%D1%82%D1%80%D0%BE%D1%86%D0%B5%D0%BD%D1%82%D1%80%D0%B0%D0%BB%D1%8C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5%D1%80%D0%BC%D0%B0%D0%BD%D0%B8%D1%8F" TargetMode="External"/><Relationship Id="rId3" Type="http://schemas.openxmlformats.org/officeDocument/2006/relationships/hyperlink" Target="http://ru.wikipedia.org/wiki/%D0%90%D1%82%D0%BE%D0%BC%D0%BD%D0%B0%D1%8F_%D1%8D%D0%BB%D0%B5%D0%BA%D1%82%D1%80%D0%BE%D1%81%D1%82%D0%B0%D0%BD%D1%86%D0%B8%D1%8F" TargetMode="External"/><Relationship Id="rId7" Type="http://schemas.openxmlformats.org/officeDocument/2006/relationships/hyperlink" Target="http://ru.wikipedia.org/wiki/%D0%9A%D0%BE%D1%80%D0%B5%D1%8F" TargetMode="External"/><Relationship Id="rId2" Type="http://schemas.openxmlformats.org/officeDocument/2006/relationships/hyperlink" Target="http://ru.wikipedia.org/wiki/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AF%D0%BF%D0%BE%D0%BD%D0%B8%D1%8F" TargetMode="External"/><Relationship Id="rId10" Type="http://schemas.openxmlformats.org/officeDocument/2006/relationships/hyperlink" Target="http://ru.wikipedia.org/wiki/%D0%A2%D0%92%D0%AD%D0%9B_(%D0%BA%D0%BE%D0%BC%D0%BF%D0%B0%D0%BD%D0%B8%D1%8F)" TargetMode="External"/><Relationship Id="rId4" Type="http://schemas.openxmlformats.org/officeDocument/2006/relationships/hyperlink" Target="http://ru.wikipedia.org/wiki/%D0%A4%D1%80%D0%B0%D0%BD%D1%86%D0%B8%D1%8F" TargetMode="External"/><Relationship Id="rId9" Type="http://schemas.openxmlformats.org/officeDocument/2006/relationships/hyperlink" Target="http://ru.wikipedia.org/wiki/%D0%92%D0%B0%D1%82%D1%82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0%D1%84%D0%B8%D1%82%D0%BE-%D0%B2%D0%BE%D0%B4%D0%BD%D1%8B%D0%B9_%D1%8F%D0%B4%D0%B5%D1%80%D0%BD%D1%8B%D0%B9_%D1%80%D0%B5%D0%B0%D0%BA%D1%82%D0%BE%D1%80" TargetMode="External"/><Relationship Id="rId13" Type="http://schemas.openxmlformats.org/officeDocument/2006/relationships/hyperlink" Target="http://ru.wikipedia.org/wiki/%D0%A0%D0%B5%D0%B0%D0%BA%D1%82%D0%BE%D1%80%D1%8B_%D0%BD%D0%B0_%D0%B1%D1%8B%D1%81%D1%82%D1%80%D1%8B%D1%85_%D0%BD%D0%B5%D0%B9%D1%82%D1%80%D0%BE%D0%BD%D0%B0%D1%85" TargetMode="External"/><Relationship Id="rId3" Type="http://schemas.openxmlformats.org/officeDocument/2006/relationships/hyperlink" Target="http://ru.wikipedia.org/wiki/%D0%A0%D0%B5%D0%B0%D0%BA%D1%82%D0%BE%D1%80%D1%8B_%D0%BD%D0%B0_%D1%82%D0%B5%D0%BF%D0%BB%D0%BE%D0%B2%D1%8B%D1%85_%D0%BD%D0%B5%D0%B9%D1%82%D1%80%D0%BE%D0%BD%D0%B0%D1%85" TargetMode="External"/><Relationship Id="rId7" Type="http://schemas.openxmlformats.org/officeDocument/2006/relationships/hyperlink" Target="http://ru.wikipedia.org/wiki/%D0%93%D1%80%D0%B0%D1%84%D0%B8%D1%82%D0%BE-%D0%B3%D0%B0%D0%B7%D0%BE%D0%B2%D1%8B%D0%B9_%D1%8F%D0%B4%D0%B5%D1%80%D0%BD%D1%8B%D0%B9_%D1%80%D0%B5%D0%B0%D0%BA%D1%82%D0%BE%D1%80" TargetMode="External"/><Relationship Id="rId12" Type="http://schemas.openxmlformats.org/officeDocument/2006/relationships/hyperlink" Target="http://ru.wikipedia.org/w/index.php?title=%D0%9A%D0%B8%D0%BF%D1%8F%D1%89%D0%B8%D0%B9_%D1%82%D1%8F%D0%B6%D0%B5%D0%BB%D0%BE%D0%B2%D0%BE%D0%B4%D0%BD%D1%8B%D0%B9_%D1%80%D0%B5%D0%B0%D0%BA%D1%82%D0%BE%D1%80&amp;action=edit&amp;redlink=1" TargetMode="External"/><Relationship Id="rId2" Type="http://schemas.openxmlformats.org/officeDocument/2006/relationships/hyperlink" Target="http://ru.wikipedia.org/wiki/%D0%AF%D0%B4%D0%B5%D1%80%D0%BD%D1%8B%D0%B9_%D1%80%D0%B5%D0%B0%D0%BA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F%D0%B6%D0%B5%D0%BB%D0%BE%D0%B2%D0%BE%D0%B4%D0%BD%D1%8B%D0%B9_%D1%8F%D0%B4%D0%B5%D1%80%D0%BD%D1%8B%D0%B9_%D1%80%D0%B5%D0%B0%D0%BA%D1%82%D0%BE%D1%80" TargetMode="External"/><Relationship Id="rId11" Type="http://schemas.openxmlformats.org/officeDocument/2006/relationships/hyperlink" Target="http://ru.wikipedia.org/w/index.php?title=%D0%A2%D1%8F%D0%B6%D0%B5%D0%BB%D0%BE%D0%B2%D0%BE%D0%B4%D0%BD%D1%8B%D0%B9_%D0%B2%D0%BE%D0%B4%D0%BE%D0%BE%D1%85%D0%BB%D0%B0%D0%B6%D0%B4%D0%B0%D0%B5%D0%BC%D1%8B%D0%B9_%D1%80%D0%B5%D0%B0%D0%BA%D1%82%D0%BE%D1%80&amp;action=edit&amp;redlink=1" TargetMode="External"/><Relationship Id="rId5" Type="http://schemas.openxmlformats.org/officeDocument/2006/relationships/hyperlink" Target="http://ru.wikipedia.org/wiki/%D0%9A%D0%B8%D0%BF%D1%8F%D1%89%D0%B8%D0%B9_%D1%8F%D0%B4%D0%B5%D1%80%D0%BD%D1%8B%D0%B9_%D1%80%D0%B5%D0%B0%D0%BA%D1%82%D0%BE%D1%80" TargetMode="External"/><Relationship Id="rId10" Type="http://schemas.openxmlformats.org/officeDocument/2006/relationships/hyperlink" Target="http://ru.wikipedia.org/w/index.php?title=%D0%A2%D1%8F%D0%B6%D0%B5%D0%BB%D0%BE%D0%B2%D0%BE%D0%B4%D0%BD%D1%8B%D0%B9_%D0%B3%D0%B0%D0%B7%D0%BE%D0%BE%D1%85%D0%BB%D0%B0%D0%B6%D0%B4%D0%B0%D0%B5%D0%BC%D1%8B%D0%B9_%D1%80%D0%B5%D0%B0%D0%BA%D1%82%D0%BE%D1%80&amp;action=edit&amp;redlink=1" TargetMode="External"/><Relationship Id="rId4" Type="http://schemas.openxmlformats.org/officeDocument/2006/relationships/hyperlink" Target="http://ru.wikipedia.org/wiki/%D0%92%D0%BE%D0%B4%D0%BE-%D0%B2%D0%BE%D0%B4%D1%8F%D0%BD%D0%BE%D0%B9_%D1%8F%D0%B4%D0%B5%D1%80%D0%BD%D1%8B%D0%B9_%D1%80%D0%B5%D0%B0%D0%BA%D1%82%D0%BE%D1%80" TargetMode="External"/><Relationship Id="rId9" Type="http://schemas.openxmlformats.org/officeDocument/2006/relationships/hyperlink" Target="http://ru.wikipedia.org/w/index.php?title=%D0%92%D1%8B%D1%81%D0%BE%D0%BA%D0%BE%D1%82%D0%B5%D0%BC%D0%BF%D0%B5%D1%80%D0%B0%D1%82%D1%83%D1%80%D0%BD%D1%8B%D0%B9_%D0%B3%D0%B0%D0%B7%D0%BE%D0%BE%D1%85%D0%BB%D0%B0%D0%B6%D0%B4%D0%B0%D0%B5%D0%BC%D1%8B%D0%B9_%D1%80%D0%B5%D0%B0%D0%BA%D1%82%D0%BE%D1%80&amp;action=edit&amp;redlink=1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3%D1%80%D1%81%D0%BA%D0%B0%D1%8F_%D0%90%D0%AD%D0%A1" TargetMode="External"/><Relationship Id="rId3" Type="http://schemas.openxmlformats.org/officeDocument/2006/relationships/hyperlink" Target="http://ru.wikipedia.org/wiki/%D0%91%D0%B5%D0%BB%D0%BE%D1%8F%D1%80%D1%81%D0%BA%D0%B0%D1%8F_%D0%90%D0%AD%D0%A1" TargetMode="External"/><Relationship Id="rId7" Type="http://schemas.openxmlformats.org/officeDocument/2006/relationships/hyperlink" Target="http://ru.wikipedia.org/wiki/%D0%9A%D0%BE%D0%BB%D1%8C%D1%81%D0%BA%D0%B0%D1%8F_%D0%90%D0%AD%D0%A1" TargetMode="External"/><Relationship Id="rId2" Type="http://schemas.openxmlformats.org/officeDocument/2006/relationships/hyperlink" Target="http://ru.wikipedia.org/wiki/%D0%91%D0%B0%D0%BB%D0%B0%D0%BA%D0%BE%D0%B2%D1%81%D0%BA%D0%B0%D1%8F_%D0%90%D0%AD%D0%A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0%D0%BB%D0%B8%D0%BD%D0%B8%D0%BD%D1%81%D0%BA%D0%B0%D1%8F_%D0%90%D0%AD%D0%A1" TargetMode="External"/><Relationship Id="rId11" Type="http://schemas.openxmlformats.org/officeDocument/2006/relationships/hyperlink" Target="http://ru.wikipedia.org/wiki/%D0%A1%D0%BC%D0%BE%D0%BB%D0%B5%D0%BD%D1%81%D0%BA%D0%B0%D1%8F_%D0%90%D0%AD%D0%A1" TargetMode="External"/><Relationship Id="rId5" Type="http://schemas.openxmlformats.org/officeDocument/2006/relationships/hyperlink" Target="http://ru.wikipedia.org/wiki/%D0%92%D0%BE%D0%BB%D0%B3%D0%BE%D0%B4%D0%BE%D0%BD%D1%81%D0%BA%D0%B0%D1%8F_%D0%90%D0%AD%D0%A1" TargetMode="External"/><Relationship Id="rId10" Type="http://schemas.openxmlformats.org/officeDocument/2006/relationships/hyperlink" Target="http://ru.wikipedia.org/wiki/%D0%9D%D0%BE%D0%B2%D0%BE%D0%B2%D0%BE%D1%80%D0%BE%D0%BD%D0%B5%D0%B6%D1%81%D0%BA%D0%B0%D1%8F_%D0%90%D0%AD%D0%A1" TargetMode="External"/><Relationship Id="rId4" Type="http://schemas.openxmlformats.org/officeDocument/2006/relationships/hyperlink" Target="http://ru.wikipedia.org/wiki/%D0%91%D0%B8%D0%BB%D0%B8%D0%B1%D0%B8%D0%BD%D1%81%D0%BA%D0%B0%D1%8F_%D0%90%D0%AD%D0%A1" TargetMode="External"/><Relationship Id="rId9" Type="http://schemas.openxmlformats.org/officeDocument/2006/relationships/hyperlink" Target="http://ru.wikipedia.org/wiki/%D0%9B%D0%B5%D0%BD%D0%B8%D0%BD%D0%B3%D1%80%D0%B0%D0%B4%D1%81%D0%BA%D0%B0%D1%8F_%D0%90%D0%AD%D0%A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1481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Возникновение и развитие </a:t>
            </a:r>
            <a:r>
              <a:rPr lang="ru-RU" dirty="0" smtClean="0"/>
              <a:t>гидроэлектростанций</a:t>
            </a:r>
            <a:br>
              <a:rPr lang="ru-RU" dirty="0" smtClean="0"/>
            </a:br>
            <a:r>
              <a:rPr lang="ru-RU" dirty="0" smtClean="0"/>
              <a:t>Атомные электростанции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6450"/>
            <a:ext cx="9144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Гидроэлектроэнергетика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двадцатом веке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90px-Hoover_Dam_Nevada_Luftaufnah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535387" cy="4876396"/>
          </a:xfrm>
        </p:spPr>
      </p:pic>
      <p:pic>
        <p:nvPicPr>
          <p:cNvPr id="6" name="Рисунок 5" descr="170px-HerbertHo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7"/>
            <a:ext cx="3960440" cy="491560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6286500"/>
            <a:ext cx="4320480" cy="5715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Плотина </a:t>
            </a:r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Гувера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0" y="6286500"/>
            <a:ext cx="4320480" cy="5715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7200" b="1" noProof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Герберт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Гувер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7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Гидроэлектростанция Адамс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damspower_pop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5059109" cy="3600399"/>
          </a:xfrm>
        </p:spPr>
      </p:pic>
      <p:pic>
        <p:nvPicPr>
          <p:cNvPr id="6" name="Рисунок 5" descr="12_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9024" y="1196752"/>
            <a:ext cx="3519392" cy="489654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715000"/>
            <a:ext cx="4536504" cy="5943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ГЭС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Адамса №1 (вытянутое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злание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слева от канала) и №2 (справа от канала)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5877272"/>
            <a:ext cx="4139952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Схема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ГЭС Адамса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Гидроэнергетика Российской Империи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1346325521_200707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268760"/>
            <a:ext cx="5412366" cy="331236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1800" y="4653136"/>
            <a:ext cx="6228184" cy="504056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7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Зыряновской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ГЭС на 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Рудном Алтае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268760"/>
            <a:ext cx="3024336" cy="5328592"/>
          </a:xfrm>
          <a:prstGeom prst="rect">
            <a:avLst/>
          </a:prstGeom>
        </p:spPr>
        <p:txBody>
          <a:bodyPr vert="horz" lIns="0" rIns="0" bIns="0" anchor="b">
            <a:normAutofit fontScale="3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5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1892 году состоялся пуск </a:t>
            </a:r>
            <a:r>
              <a:rPr lang="ru-RU" sz="53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Зыряновской</a:t>
            </a:r>
            <a:r>
              <a:rPr lang="ru-RU" sz="5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ГЭС. </a:t>
            </a:r>
            <a:r>
              <a:rPr lang="ru-RU" sz="5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Судя по всему, это была первая ГЭС на территории Российской Империи, причем построенная отечественными </a:t>
            </a:r>
            <a:r>
              <a:rPr lang="ru-RU" sz="5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специалистами. </a:t>
            </a:r>
            <a:r>
              <a:rPr lang="ru-RU" sz="53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Зыряновская</a:t>
            </a:r>
            <a:r>
              <a:rPr lang="ru-RU" sz="5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ГЭС была размещена в небольшом деревянном здании, имела 4 турбины общей мощностью 150 кВт, а точнее, даже не турбины – генераторы были </a:t>
            </a:r>
            <a:r>
              <a:rPr lang="ru-RU" sz="53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присоеденены</a:t>
            </a:r>
            <a:r>
              <a:rPr lang="ru-RU" sz="5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напрямую к огромным, 6 м в диаметре, деревянным водяным колесам. 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31358-F80A-49EF-B403-01B4BCC8A968}" type="slidenum">
              <a:rPr lang="ru-RU"/>
              <a:pPr/>
              <a:t>13</a:t>
            </a:fld>
            <a:endParaRPr lang="ru-RU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675"/>
            <a:ext cx="9144000" cy="466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Гидро- и гидроаккумулирующие  электростанции</a:t>
            </a:r>
          </a:p>
        </p:txBody>
      </p:sp>
      <p:pic>
        <p:nvPicPr>
          <p:cNvPr id="53252" name="Picture 4" descr="HYDROPLANT1_r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638" y="476250"/>
            <a:ext cx="2381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15900" y="584200"/>
            <a:ext cx="62642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 dirty="0">
                <a:solidFill>
                  <a:srgbClr val="FF3300"/>
                </a:solidFill>
              </a:rPr>
              <a:t>Гидравлические электростанции (ГЭС)</a:t>
            </a:r>
            <a:r>
              <a:rPr lang="ru-RU" sz="2000" b="1" dirty="0">
                <a:solidFill>
                  <a:srgbClr val="FF3300"/>
                </a:solidFill>
              </a:rPr>
              <a:t> </a:t>
            </a:r>
            <a:r>
              <a:rPr lang="ru-RU" sz="2000" dirty="0"/>
              <a:t>– комплекс гидротехнических сооружений и энергетического оборудования, с помощью которых энергия водного потока преобразуется в электрическую энергию. 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ГЭС, как правило, сооружаются не только для выработки электричества, но и для решения комплекса задач улучшения судоходства, ирригации  и т.д.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35662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95250"/>
            <a:r>
              <a:rPr lang="ru-RU" sz="1600" dirty="0"/>
              <a:t>Гидроэлектростанция состоит из двух частей:</a:t>
            </a:r>
          </a:p>
          <a:p>
            <a:pPr marL="180975" indent="-95250">
              <a:buFontTx/>
              <a:buChar char="•"/>
            </a:pPr>
            <a:r>
              <a:rPr lang="ru-RU" sz="1600" dirty="0"/>
              <a:t>гидротехнических сооружений, обеспечивающих концентрацию потока воды;</a:t>
            </a:r>
          </a:p>
          <a:p>
            <a:pPr marL="180975" indent="-95250">
              <a:buFontTx/>
              <a:buChar char="•"/>
            </a:pPr>
            <a:r>
              <a:rPr lang="ru-RU" sz="1600" dirty="0"/>
              <a:t>энергетического оборудования, преобразующего энергию движущейся воды в электрическую. Преобразование энергии осуществляется гидротурбиной.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0" y="472448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spcBef>
                <a:spcPct val="50000"/>
              </a:spcBef>
            </a:pPr>
            <a:r>
              <a:rPr lang="ru-RU" sz="1600" dirty="0"/>
              <a:t>ГЭС: проточные (</a:t>
            </a:r>
            <a:r>
              <a:rPr lang="ru-RU" sz="1600" i="1" u="sng" dirty="0">
                <a:solidFill>
                  <a:srgbClr val="FF3300"/>
                </a:solidFill>
              </a:rPr>
              <a:t>деривационные</a:t>
            </a:r>
            <a:r>
              <a:rPr lang="ru-RU" sz="1600" dirty="0"/>
              <a:t>) и аккумулирующие (</a:t>
            </a:r>
            <a:r>
              <a:rPr lang="ru-RU" sz="1600" i="1" u="sng" dirty="0">
                <a:solidFill>
                  <a:srgbClr val="FF3300"/>
                </a:solidFill>
              </a:rPr>
              <a:t>плотинные</a:t>
            </a:r>
            <a:r>
              <a:rPr lang="ru-RU" sz="1600" dirty="0"/>
              <a:t>)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ru-RU" sz="1600" dirty="0"/>
              <a:t>На </a:t>
            </a:r>
            <a:r>
              <a:rPr lang="ru-RU" sz="1600" b="1" u="sng" dirty="0"/>
              <a:t>равнинных</a:t>
            </a:r>
            <a:r>
              <a:rPr lang="ru-RU" sz="1600" dirty="0"/>
              <a:t> реках,  где </a:t>
            </a:r>
            <a:r>
              <a:rPr lang="ru-RU" sz="1600" b="1" i="1" u="sng" dirty="0">
                <a:solidFill>
                  <a:schemeClr val="accent2"/>
                </a:solidFill>
              </a:rPr>
              <a:t>уклоны незначительны</a:t>
            </a:r>
            <a:r>
              <a:rPr lang="ru-RU" sz="1600" dirty="0"/>
              <a:t>, концентрация гидроэнергии выполняется по плотинной схеме. При малом расходе воды она запасается в водохранилище, а ГЭС включается в часы пикового потребления.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ru-RU" sz="1600" dirty="0"/>
              <a:t>На </a:t>
            </a:r>
            <a:r>
              <a:rPr lang="ru-RU" sz="1600" b="1" u="sng" dirty="0"/>
              <a:t>горных</a:t>
            </a:r>
            <a:r>
              <a:rPr lang="ru-RU" sz="1600" dirty="0"/>
              <a:t> реках с </a:t>
            </a:r>
            <a:r>
              <a:rPr lang="ru-RU" sz="1600" b="1" i="1" u="sng" dirty="0">
                <a:solidFill>
                  <a:schemeClr val="accent2"/>
                </a:solidFill>
              </a:rPr>
              <a:t>большими уклонами</a:t>
            </a:r>
            <a:r>
              <a:rPr lang="ru-RU" sz="1600" dirty="0"/>
              <a:t> используются деривационные схемы, с искусственным водоводом; у станции он переходит в напорный бассейн, откуда вода по турбинным водоводам поступает в здание ГЭС.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EF95A0-7876-4830-ABC8-2580AB985BEB}" type="slidenum">
              <a:rPr lang="ru-RU"/>
              <a:pPr/>
              <a:t>14</a:t>
            </a:fld>
            <a:endParaRPr lang="ru-RU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675"/>
            <a:ext cx="7772400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Гидротехнические сооружения ГЭС</a:t>
            </a:r>
          </a:p>
        </p:txBody>
      </p:sp>
      <p:pic>
        <p:nvPicPr>
          <p:cNvPr id="54276" name="Picture 4" descr="Hydroelectric_dam_r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49275"/>
            <a:ext cx="54197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79388" y="4389318"/>
            <a:ext cx="8821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Получаемая на ГЭС энергия зависит не только от расхода воды, но и от условного перепада высот на подходе к турбине – от </a:t>
            </a:r>
            <a:r>
              <a:rPr lang="ru-RU" b="1" i="1" u="sng" dirty="0">
                <a:solidFill>
                  <a:srgbClr val="FF3300"/>
                </a:solidFill>
              </a:rPr>
              <a:t>напора</a:t>
            </a:r>
            <a:r>
              <a:rPr lang="ru-RU" dirty="0"/>
              <a:t>.          Потенциальная энергия падающей на турбину воды пропорциональна напору. Для получения лучшего напора вода может подводиться к турбине через </a:t>
            </a:r>
            <a:r>
              <a:rPr lang="ru-RU" b="1" i="1" u="sng" dirty="0">
                <a:solidFill>
                  <a:srgbClr val="FF3300"/>
                </a:solidFill>
              </a:rPr>
              <a:t>водовод</a:t>
            </a:r>
            <a:r>
              <a:rPr lang="ru-RU" dirty="0"/>
              <a:t>: в сужающейся части потенциальная энергия гидростатического давления превращается в кинетическую энергию движения воды.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388" y="6201811"/>
            <a:ext cx="8964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На гидроаккумулирующих ЭС в нерабочее время реверсивная турбина подкачивает воду из реки в водохранилище по тому же каналу.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244090-B4AF-49B2-B9F9-7EB9264ABC19}" type="slidenum">
              <a:rPr lang="ru-RU"/>
              <a:pPr/>
              <a:t>15</a:t>
            </a:fld>
            <a:endParaRPr lang="ru-RU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5088"/>
            <a:ext cx="7772400" cy="428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Гидросиловой аппарат ГЭС</a:t>
            </a:r>
          </a:p>
        </p:txBody>
      </p:sp>
      <p:pic>
        <p:nvPicPr>
          <p:cNvPr id="55300" name="Picture 4" descr="Water_turbine_r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775" y="620713"/>
            <a:ext cx="3810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87338" y="512763"/>
            <a:ext cx="47164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FF3300"/>
                </a:solidFill>
              </a:rPr>
              <a:t>Гидросиловой агрегат</a:t>
            </a:r>
            <a:r>
              <a:rPr lang="ru-RU" sz="2000"/>
              <a:t> ГЭС состоит из гидравлической турбины  и генератора, имеющих общий вал. </a:t>
            </a:r>
          </a:p>
          <a:p>
            <a:r>
              <a:rPr lang="ru-RU" sz="2000"/>
              <a:t>Напоры воды на различных ГЭС лежат в пределах от нескольких метров до 2 км. Для работы в таком широком диапазоне применяются различные типы турбин, отличающихся формой рабочих органов и принципом воздействия воды. Все гидротурбины разделяются  на два класса:</a:t>
            </a:r>
          </a:p>
          <a:p>
            <a:pPr lvl="1">
              <a:buFontTx/>
              <a:buChar char="•"/>
            </a:pPr>
            <a:r>
              <a:rPr lang="ru-RU" sz="2000" b="1"/>
              <a:t>активные</a:t>
            </a:r>
            <a:r>
              <a:rPr lang="ru-RU" sz="2000"/>
              <a:t>;</a:t>
            </a:r>
          </a:p>
          <a:p>
            <a:pPr lvl="1">
              <a:buFontTx/>
              <a:buChar char="•"/>
            </a:pPr>
            <a:r>
              <a:rPr lang="ru-RU" sz="2000" b="1"/>
              <a:t>реактивные</a:t>
            </a:r>
            <a:r>
              <a:rPr lang="ru-RU" sz="2000"/>
              <a:t>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4755261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 </a:t>
            </a:r>
            <a:r>
              <a:rPr lang="ru-RU" b="1" u="sng" dirty="0">
                <a:solidFill>
                  <a:srgbClr val="FF3300"/>
                </a:solidFill>
              </a:rPr>
              <a:t>активной</a:t>
            </a:r>
            <a:r>
              <a:rPr lang="ru-RU" dirty="0"/>
              <a:t> турбине для повышения напора воды и коэффициента использования энергии вода из суживающейся насадки – сопла подается на ковшеобразные турбинные лопатки.  </a:t>
            </a:r>
            <a:r>
              <a:rPr lang="ru-RU" dirty="0" smtClean="0"/>
              <a:t>Вода </a:t>
            </a:r>
            <a:r>
              <a:rPr lang="ru-RU" dirty="0"/>
              <a:t>на лопатки </a:t>
            </a:r>
            <a:r>
              <a:rPr lang="ru-RU" b="1" u="sng" dirty="0">
                <a:solidFill>
                  <a:srgbClr val="FF3300"/>
                </a:solidFill>
              </a:rPr>
              <a:t>реактивной</a:t>
            </a:r>
            <a:r>
              <a:rPr lang="ru-RU" dirty="0"/>
              <a:t> турбины поступает через направляющий затвор. В суживающихся каналах между лопатками затвора происходит частичное преобразование потенциальной энергии воды в кинетическую. Дальнейшее преобразование энергии осуществляется на рабочих лопатках сложной формы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D7D824-76E3-4582-90CB-661E03D5F8E9}" type="slidenum">
              <a:rPr lang="ru-RU"/>
              <a:pPr/>
              <a:t>16</a:t>
            </a:fld>
            <a:endParaRPr lang="ru-RU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Параметры ГЭС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5127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Одна из первых ГЭС – Крэгсайт, Англия, 1870 год</a:t>
            </a:r>
          </a:p>
        </p:txBody>
      </p:sp>
      <p:pic>
        <p:nvPicPr>
          <p:cNvPr id="56325" name="Picture 5" descr="Itaipu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1663" y="3462338"/>
            <a:ext cx="5715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Мощнейшая – «Три ущелья», Китай (</a:t>
            </a:r>
            <a:r>
              <a:rPr lang="ru-RU" sz="2000" i="1">
                <a:solidFill>
                  <a:schemeClr val="accent2"/>
                </a:solidFill>
              </a:rPr>
              <a:t>18300 МВт</a:t>
            </a:r>
            <a:r>
              <a:rPr lang="ru-RU" sz="2000"/>
              <a:t>, в 2011 – до </a:t>
            </a:r>
            <a:r>
              <a:rPr lang="ru-RU" sz="2000" i="1">
                <a:solidFill>
                  <a:schemeClr val="accent2"/>
                </a:solidFill>
              </a:rPr>
              <a:t>22500 МВт</a:t>
            </a:r>
            <a:r>
              <a:rPr lang="ru-RU" sz="2000"/>
              <a:t>)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7587" name="Group 3"/>
          <p:cNvGraphicFramePr>
            <a:graphicFrameLocks noGrp="1"/>
          </p:cNvGraphicFramePr>
          <p:nvPr/>
        </p:nvGraphicFramePr>
        <p:xfrm>
          <a:off x="179388" y="1196975"/>
          <a:ext cx="8713787" cy="2194560"/>
        </p:xfrm>
        <a:graphic>
          <a:graphicData uri="http://schemas.openxmlformats.org/drawingml/2006/table">
            <a:tbl>
              <a:tblPr/>
              <a:tblGrid>
                <a:gridCol w="2305050"/>
                <a:gridCol w="1655762"/>
                <a:gridCol w="1266825"/>
                <a:gridCol w="1743075"/>
                <a:gridCol w="1743075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Итайпу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Бразилия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14000 МВт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ТВт·ч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Гури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Венесуэла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10200 МВт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ТВт·ч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Тукуруи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Бразилия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8400 МВт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ТВт·ч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Гранд Кули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6800 МВт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ТВт·ч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Саяно-Шушенская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00 МВт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ТВт·ч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Красноярская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МВт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ТВт·ч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0" y="438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6373" name="Text Box 53"/>
          <p:cNvSpPr txBox="1">
            <a:spLocks noChangeArrowheads="1"/>
          </p:cNvSpPr>
          <p:nvPr/>
        </p:nvSpPr>
        <p:spPr bwMode="auto">
          <a:xfrm>
            <a:off x="250825" y="3644900"/>
            <a:ext cx="28082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u="sng"/>
              <a:t>На снимке</a:t>
            </a:r>
            <a:r>
              <a:rPr lang="ru-RU" sz="2000" i="1"/>
              <a:t>:</a:t>
            </a:r>
          </a:p>
          <a:p>
            <a:pPr>
              <a:spcBef>
                <a:spcPct val="50000"/>
              </a:spcBef>
            </a:pPr>
            <a:r>
              <a:rPr lang="ru-RU" sz="2000" i="1"/>
              <a:t>Плотина ГЭС Итайпу на реке Парана, Бразилия – Парагвай. </a:t>
            </a:r>
          </a:p>
          <a:p>
            <a:pPr>
              <a:spcBef>
                <a:spcPct val="50000"/>
              </a:spcBef>
            </a:pPr>
            <a:r>
              <a:rPr lang="ru-RU" sz="2000" i="1"/>
              <a:t>Строительство начато в 1970, первая очередь запущена в 1984, завершена в 2003.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A3192-CF79-4E75-BF8F-E78402D1F8B7}" type="slidenum">
              <a:rPr lang="ru-RU"/>
              <a:pPr/>
              <a:t>17</a:t>
            </a:fld>
            <a:endParaRPr lang="ru-RU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493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Плюсы и минусы ГЭС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87338" y="800100"/>
            <a:ext cx="8856662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FF3300"/>
                </a:solidFill>
              </a:rPr>
              <a:t>Плюсы</a:t>
            </a:r>
            <a:r>
              <a:rPr lang="ru-RU" sz="2000" b="1">
                <a:solidFill>
                  <a:srgbClr val="FF3300"/>
                </a:solidFill>
              </a:rPr>
              <a:t>:</a:t>
            </a:r>
            <a:r>
              <a:rPr lang="ru-RU" sz="2000"/>
              <a:t> </a:t>
            </a:r>
          </a:p>
          <a:p>
            <a:pPr>
              <a:spcBef>
                <a:spcPct val="50000"/>
              </a:spcBef>
            </a:pPr>
            <a:r>
              <a:rPr lang="ru-RU" sz="2000"/>
              <a:t>Отсутствие загрязняющих выбросов в окружающую среду;</a:t>
            </a:r>
          </a:p>
          <a:p>
            <a:pPr>
              <a:spcBef>
                <a:spcPct val="50000"/>
              </a:spcBef>
            </a:pPr>
            <a:r>
              <a:rPr lang="ru-RU" sz="2000"/>
              <a:t>Очень низкая стоимость электричества (себестоимость </a:t>
            </a:r>
            <a:r>
              <a:rPr lang="en-US" sz="2000"/>
              <a:t>~</a:t>
            </a:r>
            <a:r>
              <a:rPr lang="ru-RU" sz="2000"/>
              <a:t>5 коп/кВт</a:t>
            </a:r>
            <a:r>
              <a:rPr lang="en-US" sz="2000">
                <a:cs typeface="Times New Roman" pitchFamily="18" charset="0"/>
              </a:rPr>
              <a:t>·</a:t>
            </a:r>
            <a:r>
              <a:rPr lang="ru-RU" sz="2000"/>
              <a:t>ч);</a:t>
            </a:r>
          </a:p>
          <a:p>
            <a:pPr>
              <a:spcBef>
                <a:spcPct val="50000"/>
              </a:spcBef>
            </a:pPr>
            <a:r>
              <a:rPr lang="ru-RU" sz="2000"/>
              <a:t>Возможность очень длительной эксплуатации (не менее 50-100 лет); </a:t>
            </a:r>
          </a:p>
          <a:p>
            <a:pPr>
              <a:spcBef>
                <a:spcPct val="50000"/>
              </a:spcBef>
            </a:pPr>
            <a:r>
              <a:rPr lang="ru-RU" sz="2000"/>
              <a:t>Возможность улучшения условий судоходства и орошения;</a:t>
            </a:r>
          </a:p>
          <a:p>
            <a:pPr>
              <a:spcBef>
                <a:spcPct val="50000"/>
              </a:spcBef>
            </a:pPr>
            <a:r>
              <a:rPr lang="ru-RU" sz="2000"/>
              <a:t>Практически полная возобновляемость источника.</a:t>
            </a:r>
          </a:p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FF3300"/>
                </a:solidFill>
              </a:rPr>
              <a:t>Минусы</a:t>
            </a:r>
            <a:r>
              <a:rPr lang="ru-RU" sz="2000" b="1">
                <a:solidFill>
                  <a:srgbClr val="FF33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2000"/>
              <a:t>Блокировка некоторых рек приводит к потере нерестилищ рыб;</a:t>
            </a:r>
          </a:p>
          <a:p>
            <a:pPr>
              <a:spcBef>
                <a:spcPct val="50000"/>
              </a:spcBef>
            </a:pPr>
            <a:r>
              <a:rPr lang="ru-RU" sz="2000"/>
              <a:t>Создание крупных водохранилищ в равнинных районах приводит к подъему грунтовых вод </a:t>
            </a:r>
            <a:r>
              <a:rPr lang="ru-RU" sz="2000">
                <a:sym typeface="Symbol" pitchFamily="18" charset="2"/>
              </a:rPr>
              <a:t></a:t>
            </a:r>
            <a:r>
              <a:rPr lang="ru-RU" sz="2000"/>
              <a:t> к заболачиванию местности;</a:t>
            </a:r>
          </a:p>
          <a:p>
            <a:pPr>
              <a:spcBef>
                <a:spcPct val="50000"/>
              </a:spcBef>
            </a:pPr>
            <a:r>
              <a:rPr lang="ru-RU" sz="2000"/>
              <a:t>Увеличение водной поверхности </a:t>
            </a:r>
            <a:r>
              <a:rPr lang="ru-RU" sz="2000">
                <a:sym typeface="Symbol" pitchFamily="18" charset="2"/>
              </a:rPr>
              <a:t></a:t>
            </a:r>
            <a:r>
              <a:rPr lang="ru-RU" sz="2000"/>
              <a:t> возрастает испарение, меняется климат;</a:t>
            </a:r>
          </a:p>
          <a:p>
            <a:pPr>
              <a:spcBef>
                <a:spcPct val="50000"/>
              </a:spcBef>
            </a:pPr>
            <a:r>
              <a:rPr lang="ru-RU" sz="2000"/>
              <a:t>Колебания уровня воды в водохранилище и сбросовой зоне приводят к переформированию берегов реки как выше, так и ниже по течению.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BF85F-F611-417B-9CDD-D4D54EAF1A2E}" type="slidenum">
              <a:rPr lang="ru-RU"/>
              <a:pPr/>
              <a:t>18</a:t>
            </a:fld>
            <a:endParaRPr lang="ru-RU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"/>
            <a:ext cx="7772400" cy="831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Затопление территорий – один из основных минусов строительства ГЭС</a:t>
            </a:r>
          </a:p>
        </p:txBody>
      </p:sp>
      <p:pic>
        <p:nvPicPr>
          <p:cNvPr id="58372" name="Picture 4" descr="800px-GlendevonReservo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966788"/>
            <a:ext cx="68707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79500" y="6156325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Водохранилище после длительной засухи…действующее</a:t>
            </a:r>
            <a:endParaRPr lang="ru-RU" sz="3200" i="1">
              <a:solidFill>
                <a:srgbClr val="CC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26571-C852-4271-B0FA-91421DB1B3CC}" type="slidenum">
              <a:rPr lang="ru-RU"/>
              <a:pPr/>
              <a:t>19</a:t>
            </a:fld>
            <a:endParaRPr lang="ru-RU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9538" y="280988"/>
            <a:ext cx="9034462" cy="629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/>
              <a:t>   Производственный потенциал электроэнергетики России в настоящее время составляют электростанции общей установленной мощностью около 216,0 млн. кВт, в т.ч.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бывш. ЕЭС         АЭС                - 22,2 млн. кВт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             ГЭС и ГАЭС - 44,9 млн. кВт,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             КЭС                - 65,3 млн. кВт,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             ТЭЦ                - 66,2 млн. кВт, </a:t>
            </a:r>
          </a:p>
          <a:p>
            <a:pPr>
              <a:buFont typeface="Wingdings" pitchFamily="2" charset="2"/>
              <a:buNone/>
            </a:pPr>
            <a:r>
              <a:rPr lang="ru-RU"/>
              <a:t>электростанции прочих ведомств, - 10,2 млн. кВт,      децентрализованные источники    </a:t>
            </a:r>
            <a:r>
              <a:rPr lang="en-US"/>
              <a:t>~  </a:t>
            </a:r>
            <a:r>
              <a:rPr lang="ru-RU"/>
              <a:t>7,3 млн. кВт; </a:t>
            </a: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  </a:t>
            </a:r>
            <a:r>
              <a:rPr lang="ru-RU"/>
              <a:t>линии электропередачи напряжением 0,4</a:t>
            </a:r>
            <a:r>
              <a:rPr lang="ru-RU" b="1"/>
              <a:t>/</a:t>
            </a:r>
            <a:r>
              <a:rPr lang="ru-RU"/>
              <a:t>1150 кВ и выше – общей протяженностью порядка 3 млн. км, в том числе магистральные электросети напряжением 220/ 1150 кВ протяженностью 157 тыс. км.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  </a:t>
            </a:r>
            <a:r>
              <a:rPr lang="ru-RU"/>
              <a:t>В структуре используемого топлива определяющую роль играет природный газ. Его доля составляет около 65% и превышает долю угля более чем в 2 раза. Доля нефтетоплива незначительная и составляет менее 5%.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Водяное колесо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Ондэн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8516309_Vodyanaya_melnica_v_Ondene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1230" cy="5373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B63FB-AFCA-495B-9894-0D033E0C636E}" type="slidenum">
              <a:rPr lang="ru-RU"/>
              <a:pPr/>
              <a:t>20</a:t>
            </a:fld>
            <a:endParaRPr lang="ru-RU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09538" y="280988"/>
            <a:ext cx="9034462" cy="4108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 </a:t>
            </a:r>
            <a:r>
              <a:rPr lang="ru-RU"/>
              <a:t>В период экономического спада 90-х годов кратное снижение вводов мощности электростанций (в 3 раза) и электрических сетей (почти в 5 раз) привело к ускоренному росту степени износа основных фондов, величина которого в среднем по отрасли в 2006 году достигла уже 59%. 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 </a:t>
            </a:r>
            <a:r>
              <a:rPr lang="ru-RU"/>
              <a:t>Свертывание с середины 80-х годов программ разработки и освоения новых технологий производства, транспорта и распределения электрической и тепловой энергии привело к растущему отставанию технического уровня российской электроэнергетики от уровня, достигнутого развитыми зарубежными странами (таблица). </a:t>
            </a:r>
          </a:p>
        </p:txBody>
      </p:sp>
      <p:graphicFrame>
        <p:nvGraphicFramePr>
          <p:cNvPr id="98619" name="Group 315"/>
          <p:cNvGraphicFramePr>
            <a:graphicFrameLocks noGrp="1"/>
          </p:cNvGraphicFramePr>
          <p:nvPr/>
        </p:nvGraphicFramePr>
        <p:xfrm>
          <a:off x="182563" y="4375150"/>
          <a:ext cx="8761412" cy="2377440"/>
        </p:xfrm>
        <a:graphic>
          <a:graphicData uri="http://schemas.openxmlformats.org/drawingml/2006/table">
            <a:tbl>
              <a:tblPr/>
              <a:tblGrid>
                <a:gridCol w="3717925"/>
                <a:gridCol w="1239837"/>
                <a:gridCol w="1235075"/>
                <a:gridCol w="1239838"/>
                <a:gridCol w="1328737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Эффективность работы отечественного энергетического оборудования в сравнении с зарубежным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Мировой уровень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Передовые образцы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Передовые 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образцы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КПД ТЭС на газе, %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51/52%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51/52%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54/55%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44-45%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КПД ТЭС на угле,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38/44%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37/40%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45/47%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 в электрических сетях,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13,2%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49BD1-640A-48D4-8F74-D28C3F28119A}" type="slidenum">
              <a:rPr lang="ru-RU"/>
              <a:pPr/>
              <a:t>21</a:t>
            </a:fld>
            <a:endParaRPr lang="ru-RU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09538" y="662962"/>
            <a:ext cx="9034462" cy="59093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   В то же время обновление фондов электроэнергетики объективно сдерживается целым рядом факторов: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- </a:t>
            </a:r>
            <a:r>
              <a:rPr lang="ru-RU" dirty="0"/>
              <a:t>ограниченностью собственных ресурсов </a:t>
            </a:r>
            <a:r>
              <a:rPr lang="ru-RU" dirty="0" err="1"/>
              <a:t>энергокомпаний</a:t>
            </a:r>
            <a:r>
              <a:rPr lang="ru-RU" dirty="0"/>
              <a:t> для капиталоемких проектов технического перевооружения электростанций, а также их недостаточной привлекательностью для внешних инвесторов при существующем уровне цен на электроэнергию; </a:t>
            </a:r>
            <a:r>
              <a:rPr lang="en-US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-  </a:t>
            </a:r>
            <a:r>
              <a:rPr lang="ru-RU" dirty="0"/>
              <a:t>недостаточной готовностью отечественного энергомашиностроения, электротехнической промышленности и строительной индустрии, производственный потенциал которых снизился за последние 15 лет;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-  </a:t>
            </a:r>
            <a:r>
              <a:rPr lang="ru-RU" dirty="0"/>
              <a:t>низкими ценами топлива, при которых техническое перевооружение электростанций не обеспечивает экономический эффект от снижения расхода топлива по сравнению с менее капиталоемким продлением срока эксплуатации оборудования, несмотря на сохранение при этом высоких расходов топлива и рост эксплуатационных (в основном, ремонтных) затрат.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  </a:t>
            </a:r>
            <a:r>
              <a:rPr lang="ru-RU" dirty="0"/>
              <a:t>Стимулом структурных изменений в теплоэнергетике явится увеличение цен на газ и изменение сложившегося соотношения цен на уголь и газ. Энергетической стратегией определено, что конкурентоспособность угольных ТЭС по сравнению с газовыми достигается при цене </a:t>
            </a:r>
            <a:r>
              <a:rPr lang="ru-RU" dirty="0" err="1"/>
              <a:t>т.у.т</a:t>
            </a:r>
            <a:r>
              <a:rPr lang="ru-RU" dirty="0"/>
              <a:t>. газа в 1,6</a:t>
            </a:r>
            <a:r>
              <a:rPr lang="ru-RU" b="1" dirty="0"/>
              <a:t>/</a:t>
            </a:r>
            <a:r>
              <a:rPr lang="ru-RU" dirty="0"/>
              <a:t>2 раза выше цены </a:t>
            </a:r>
            <a:r>
              <a:rPr lang="ru-RU" dirty="0" err="1"/>
              <a:t>т.у.т</a:t>
            </a:r>
            <a:r>
              <a:rPr lang="ru-RU" dirty="0"/>
              <a:t>. угля. Такое соотношение цен обеспечит предусматриваемое Энергетической стратегией России снижение доли газа в структуре потребляемого тепловыми электростанциями топлива и увеличение доли угля.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2A0FD3-534C-48E6-AE08-FA818CE870A4}" type="slidenum">
              <a:rPr lang="ru-RU"/>
              <a:pPr/>
              <a:t>22</a:t>
            </a:fld>
            <a:endParaRPr lang="ru-RU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42938" y="106363"/>
            <a:ext cx="83407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cs typeface="Times New Roman" pitchFamily="18" charset="0"/>
              </a:rPr>
              <a:t>Динамика цен топлива по основным энергозонам (без НДС), руб./т.у.т.</a:t>
            </a:r>
            <a:endParaRPr lang="ru-RU" sz="2000"/>
          </a:p>
        </p:txBody>
      </p:sp>
      <p:graphicFrame>
        <p:nvGraphicFramePr>
          <p:cNvPr id="102077" name="Group 701"/>
          <p:cNvGraphicFramePr>
            <a:graphicFrameLocks noGrp="1"/>
          </p:cNvGraphicFramePr>
          <p:nvPr/>
        </p:nvGraphicFramePr>
        <p:xfrm>
          <a:off x="157163" y="555625"/>
          <a:ext cx="8753475" cy="5699760"/>
        </p:xfrm>
        <a:graphic>
          <a:graphicData uri="http://schemas.openxmlformats.org/drawingml/2006/table">
            <a:tbl>
              <a:tblPr/>
              <a:tblGrid>
                <a:gridCol w="925512"/>
                <a:gridCol w="1258888"/>
                <a:gridCol w="1349375"/>
                <a:gridCol w="1260475"/>
                <a:gridCol w="1349375"/>
                <a:gridCol w="1350962"/>
                <a:gridCol w="1258888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FA"/>
                    </a:solidFill>
                  </a:tcPr>
                </a:tc>
              </a:tr>
              <a:tr h="21431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1005/1030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1170/1190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1390/1490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1570/1720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1760/1960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1120/1150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1230/1270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1340/1400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1430/1525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1510/1635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Мазут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2160/2205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2320/2390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2450/2570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2550/2740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2640/2890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890/910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1010/1030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1130/1190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1230/1360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1330/1510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895/930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995/1035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1090/1150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1170/1255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1255/1365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Мазут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1660/1700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1810/1865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1950/2040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2085/2245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2200/2400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Сибирь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1000/1020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1170/1190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1440/1600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1495/1680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1550/1785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Уголь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565/595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640/680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720/770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790/855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855/940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Мазут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2130/2170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2275/2330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2390/2485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2475/2610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2550/2740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825/850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970/1000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1085/1135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1200/1355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1305/1500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860/905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935/990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1000/1070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1050/1145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1080/1215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Мазут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2970/3030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3155/3220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3280/3400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3315/3520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3375/3640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1B1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ГЭС-21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Хямекоски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349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751011" cy="465819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5517232"/>
            <a:ext cx="7725544" cy="7647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 станции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442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4536504" cy="2956289"/>
          </a:xfrm>
        </p:spPr>
      </p:pic>
      <p:pic>
        <p:nvPicPr>
          <p:cNvPr id="5" name="Рисунок 4" descr="15835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4248472" cy="297393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085184"/>
            <a:ext cx="8712968" cy="7647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Станция расположена на реке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Янисйоки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Карелии, построена по деривационной схеме с открытым деривационным каналом.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Установленная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мощность ГЭС – 2,68 МВт.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490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Машинный зал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1490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Осушенный деривационный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ГЭС “Белый уголь” (Пятигорская ГЭС)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002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560840" cy="527998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6309320"/>
            <a:ext cx="8229600" cy="5486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вид станции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229600" cy="42292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Машинный зал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318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764704"/>
            <a:ext cx="5715000" cy="428625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093296"/>
            <a:ext cx="8229600" cy="42292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1903 году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была пущена ГЭС “Белый уголь” на реке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Подкумок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Пятигорска, Ставропольский край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Станция деривационного типа, имела мощность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кВт (два гидроагрегата по 350 кВт) и предназначалась для энергоснабжения курортных городов Кавказских минеральных вод.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Порожская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803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2" y="1268759"/>
            <a:ext cx="7776866" cy="518457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655668"/>
            <a:ext cx="8229600" cy="4046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Здание ГЭС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539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320480" cy="2880320"/>
          </a:xfrm>
        </p:spPr>
      </p:pic>
      <p:pic>
        <p:nvPicPr>
          <p:cNvPr id="5" name="Рисунок 4" descr="17145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052736"/>
            <a:ext cx="4355976" cy="2903984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077072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Плотина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44008" y="4077072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Машинный зал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86916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1910 году на реке Большая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Сатка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территории современной Челябинской области была пущена ГЭС “Пороги”. 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Порожская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ГЭС плотинного типа, напор создаётся сложенной из камня плотиной высотой 17 метров.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станции – 1,36 МВт, три гидроагрегата.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89368"/>
            <a:ext cx="7992888" cy="5844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165304"/>
            <a:ext cx="8712968" cy="4766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Помол зерна и дутьё воздуха при выплавке металла с помощью воды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785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762500" cy="4552950"/>
          </a:xfrm>
          <a:prstGeom prst="rect">
            <a:avLst/>
          </a:prstGeom>
        </p:spPr>
      </p:pic>
      <p:pic>
        <p:nvPicPr>
          <p:cNvPr id="4" name="Содержимое 3" descr="WATER0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09010" y="764704"/>
            <a:ext cx="4534989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Кингисеппская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198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624736" cy="4968552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Расположена на реке Луга, в районе города Кингисепп. Пущена в 1915 году. Станция плотинного типа, мощность – 0,7 МВт, два гидроагрегата.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Советская гидроэнергетика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up23494-post_3_13159990797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24936" cy="562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61656"/>
            <a:ext cx="8568952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Волховская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гидроэлектростанция (им. В. И. Ленина) — ГЭС на реке Волхов в Ленинградской области, в городе Волхов. Одна из старейших действующих ГЭС России. Мощность ГЭС — 86 МВт (первоначально 58 МВт), среднегодовая выработка — 347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кВт·ч. В здании ГЭС установлено 10 радиально-осевых гидроагрегатов, работающих при расчётном напоре 11 м: 4 гидроагрегата мощностью по 12 МВт производства ОАО «Силовые машины», 4 гидроагрегата шведского производства мощностью по 9 МВт, 2 гидроагрегата мощностью по 1 МВт.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8" name="Содержимое 7" descr="VolkhovHydroelectricPl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784976" cy="2244691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83671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Волховская ГЭС</a:t>
            </a:r>
            <a:r>
              <a:rPr kumimoji="0" lang="ru-RU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1_05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47214"/>
            <a:ext cx="8784976" cy="5810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7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532951" cy="5688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Днепровская гидроэлектростанция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359d0_3de02b5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07192"/>
            <a:ext cx="7416824" cy="5608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81128"/>
            <a:ext cx="8784976" cy="208823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Днепровская гидроэлектростанция имени В. И. Ленина,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ДнепроГЭС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 — крупная гидроэлектростанция (ГЭС) на юге Украины, пятая ступень каскада гидроэлектростанций в Украине. Станция находится в городе Запорожье и является старейшей среди каскада электростанций на реке Днепр.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состав гидроузла входит машинный зал, в котором размещены 9 радиально-осевых гидроагрегатов (шесть гидроагрегатов РО45-В-545 с мощностью турбин 73,6 МВт, частотой вращения турбин — 83,3 об/мин) и 1 генератор собственных нужд мощностью 2,6 МВт, частотой вращения 428 об/мин.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fs1000x800px-40bdd3006779c076b1fadafc39389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052736"/>
            <a:ext cx="4512501" cy="3384376"/>
          </a:xfrm>
        </p:spPr>
      </p:pic>
      <p:pic>
        <p:nvPicPr>
          <p:cNvPr id="8" name="Рисунок 7" descr="dne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2108" y="1052736"/>
            <a:ext cx="417238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Саяно-Шушенская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9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1"/>
            <a:ext cx="8262878" cy="549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Красноярская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ur-dzivo-latviesi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632848" cy="5636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Братская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8399577_Bratskaya_GYES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460240" cy="560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- подливное колесо; б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среднебойное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колесо; в - наливное колесо.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1 - вал; 2 - уровень воды в верхнем бьефе; 3 - уровень воды в нижнем бьефе.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dyanoe_kole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8649482" cy="41764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ВОДЯНЫЕ КОЛЕСА - три основных вида.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Усть-Илимская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24936" cy="5599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Нурекская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553278571_c1763fbd65_b-635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79174"/>
            <a:ext cx="7344816" cy="555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Волжская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1124744"/>
            <a:ext cx="7500325" cy="562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Мировая гидроэнергетика в 21 веке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450px-VM_5202_Xingshan_County_Houzibao_south_hydroelectric_pl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104457" cy="547260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340768"/>
            <a:ext cx="4485184" cy="3528392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Наиболее активно ведет строительство гидроэлектростанций Китай. Для этого государства гидроэнергия является наиболее перспективным источником энергии и, очевидно, он в скором времени станет основным. Кроме того, именно Китай является мировым лидером по количеству малых гидроэлектростанций.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27984" y="4869160"/>
            <a:ext cx="4499992" cy="1656184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Типичная для горных районов Китая малая ГЭС (ГЭС </a:t>
            </a:r>
            <a:r>
              <a:rPr lang="ru-RU" sz="7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Хоуцзыбао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уезд </a:t>
            </a:r>
            <a:r>
              <a:rPr lang="ru-RU" sz="7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Синшань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округа Ичан, </a:t>
            </a:r>
            <a:r>
              <a:rPr lang="ru-RU" sz="7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7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Хубэй</a:t>
            </a: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Вода поступает с горы по чёрному трубопроводу 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ГЭС Три ущелья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n.155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540" y="1124743"/>
            <a:ext cx="8460940" cy="56406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Итайпу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9172b719b2feed5bd1678e80cadcab5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605" y="1124744"/>
            <a:ext cx="8419169" cy="561662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ГЭС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Гури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_1281532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81867"/>
            <a:ext cx="7416823" cy="5559501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ГЭС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Черчилл-Фолс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60870083_20090427223227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124743"/>
            <a:ext cx="8496945" cy="564197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Тукуруи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ГЭС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3-03-2009_18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416824" cy="5570376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Богучанская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ГЭС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Boges1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124744"/>
            <a:ext cx="8385053" cy="55446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07288" cy="1024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Водяное колесо Леди Изабелла с острова Мэн</a:t>
            </a:r>
            <a:endParaRPr lang="ru-RU" sz="3200" dirty="0"/>
          </a:p>
        </p:txBody>
      </p:sp>
      <p:pic>
        <p:nvPicPr>
          <p:cNvPr id="4" name="Содержимое 3" descr="Isle-of-Man,-Laxey,-Whe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394578"/>
            <a:ext cx="3861140" cy="527478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2936"/>
            <a:ext cx="4464496" cy="309634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Колесо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Лекси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Laxey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(также известное, как Леди Изабелла) – водяное колесо, с диаметром 22 и шириной 1.83 метра. Оно было разработано Робертом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Казементом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Robert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Casement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и построено в деревне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Лекси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Острове Мэн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0"/>
              </a:spcBef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Колесо, как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утверждают, самое большое водяное колесо наливного вида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мире.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Мощность гидроагрегатов Мира – 715 ГВт, России – 45 ГВт, потенциал водных ресурсов России-225 ГВт, потенциал водных ресурсов Мира – 2500 ГВт.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3d123_b229b3b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18710"/>
            <a:ext cx="7848872" cy="588665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6629018" cy="1080119"/>
          </a:xfrm>
        </p:spPr>
        <p:txBody>
          <a:bodyPr/>
          <a:lstStyle/>
          <a:p>
            <a:r>
              <a:rPr lang="ru-RU" dirty="0" smtClean="0"/>
              <a:t>Развитие АЭС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68052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err="1">
                <a:effectLst/>
              </a:rPr>
              <a:t>А́томная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электроста́нция</a:t>
            </a:r>
            <a:r>
              <a:rPr lang="ru-RU" sz="2800" dirty="0">
                <a:effectLst/>
              </a:rPr>
              <a:t> (АЭС) — </a:t>
            </a:r>
            <a:r>
              <a:rPr lang="ru-RU" sz="2800" dirty="0">
                <a:effectLst/>
                <a:hlinkClick r:id="rId2" tooltip="Ядерная установка"/>
              </a:rPr>
              <a:t>ядерная </a:t>
            </a:r>
            <a:r>
              <a:rPr lang="ru-RU" sz="2800" dirty="0" err="1">
                <a:effectLst/>
                <a:hlinkClick r:id="rId2" tooltip="Ядерная установка"/>
              </a:rPr>
              <a:t>установка</a:t>
            </a:r>
            <a:r>
              <a:rPr lang="ru-RU" sz="2800" dirty="0" err="1">
                <a:effectLst/>
              </a:rPr>
              <a:t>для</a:t>
            </a:r>
            <a:r>
              <a:rPr lang="ru-RU" sz="2800" dirty="0">
                <a:effectLst/>
              </a:rPr>
              <a:t> производства </a:t>
            </a:r>
            <a:r>
              <a:rPr lang="ru-RU" sz="2800" dirty="0">
                <a:effectLst/>
                <a:hlinkClick r:id="rId3" tooltip="Энергия"/>
              </a:rPr>
              <a:t>энергии</a:t>
            </a:r>
            <a:r>
              <a:rPr lang="ru-RU" sz="2800" dirty="0">
                <a:effectLst/>
              </a:rPr>
              <a:t> в заданных режимах и условиях применения, располагающаяся в пределах определённой проектом территории, на которой для осуществления этой цели используются </a:t>
            </a:r>
            <a:r>
              <a:rPr lang="ru-RU" sz="2800" dirty="0">
                <a:effectLst/>
                <a:hlinkClick r:id="rId4" tooltip="Ядерный реактор"/>
              </a:rPr>
              <a:t>ядерный реактор</a:t>
            </a:r>
            <a:r>
              <a:rPr lang="ru-RU" sz="2800" dirty="0">
                <a:effectLst/>
              </a:rPr>
              <a:t>(реакторы) и комплекс необходимых систем, </a:t>
            </a:r>
            <a:r>
              <a:rPr lang="ru-RU" sz="2800" dirty="0">
                <a:effectLst/>
                <a:hlinkClick r:id="rId5" tooltip="Устройство"/>
              </a:rPr>
              <a:t>устройств</a:t>
            </a:r>
            <a:r>
              <a:rPr lang="ru-RU" sz="2800" dirty="0">
                <a:effectLst/>
              </a:rPr>
              <a:t>, оборудования и </a:t>
            </a:r>
            <a:r>
              <a:rPr lang="ru-RU" sz="2800" dirty="0">
                <a:effectLst/>
                <a:hlinkClick r:id="rId6" tooltip="Сооружение"/>
              </a:rPr>
              <a:t>сооружений</a:t>
            </a:r>
            <a:r>
              <a:rPr lang="ru-RU" sz="2800" dirty="0">
                <a:effectLst/>
              </a:rPr>
              <a:t> с </a:t>
            </a:r>
            <a:r>
              <a:rPr lang="ru-RU" sz="2800" dirty="0" err="1">
                <a:effectLst/>
              </a:rPr>
              <a:t>необходимыми</a:t>
            </a:r>
            <a:r>
              <a:rPr lang="ru-RU" sz="2800" dirty="0" err="1">
                <a:effectLst/>
                <a:hlinkClick r:id="rId7" tooltip="Работник"/>
              </a:rPr>
              <a:t>работниками</a:t>
            </a:r>
            <a:r>
              <a:rPr lang="ru-RU" sz="2800" dirty="0">
                <a:effectLst/>
              </a:rPr>
              <a:t> (</a:t>
            </a:r>
            <a:r>
              <a:rPr lang="ru-RU" sz="2800" u="sng" dirty="0">
                <a:effectLst/>
                <a:hlinkClick r:id="rId8" tooltip="Персонал"/>
              </a:rPr>
              <a:t>персоналом</a:t>
            </a:r>
            <a:r>
              <a:rPr lang="ru-RU" sz="2800" dirty="0">
                <a:effectLst/>
              </a:rPr>
              <a:t>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126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27076" cy="6858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42873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Принцип действия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4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3999" cy="5373215"/>
          </a:xfrm>
        </p:spPr>
        <p:txBody>
          <a:bodyPr>
            <a:normAutofit/>
          </a:bodyPr>
          <a:lstStyle/>
          <a:p>
            <a:r>
              <a:rPr lang="ru-RU" sz="2800" dirty="0"/>
              <a:t>Атомные станции по виду отпускаемой энергии можно разделить на:</a:t>
            </a:r>
          </a:p>
          <a:p>
            <a:pPr lvl="0"/>
            <a:r>
              <a:rPr lang="ru-RU" sz="2800" dirty="0"/>
              <a:t>Атомные электростанции (АЭС), предназначенные для выработки электрической энергии. При этом на многих АЭС есть теплофикационные установки, предназначенные для подогрева сетевой воды, используя тепловые потери станции.</a:t>
            </a:r>
          </a:p>
          <a:p>
            <a:pPr lvl="0"/>
            <a:r>
              <a:rPr lang="ru-RU" sz="2800" u="sng" dirty="0">
                <a:hlinkClick r:id="rId2" tooltip="Атомная теплоэлектроцентраль"/>
              </a:rPr>
              <a:t>Атомные теплоэлектроцентрали</a:t>
            </a:r>
            <a:r>
              <a:rPr lang="ru-RU" sz="2800" dirty="0"/>
              <a:t> (АТЭЦ), вырабатывающие как электроэнергию, так и тепловую энергию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По виду отпускаемой энергии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7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1"/>
            <a:ext cx="9143999" cy="52292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Мировыми лидерами в производстве ядерной электроэнергии являются:</a:t>
            </a:r>
          </a:p>
          <a:p>
            <a:pPr lvl="0"/>
            <a:r>
              <a:rPr lang="ru-RU" dirty="0">
                <a:hlinkClick r:id="rId2" tooltip="США"/>
              </a:rPr>
              <a:t>США</a:t>
            </a:r>
            <a:r>
              <a:rPr lang="ru-RU" dirty="0"/>
              <a:t> (836,63 млрд </a:t>
            </a:r>
            <a:r>
              <a:rPr lang="ru-RU" dirty="0" err="1"/>
              <a:t>кВт·ч</a:t>
            </a:r>
            <a:r>
              <a:rPr lang="ru-RU" dirty="0"/>
              <a:t>/год), работает 104 атомных реактора (20% от вырабатываемой электроэнергии)</a:t>
            </a:r>
            <a:r>
              <a:rPr lang="ru-RU" baseline="30000" dirty="0">
                <a:hlinkClick r:id="rId3"/>
              </a:rPr>
              <a:t>[2]</a:t>
            </a:r>
            <a:endParaRPr lang="ru-RU" dirty="0"/>
          </a:p>
          <a:p>
            <a:pPr lvl="0"/>
            <a:r>
              <a:rPr lang="ru-RU" dirty="0">
                <a:hlinkClick r:id="rId4" tooltip="Франция"/>
              </a:rPr>
              <a:t>Франция</a:t>
            </a:r>
            <a:r>
              <a:rPr lang="ru-RU" dirty="0"/>
              <a:t> (439,73 млрд </a:t>
            </a:r>
            <a:r>
              <a:rPr lang="ru-RU" dirty="0" err="1"/>
              <a:t>кВт·ч</a:t>
            </a:r>
            <a:r>
              <a:rPr lang="ru-RU" dirty="0"/>
              <a:t>/год),</a:t>
            </a:r>
          </a:p>
          <a:p>
            <a:pPr lvl="0"/>
            <a:r>
              <a:rPr lang="ru-RU" dirty="0">
                <a:hlinkClick r:id="rId5" tooltip="Япония"/>
              </a:rPr>
              <a:t>Япония</a:t>
            </a:r>
            <a:r>
              <a:rPr lang="ru-RU" dirty="0"/>
              <a:t> (263,83 млрд </a:t>
            </a:r>
            <a:r>
              <a:rPr lang="ru-RU" dirty="0" err="1"/>
              <a:t>кВт·ч</a:t>
            </a:r>
            <a:r>
              <a:rPr lang="ru-RU" dirty="0"/>
              <a:t>/год),</a:t>
            </a:r>
          </a:p>
          <a:p>
            <a:pPr lvl="0"/>
            <a:r>
              <a:rPr lang="ru-RU" dirty="0">
                <a:hlinkClick r:id="rId6" tooltip="Россия"/>
              </a:rPr>
              <a:t>Россия</a:t>
            </a:r>
            <a:r>
              <a:rPr lang="ru-RU" dirty="0"/>
              <a:t> (177,39 млрд </a:t>
            </a:r>
            <a:r>
              <a:rPr lang="ru-RU" dirty="0" err="1"/>
              <a:t>кВт·ч</a:t>
            </a:r>
            <a:r>
              <a:rPr lang="ru-RU" dirty="0"/>
              <a:t>/год),</a:t>
            </a:r>
          </a:p>
          <a:p>
            <a:pPr lvl="0"/>
            <a:r>
              <a:rPr lang="ru-RU" dirty="0">
                <a:hlinkClick r:id="rId7" tooltip="Корея"/>
              </a:rPr>
              <a:t>Корея</a:t>
            </a:r>
            <a:r>
              <a:rPr lang="ru-RU" dirty="0"/>
              <a:t> (142,94 млрд </a:t>
            </a:r>
            <a:r>
              <a:rPr lang="ru-RU" dirty="0" err="1"/>
              <a:t>кВт·ч</a:t>
            </a:r>
            <a:r>
              <a:rPr lang="ru-RU" dirty="0"/>
              <a:t>/год)</a:t>
            </a:r>
          </a:p>
          <a:p>
            <a:pPr lvl="0"/>
            <a:r>
              <a:rPr lang="ru-RU" dirty="0">
                <a:hlinkClick r:id="rId8" tooltip="Германия"/>
              </a:rPr>
              <a:t>Германия</a:t>
            </a:r>
            <a:r>
              <a:rPr lang="ru-RU" dirty="0"/>
              <a:t> (140,53 млрд </a:t>
            </a:r>
            <a:r>
              <a:rPr lang="ru-RU" dirty="0" err="1"/>
              <a:t>кВт·ч</a:t>
            </a:r>
            <a:r>
              <a:rPr lang="ru-RU" dirty="0"/>
              <a:t>/год).</a:t>
            </a:r>
          </a:p>
          <a:p>
            <a:r>
              <a:rPr lang="ru-RU" dirty="0"/>
              <a:t>В мире действует 436 энергетических ядерных реакторов общей мощностью 371,923 </a:t>
            </a:r>
            <a:r>
              <a:rPr lang="ru-RU" dirty="0">
                <a:hlinkClick r:id="rId9" tooltip="Ватт"/>
              </a:rPr>
              <a:t>ГВт</a:t>
            </a:r>
            <a:r>
              <a:rPr lang="ru-RU" baseline="30000" dirty="0">
                <a:hlinkClick r:id="rId3"/>
              </a:rPr>
              <a:t>[5]</a:t>
            </a:r>
            <a:r>
              <a:rPr lang="ru-RU" dirty="0"/>
              <a:t>, российская компания </a:t>
            </a:r>
            <a:r>
              <a:rPr lang="ru-RU" dirty="0">
                <a:hlinkClick r:id="rId10" tooltip="ТВЭЛ (компания)"/>
              </a:rPr>
              <a:t>«</a:t>
            </a:r>
            <a:r>
              <a:rPr lang="ru-RU" dirty="0" err="1">
                <a:hlinkClick r:id="rId10" tooltip="ТВЭЛ (компания)"/>
              </a:rPr>
              <a:t>ТВЭЛ»</a:t>
            </a:r>
            <a:r>
              <a:rPr lang="ru-RU" dirty="0" err="1"/>
              <a:t>поставляет</a:t>
            </a:r>
            <a:r>
              <a:rPr lang="ru-RU" dirty="0"/>
              <a:t> топливо для 73 из них (17 % мирового рынка)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Выработка электроэнергии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1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Атомная Энергетика</a:t>
            </a:r>
          </a:p>
        </p:txBody>
      </p:sp>
      <p:pic>
        <p:nvPicPr>
          <p:cNvPr id="11267" name="Picture 6" descr="D:\Data\atom-stan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20712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3562350" y="6124575"/>
            <a:ext cx="2282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/>
              <a:t>Атомный Реактор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9144000" cy="535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3"/>
            <a:ext cx="9143999" cy="53012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Атомные электростанции классифицируются в соответствии с типом используемых </a:t>
            </a:r>
            <a:r>
              <a:rPr lang="ru-RU" dirty="0">
                <a:hlinkClick r:id="rId2" tooltip="Ядерный реактор"/>
              </a:rPr>
              <a:t>реакторов</a:t>
            </a:r>
            <a:r>
              <a:rPr lang="ru-RU" dirty="0"/>
              <a:t>:</a:t>
            </a:r>
          </a:p>
          <a:p>
            <a:r>
              <a:rPr lang="ru-RU" dirty="0">
                <a:solidFill>
                  <a:schemeClr val="tx1"/>
                </a:solidFill>
              </a:rPr>
              <a:t>с </a:t>
            </a:r>
            <a:r>
              <a:rPr lang="ru-RU" u="sng" dirty="0">
                <a:hlinkClick r:id="rId3" tooltip="Реакторы на тепловых нейтронах"/>
              </a:rPr>
              <a:t>реакторами на тепловых нейтронах</a:t>
            </a:r>
            <a:r>
              <a:rPr lang="ru-RU" dirty="0"/>
              <a:t>, в том числе с:</a:t>
            </a:r>
          </a:p>
          <a:p>
            <a:pPr lvl="1"/>
            <a:r>
              <a:rPr lang="ru-RU" dirty="0">
                <a:hlinkClick r:id="rId4" tooltip="Водо-водяной ядерный реактор"/>
              </a:rPr>
              <a:t>водо-водяными</a:t>
            </a:r>
            <a:endParaRPr lang="ru-RU" dirty="0"/>
          </a:p>
          <a:p>
            <a:pPr lvl="1"/>
            <a:r>
              <a:rPr lang="ru-RU" dirty="0">
                <a:hlinkClick r:id="rId5" tooltip="Кипящий ядерный реактор"/>
              </a:rPr>
              <a:t>кипящими</a:t>
            </a:r>
            <a:endParaRPr lang="ru-RU" dirty="0"/>
          </a:p>
          <a:p>
            <a:pPr lvl="1"/>
            <a:r>
              <a:rPr lang="ru-RU" dirty="0">
                <a:hlinkClick r:id="rId6" tooltip="Тяжеловодный ядерный реактор"/>
              </a:rPr>
              <a:t>тяжеловодными</a:t>
            </a:r>
            <a:endParaRPr lang="ru-RU" dirty="0"/>
          </a:p>
          <a:p>
            <a:pPr lvl="1"/>
            <a:r>
              <a:rPr lang="ru-RU" dirty="0">
                <a:hlinkClick r:id="rId7" tooltip="Графито-газовый ядерный реактор"/>
              </a:rPr>
              <a:t>газоохлаждаемыми</a:t>
            </a:r>
            <a:endParaRPr lang="ru-RU" dirty="0"/>
          </a:p>
          <a:p>
            <a:pPr lvl="1"/>
            <a:r>
              <a:rPr lang="ru-RU" dirty="0" err="1">
                <a:hlinkClick r:id="rId8" tooltip="Графито-водный ядерный реактор"/>
              </a:rPr>
              <a:t>графито</a:t>
            </a:r>
            <a:r>
              <a:rPr lang="ru-RU" dirty="0">
                <a:hlinkClick r:id="rId8" tooltip="Графито-водный ядерный реактор"/>
              </a:rPr>
              <a:t>-водными</a:t>
            </a:r>
            <a:endParaRPr lang="ru-RU" dirty="0"/>
          </a:p>
          <a:p>
            <a:pPr lvl="1"/>
            <a:r>
              <a:rPr lang="ru-RU" dirty="0">
                <a:hlinkClick r:id="rId9" tooltip="Высокотемпературный газоохлаждаемый реактор (страница отсутствует)"/>
              </a:rPr>
              <a:t>высокотемпературными газоохлаждаемыми</a:t>
            </a:r>
            <a:endParaRPr lang="ru-RU" dirty="0"/>
          </a:p>
          <a:p>
            <a:pPr lvl="1"/>
            <a:r>
              <a:rPr lang="ru-RU" dirty="0">
                <a:hlinkClick r:id="rId10" tooltip="Тяжеловодный газоохлаждаемый реактор (страница отсутствует)"/>
              </a:rPr>
              <a:t>тяжеловодными газоохлаждаемыми</a:t>
            </a:r>
            <a:endParaRPr lang="ru-RU" dirty="0"/>
          </a:p>
          <a:p>
            <a:pPr lvl="1"/>
            <a:r>
              <a:rPr lang="ru-RU" dirty="0">
                <a:hlinkClick r:id="rId11" tooltip="Тяжеловодный водоохлаждаемый реактор (страница отсутствует)"/>
              </a:rPr>
              <a:t>тяжеловодными </a:t>
            </a:r>
            <a:r>
              <a:rPr lang="ru-RU" dirty="0" err="1">
                <a:hlinkClick r:id="rId11" tooltip="Тяжеловодный водоохлаждаемый реактор (страница отсутствует)"/>
              </a:rPr>
              <a:t>водоохлаждаемыми</a:t>
            </a:r>
            <a:endParaRPr lang="ru-RU" dirty="0"/>
          </a:p>
          <a:p>
            <a:pPr lvl="1"/>
            <a:r>
              <a:rPr lang="ru-RU" dirty="0">
                <a:hlinkClick r:id="rId12" tooltip="Кипящий тяжеловодный реактор (страница отсутствует)"/>
              </a:rPr>
              <a:t>кипящими тяжеловодными</a:t>
            </a:r>
            <a:endParaRPr lang="ru-RU" dirty="0"/>
          </a:p>
          <a:p>
            <a:r>
              <a:rPr lang="ru-RU" dirty="0"/>
              <a:t>с </a:t>
            </a:r>
            <a:r>
              <a:rPr lang="ru-RU" dirty="0">
                <a:hlinkClick r:id="rId13" tooltip="Реакторы на быстрых нейтронах"/>
              </a:rPr>
              <a:t>реакторами на быстрых нейтронах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Классификация по типу реакторов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0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-1857224"/>
            <a:ext cx="11665296" cy="9001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03048"/>
            <a:ext cx="7756263" cy="1054250"/>
          </a:xfrm>
        </p:spPr>
        <p:txBody>
          <a:bodyPr/>
          <a:lstStyle/>
          <a:p>
            <a:r>
              <a:rPr lang="ru-RU" sz="3200" cap="all" dirty="0">
                <a:solidFill>
                  <a:schemeClr val="tx1"/>
                </a:solidFill>
              </a:rPr>
              <a:t>Реактор на тепловых нейтронах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1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2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35782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Водо-водяной ядерный реактор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6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Водяная турбина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024336" cy="4536505"/>
          </a:xfrm>
        </p:spPr>
      </p:pic>
      <p:pic>
        <p:nvPicPr>
          <p:cNvPr id="5" name="Рисунок 4" descr="220px-Turbine-dtmuse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528392" cy="469917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517232"/>
            <a:ext cx="367240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93467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Первая русская турбина, изобретенная и установленная Игнатием Сафроновым .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Алапаевский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завод. 1837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6211669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Турбина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Фурнерона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1834 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немецком музее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7756263" cy="105425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Кипящий водяной реактор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7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20991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6265" y="35716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4400" b="1" dirty="0" err="1">
                <a:solidFill>
                  <a:schemeClr val="tx1"/>
                </a:solidFill>
              </a:rPr>
              <a:t>Тяжелово́дный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ru-RU" sz="4400" b="1" dirty="0" err="1">
                <a:solidFill>
                  <a:schemeClr val="tx1"/>
                </a:solidFill>
              </a:rPr>
              <a:t>я́дерный</a:t>
            </a:r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ru-RU" sz="4400" b="1" dirty="0" err="1">
                <a:solidFill>
                  <a:schemeClr val="tx1"/>
                </a:solidFill>
              </a:rPr>
              <a:t>реа́ктор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843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6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Графито</a:t>
            </a:r>
            <a:r>
              <a:rPr lang="ru-RU" sz="4400" dirty="0">
                <a:solidFill>
                  <a:schemeClr val="tx1"/>
                </a:solidFill>
              </a:rPr>
              <a:t>-газовый ядерный реактор</a:t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256"/>
            <a:ext cx="7756263" cy="1054250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реактор на быстрых нейтронах</a:t>
            </a:r>
          </a:p>
        </p:txBody>
      </p:sp>
    </p:spTree>
    <p:extLst>
      <p:ext uri="{BB962C8B-B14F-4D97-AF65-F5344CB8AC3E}">
        <p14:creationId xmlns:p14="http://schemas.microsoft.com/office/powerpoint/2010/main" xmlns="" val="26418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Атомная Энергетика</a:t>
            </a:r>
          </a:p>
        </p:txBody>
      </p:sp>
      <p:pic>
        <p:nvPicPr>
          <p:cNvPr id="12291" name="Picture 5" descr="D:\Data\0002-002-Mekhanizm-protekanija-tsepnoj-jadernoj-reakt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93850"/>
            <a:ext cx="64103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Атомная Энергетика</a:t>
            </a:r>
          </a:p>
        </p:txBody>
      </p:sp>
      <p:pic>
        <p:nvPicPr>
          <p:cNvPr id="13315" name="Picture 2" descr="D:\Data\74f0da08b6171b7e99216c8761a0ab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4724400"/>
            <a:ext cx="7391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D:\Data\fa79ad4ac872ffba1bf61a1d2680a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2720975"/>
            <a:ext cx="73850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mtClean="0"/>
              <a:t>Термоядерный синтез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568825" cy="4648200"/>
          </a:xfrm>
        </p:spPr>
        <p:txBody>
          <a:bodyPr/>
          <a:lstStyle/>
          <a:p>
            <a:r>
              <a:rPr lang="ru-RU" altLang="ru-RU" smtClean="0"/>
              <a:t>Термоядерный синтез – это природный источник энергии. Энергия высвобождается в процессе соединения ядер водорода, которые образуют гелий. 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124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324350"/>
            <a:ext cx="35941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257800" y="36576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Солнце - природный источник термоядерного синтеза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История термоядерного синтеза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635625" cy="4495800"/>
          </a:xfrm>
        </p:spPr>
        <p:txBody>
          <a:bodyPr/>
          <a:lstStyle/>
          <a:p>
            <a:pPr eaLnBrk="1" hangingPunct="1"/>
            <a:r>
              <a:rPr lang="ru-RU" altLang="ru-RU" smtClean="0"/>
              <a:t>Идея создания термоядерного реактора зародилась в 1950-х годах.</a:t>
            </a:r>
          </a:p>
          <a:p>
            <a:pPr eaLnBrk="1" hangingPunct="1"/>
            <a:r>
              <a:rPr lang="ru-RU" altLang="ru-RU" smtClean="0"/>
              <a:t>И только в январе 2007 года началась подготовка строительной площадки вблизи города Кадараш во Франции. В апреле 2010 года начал сооружаться экспериментальный термоядерный реактор.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828800"/>
            <a:ext cx="2857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86200"/>
            <a:ext cx="2495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Условия термоядерного синтеза</a:t>
            </a:r>
          </a:p>
        </p:txBody>
      </p:sp>
      <p:sp>
        <p:nvSpPr>
          <p:cNvPr id="19459" name="Содержимое 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6016625" cy="4495800"/>
          </a:xfrm>
        </p:spPr>
        <p:txBody>
          <a:bodyPr/>
          <a:lstStyle/>
          <a:p>
            <a:r>
              <a:rPr lang="ru-RU" altLang="ru-RU" smtClean="0"/>
              <a:t>Предназначенная для синтеза смесь должна быть нагрета до температуры, при которой кинетическая энергия ядер обеспечивает высокую вероятность их слияния при столкновении</a:t>
            </a:r>
          </a:p>
          <a:p>
            <a:r>
              <a:rPr lang="ru-RU" altLang="ru-RU" smtClean="0"/>
              <a:t>Смесь должна быть очень хорошо термоизолирована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828800"/>
            <a:ext cx="2381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4000" smtClean="0"/>
              <a:t>Перспективы термоядерного синтеза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492625" cy="4114800"/>
          </a:xfrm>
        </p:spPr>
        <p:txBody>
          <a:bodyPr/>
          <a:lstStyle/>
          <a:p>
            <a:r>
              <a:rPr lang="ru-RU" altLang="ru-RU" smtClean="0"/>
              <a:t>Более глубокое исследование проблем ТУС</a:t>
            </a:r>
          </a:p>
          <a:p>
            <a:r>
              <a:rPr lang="ru-RU" altLang="ru-RU" smtClean="0"/>
              <a:t>Улучшить параметры плазмы и устранить ее неустойчивости</a:t>
            </a:r>
          </a:p>
          <a:p>
            <a:r>
              <a:rPr lang="ru-RU" altLang="ru-RU" smtClean="0"/>
              <a:t>Закончить стройку ИТЭР во Франции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76400"/>
            <a:ext cx="25146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19600"/>
            <a:ext cx="2514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Михаил Осипович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Доливо-Добровольский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(1862-1919)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63020617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844824"/>
            <a:ext cx="4032448" cy="483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4000" smtClean="0"/>
              <a:t>Проблемы термоядерного синтеза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Термоядерная Реакция </a:t>
            </a:r>
            <a:r>
              <a:rPr lang="en-US" smtClean="0"/>
              <a:t>D-T</a:t>
            </a:r>
            <a:endParaRPr lang="ru-RU" smtClean="0"/>
          </a:p>
        </p:txBody>
      </p:sp>
      <p:pic>
        <p:nvPicPr>
          <p:cNvPr id="22531" name="Picture 2" descr="D:\Data\Animated_D-T_fus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D:\Data\2501100b2c2a94cf492c74be10adf9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5816600"/>
            <a:ext cx="7162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0" y="357166"/>
            <a:ext cx="7756263" cy="1054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Достоинства атомных станций</a:t>
            </a:r>
            <a:endParaRPr lang="ru-RU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8034366" cy="48291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Достоинства атомных станций: </a:t>
            </a:r>
          </a:p>
          <a:p>
            <a:r>
              <a:rPr lang="ru-RU" sz="1800" dirty="0" smtClean="0"/>
              <a:t>Сравнительный объем топлива, используемого за год одним реактором типа ВВЭР-1000Небольшой объём используемого топлива и возможность его повторного использования после переработки (для сравнения, ежедневно одна только Троицкая ГРЭС мощностью 2000 МВт сжигает за сутки два железнодорожных состава угля); </a:t>
            </a:r>
          </a:p>
          <a:p>
            <a:r>
              <a:rPr lang="ru-RU" sz="1800" dirty="0" smtClean="0"/>
              <a:t>Высокая мощность: 1000—1600 МВт на энергоблок; </a:t>
            </a:r>
          </a:p>
          <a:p>
            <a:r>
              <a:rPr lang="ru-RU" sz="1800" dirty="0" smtClean="0"/>
              <a:t>Низкая себестоимость энергии, особенно тепловой. </a:t>
            </a:r>
          </a:p>
          <a:p>
            <a:r>
              <a:rPr lang="ru-RU" sz="1800" dirty="0" smtClean="0"/>
              <a:t>Возможность размещения в регионах, расположенных вдали от крупных </a:t>
            </a:r>
            <a:r>
              <a:rPr lang="ru-RU" sz="1800" dirty="0" err="1" smtClean="0"/>
              <a:t>водоэнергетических</a:t>
            </a:r>
            <a:r>
              <a:rPr lang="ru-RU" sz="1800" dirty="0" smtClean="0"/>
              <a:t> ресурсов, крупных месторождений угля, в местах, где ограничены возможности для использования солнечной или ветряной электроэнергетики. </a:t>
            </a:r>
          </a:p>
          <a:p>
            <a:r>
              <a:rPr lang="ru-RU" sz="1800" dirty="0" smtClean="0"/>
              <a:t>При работе АЭС в атмосферу выбрасывается некоторое количество ионизированного газа, однако обычная тепловая электростанция вместе с дымом выводит еще </a:t>
            </a:r>
            <a:r>
              <a:rPr lang="ru-RU" sz="1800" dirty="0" err="1" smtClean="0"/>
              <a:t>бо́льшее</a:t>
            </a:r>
            <a:r>
              <a:rPr lang="ru-RU" sz="1800" dirty="0" smtClean="0"/>
              <a:t> количество радиационных выбросов, из-за естественного содержания радиоактивных элементов в каменном угле. </a:t>
            </a:r>
          </a:p>
          <a:p>
            <a:pPr eaLnBrk="1" hangingPunct="1">
              <a:buFont typeface="Wingdings" pitchFamily="2" charset="2"/>
              <a:buNone/>
            </a:pPr>
            <a:endParaRPr lang="ru-RU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Недостатки атомных станций</a:t>
            </a:r>
            <a:endParaRPr lang="ru-RU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472" y="2000240"/>
            <a:ext cx="8143932" cy="45720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Облучённое топливо опасно, требует сложных и дорогих мер по переработке и хранению; </a:t>
            </a:r>
          </a:p>
          <a:p>
            <a:r>
              <a:rPr lang="ru-RU" sz="2400" dirty="0" smtClean="0"/>
              <a:t>Нежелателен режим работы с переменной мощностью для реакторов, работающих на тепловых нейтронах; </a:t>
            </a:r>
          </a:p>
          <a:p>
            <a:r>
              <a:rPr lang="ru-RU" sz="2400" dirty="0" smtClean="0"/>
              <a:t>С точки зрения статистики и страхования крупные аварии крайне маловероятны, однако последствия такого инцидента крайне тяжёлые; </a:t>
            </a:r>
          </a:p>
          <a:p>
            <a:r>
              <a:rPr lang="ru-RU" sz="2400" dirty="0" smtClean="0"/>
              <a:t>Большие капитальные вложения, как удельные, на 1 МВт установленной мощности для блоков мощностью менее 700—800 МВт, так и общие, необходимые для постройки станции, её инфраструктуры, а также в случае возможной ликвидации.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Действующие АЭС России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2910" y="1928802"/>
            <a:ext cx="3886200" cy="441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3200" dirty="0" err="1" smtClean="0">
                <a:hlinkClick r:id="rId2" tooltip="Балаковская АЭС"/>
              </a:rPr>
              <a:t>Балаковская</a:t>
            </a:r>
            <a:endParaRPr lang="ru-RU" sz="3200" dirty="0" smtClean="0"/>
          </a:p>
          <a:p>
            <a:pPr eaLnBrk="1" hangingPunct="1"/>
            <a:r>
              <a:rPr lang="ru-RU" sz="3200" dirty="0" smtClean="0">
                <a:hlinkClick r:id="rId3" tooltip="Белоярская АЭС"/>
              </a:rPr>
              <a:t>Белоярская</a:t>
            </a:r>
            <a:endParaRPr lang="ru-RU" sz="3200" dirty="0" smtClean="0"/>
          </a:p>
          <a:p>
            <a:pPr eaLnBrk="1" hangingPunct="1"/>
            <a:r>
              <a:rPr lang="ru-RU" sz="3200" dirty="0" err="1" smtClean="0">
                <a:hlinkClick r:id="rId4" tooltip="Билибинская АЭС"/>
              </a:rPr>
              <a:t>Билибинская</a:t>
            </a:r>
            <a:endParaRPr lang="ru-RU" sz="3200" dirty="0" smtClean="0"/>
          </a:p>
          <a:p>
            <a:pPr eaLnBrk="1" hangingPunct="1"/>
            <a:r>
              <a:rPr lang="ru-RU" sz="3200" dirty="0" err="1" smtClean="0">
                <a:hlinkClick r:id="rId5" tooltip="Волгодонская АЭС"/>
              </a:rPr>
              <a:t>Волгодонская</a:t>
            </a:r>
            <a:endParaRPr lang="ru-RU" sz="3200" dirty="0" smtClean="0"/>
          </a:p>
          <a:p>
            <a:pPr eaLnBrk="1" hangingPunct="1"/>
            <a:r>
              <a:rPr lang="ru-RU" sz="3200" dirty="0" smtClean="0">
                <a:hlinkClick r:id="rId6" tooltip="Калининская АЭС"/>
              </a:rPr>
              <a:t>Калининская</a:t>
            </a:r>
            <a:endParaRPr lang="ru-RU" sz="3200" dirty="0" smtClean="0"/>
          </a:p>
          <a:p>
            <a:pPr eaLnBrk="1" hangingPunct="1"/>
            <a:endParaRPr lang="ru-RU" sz="32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2" y="2071678"/>
            <a:ext cx="4033837" cy="441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3200" dirty="0" smtClean="0">
                <a:hlinkClick r:id="rId7" tooltip="Кольская АЭС"/>
              </a:rPr>
              <a:t>Кольская</a:t>
            </a:r>
            <a:endParaRPr lang="ru-RU" sz="3200" dirty="0" smtClean="0"/>
          </a:p>
          <a:p>
            <a:pPr eaLnBrk="1" hangingPunct="1"/>
            <a:r>
              <a:rPr lang="ru-RU" sz="3200" dirty="0" smtClean="0">
                <a:hlinkClick r:id="rId8" tooltip="Курская АЭС"/>
              </a:rPr>
              <a:t>Курская</a:t>
            </a:r>
            <a:endParaRPr lang="ru-RU" sz="3200" dirty="0" smtClean="0"/>
          </a:p>
          <a:p>
            <a:pPr eaLnBrk="1" hangingPunct="1"/>
            <a:r>
              <a:rPr lang="ru-RU" sz="3200" dirty="0" smtClean="0">
                <a:hlinkClick r:id="rId9" tooltip="Ленинградская АЭС"/>
              </a:rPr>
              <a:t>Ленинградская</a:t>
            </a:r>
            <a:endParaRPr lang="ru-RU" sz="3200" dirty="0" smtClean="0"/>
          </a:p>
          <a:p>
            <a:pPr eaLnBrk="1" hangingPunct="1"/>
            <a:r>
              <a:rPr lang="ru-RU" sz="3200" dirty="0" err="1" smtClean="0">
                <a:hlinkClick r:id="rId10" tooltip="Нововоронежская АЭС"/>
              </a:rPr>
              <a:t>Нововоронежская</a:t>
            </a:r>
            <a:endParaRPr lang="ru-RU" sz="3200" dirty="0" smtClean="0"/>
          </a:p>
          <a:p>
            <a:pPr eaLnBrk="1" hangingPunct="1"/>
            <a:r>
              <a:rPr lang="ru-RU" sz="3200" dirty="0" smtClean="0">
                <a:hlinkClick r:id="rId11" tooltip="Смоленская АЭС"/>
              </a:rPr>
              <a:t>Смоленская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Лауфен-Франкфуртская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линия электропередачи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Доливо-Добровольского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63020584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031929" cy="4437502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537321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Трехфазный генератор в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Лауффен-на-Неккаре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(Баден-Вюртемберг) - 1881 год.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50496"/>
            <a:ext cx="4824536" cy="11075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Помещение выставки, в котором установлены электромоторы переменного тока, изобретенные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Доливо-Добровольским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auffen-Frankfurt_189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08720"/>
            <a:ext cx="4006928" cy="507909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6281936"/>
            <a:ext cx="4139952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есятиметровый искусственный водопад приводимый в действие двигателем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7" descr="0001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4246410" cy="509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868</TotalTime>
  <Words>1994</Words>
  <Application>Microsoft Office PowerPoint</Application>
  <PresentationFormat>Экран (4:3)</PresentationFormat>
  <Paragraphs>364</Paragraphs>
  <Slides>74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Поток</vt:lpstr>
      <vt:lpstr>Возникновение и развитие гидроэлектростанций Атомные электростанции</vt:lpstr>
      <vt:lpstr>Водяное колесо в Ондэн</vt:lpstr>
      <vt:lpstr>Помол зерна и дутьё воздуха при выплавке металла с помощью воды </vt:lpstr>
      <vt:lpstr>а - подливное колесо; б - среднебойное колесо; в - наливное колесо.  1 - вал; 2 - уровень воды в верхнем бьефе; 3 - уровень воды в нижнем бьефе.</vt:lpstr>
      <vt:lpstr>Водяное колесо Леди Изабелла с острова Мэн</vt:lpstr>
      <vt:lpstr>Водяная турбина</vt:lpstr>
      <vt:lpstr>Михаил Осипович Доливо-Добровольский (1862-1919)</vt:lpstr>
      <vt:lpstr>Лауфен-Франкфуртская линия электропередачи Доливо-Добровольского</vt:lpstr>
      <vt:lpstr>Помещение выставки, в котором установлены электромоторы переменного тока, изобретенные Доливо-Добровольским</vt:lpstr>
      <vt:lpstr> Гидроэлектроэнергетика в двадцатом веке </vt:lpstr>
      <vt:lpstr>Гидроэлектростанция Адамс</vt:lpstr>
      <vt:lpstr>Гидроэнергетика Российской Империи  </vt:lpstr>
      <vt:lpstr>Гидро- и гидроаккумулирующие  электростанции</vt:lpstr>
      <vt:lpstr>Гидротехнические сооружения ГЭС</vt:lpstr>
      <vt:lpstr>Гидросиловой аппарат ГЭС</vt:lpstr>
      <vt:lpstr>Параметры ГЭС</vt:lpstr>
      <vt:lpstr>Плюсы и минусы ГЭС</vt:lpstr>
      <vt:lpstr>Затопление территорий – один из основных минусов строительства ГЭС</vt:lpstr>
      <vt:lpstr>Слайд 19</vt:lpstr>
      <vt:lpstr>Слайд 20</vt:lpstr>
      <vt:lpstr>Слайд 21</vt:lpstr>
      <vt:lpstr>Слайд 22</vt:lpstr>
      <vt:lpstr>ГЭС-21 Хямекоски</vt:lpstr>
      <vt:lpstr>Слайд 24</vt:lpstr>
      <vt:lpstr>ГЭС “Белый уголь” (Пятигорская ГЭС)</vt:lpstr>
      <vt:lpstr>Машинный зал</vt:lpstr>
      <vt:lpstr>Порожская ГЭС</vt:lpstr>
      <vt:lpstr>Слайд 28</vt:lpstr>
      <vt:lpstr>Слайд 29</vt:lpstr>
      <vt:lpstr>Кингисеппская ГЭС</vt:lpstr>
      <vt:lpstr>Советская гидроэнергетика </vt:lpstr>
      <vt:lpstr>Волховская гидроэлектростанция (им. В. И. Ленина) — ГЭС на реке Волхов в Ленинградской области, в городе Волхов. Одна из старейших действующих ГЭС России. Мощность ГЭС — 86 МВт (первоначально 58 МВт), среднегодовая выработка — 347 млн кВт·ч. В здании ГЭС установлено 10 радиально-осевых гидроагрегатов, работающих при расчётном напоре 11 м: 4 гидроагрегата мощностью по 12 МВт производства ОАО «Силовые машины», 4 гидроагрегата шведского производства мощностью по 9 МВт, 2 гидроагрегата мощностью по 1 МВт. </vt:lpstr>
      <vt:lpstr>Слайд 33</vt:lpstr>
      <vt:lpstr>Слайд 34</vt:lpstr>
      <vt:lpstr>Днепровская гидроэлектростанция</vt:lpstr>
      <vt:lpstr>Днепровская гидроэлектростанция имени В. И. Ленина, ДнепроГЭС  — крупная гидроэлектростанция (ГЭС) на юге Украины, пятая ступень каскада гидроэлектростанций в Украине. Станция находится в городе Запорожье и является старейшей среди каскада электростанций на реке Днепр. В состав гидроузла входит машинный зал, в котором размещены 9 радиально-осевых гидроагрегатов (шесть гидроагрегатов РО45-В-545 с мощностью турбин 73,6 МВт, частотой вращения турбин — 83,3 об/мин) и 1 генератор собственных нужд мощностью 2,6 МВт, частотой вращения 428 об/мин.</vt:lpstr>
      <vt:lpstr>Саяно-Шушенская ГЭС</vt:lpstr>
      <vt:lpstr>Красноярская ГЭС</vt:lpstr>
      <vt:lpstr>Братская ГЭС</vt:lpstr>
      <vt:lpstr>Усть-Илимская ГЭС</vt:lpstr>
      <vt:lpstr>Нурекская ГЭС</vt:lpstr>
      <vt:lpstr>Волжская ГЭС</vt:lpstr>
      <vt:lpstr>Мировая гидроэнергетика в 21 веке </vt:lpstr>
      <vt:lpstr>ГЭС Три ущелья</vt:lpstr>
      <vt:lpstr>Итайпу ГЭС</vt:lpstr>
      <vt:lpstr>ГЭС Гури</vt:lpstr>
      <vt:lpstr>ГЭС Черчилл-Фолс </vt:lpstr>
      <vt:lpstr>Тукуруи ГЭС </vt:lpstr>
      <vt:lpstr>Богучанская ГЭС</vt:lpstr>
      <vt:lpstr>Мощность гидроагрегатов Мира – 715 ГВт, России – 45 ГВт, потенциал водных ресурсов России-225 ГВт, потенциал водных ресурсов Мира – 2500 ГВт.</vt:lpstr>
      <vt:lpstr>Слайд 51</vt:lpstr>
      <vt:lpstr>Развитие АЭС</vt:lpstr>
      <vt:lpstr>Принцип действия </vt:lpstr>
      <vt:lpstr>По виду отпускаемой энергии </vt:lpstr>
      <vt:lpstr>Выработка электроэнергии</vt:lpstr>
      <vt:lpstr>Атомная Энергетика</vt:lpstr>
      <vt:lpstr>Классификация по типу реакторов</vt:lpstr>
      <vt:lpstr>Реактор на тепловых нейтронах </vt:lpstr>
      <vt:lpstr>Водо-водяной ядерный реактор </vt:lpstr>
      <vt:lpstr>Кипящий водяной реактор</vt:lpstr>
      <vt:lpstr>Тяжелово́дный я́дерный реа́ктор </vt:lpstr>
      <vt:lpstr>Графито-газовый ядерный реактор </vt:lpstr>
      <vt:lpstr>реактор на быстрых нейтронах</vt:lpstr>
      <vt:lpstr>Атомная Энергетика</vt:lpstr>
      <vt:lpstr>Атомная Энергетика</vt:lpstr>
      <vt:lpstr>Термоядерный синтез</vt:lpstr>
      <vt:lpstr>История термоядерного синтеза</vt:lpstr>
      <vt:lpstr>Условия термоядерного синтеза</vt:lpstr>
      <vt:lpstr>Перспективы термоядерного синтеза</vt:lpstr>
      <vt:lpstr>Проблемы термоядерного синтеза</vt:lpstr>
      <vt:lpstr>Термоядерная Реакция D-T</vt:lpstr>
      <vt:lpstr>Достоинства атомных станций</vt:lpstr>
      <vt:lpstr>Недостатки атомных станций</vt:lpstr>
      <vt:lpstr>Действующие АЭС России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развитие гидроэлектростанций</dc:title>
  <dc:creator>User</dc:creator>
  <cp:lastModifiedBy>Ольгерт</cp:lastModifiedBy>
  <cp:revision>78</cp:revision>
  <dcterms:created xsi:type="dcterms:W3CDTF">2013-09-19T09:48:11Z</dcterms:created>
  <dcterms:modified xsi:type="dcterms:W3CDTF">2008-06-26T22:22:18Z</dcterms:modified>
</cp:coreProperties>
</file>