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2" r:id="rId4"/>
    <p:sldId id="287" r:id="rId5"/>
    <p:sldId id="283" r:id="rId6"/>
    <p:sldId id="284" r:id="rId7"/>
    <p:sldId id="286" r:id="rId8"/>
    <p:sldId id="288" r:id="rId9"/>
    <p:sldId id="289" r:id="rId10"/>
    <p:sldId id="290" r:id="rId11"/>
    <p:sldId id="274" r:id="rId12"/>
    <p:sldId id="291" r:id="rId13"/>
    <p:sldId id="275" r:id="rId14"/>
    <p:sldId id="292" r:id="rId15"/>
    <p:sldId id="267" r:id="rId16"/>
    <p:sldId id="268" r:id="rId17"/>
    <p:sldId id="279" r:id="rId18"/>
    <p:sldId id="273" r:id="rId19"/>
    <p:sldId id="281" r:id="rId20"/>
    <p:sldId id="280" r:id="rId21"/>
    <p:sldId id="293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12F62F-D45D-4483-9718-869F04A4A6CC}" type="doc">
      <dgm:prSet loTypeId="urn:microsoft.com/office/officeart/2005/8/layout/gear1" loCatId="cycle" qsTypeId="urn:microsoft.com/office/officeart/2005/8/quickstyle/simple1" qsCatId="simple" csTypeId="urn:microsoft.com/office/officeart/2005/8/colors/accent1_2" csCatId="accent1" phldr="1"/>
      <dgm:spPr/>
    </dgm:pt>
    <dgm:pt modelId="{FD3E5C2D-9DDA-4B2F-96B1-DFA68EED4FCB}">
      <dgm:prSet phldrT="[Текст]"/>
      <dgm:spPr/>
      <dgm:t>
        <a:bodyPr/>
        <a:lstStyle/>
        <a:p>
          <a:r>
            <a:rPr lang="ru-RU" dirty="0" smtClean="0"/>
            <a:t>Сертификация</a:t>
          </a:r>
          <a:endParaRPr lang="ru-RU" dirty="0"/>
        </a:p>
      </dgm:t>
    </dgm:pt>
    <dgm:pt modelId="{81174B36-276D-4008-A016-E131743A9D90}" type="parTrans" cxnId="{F7515C6F-2BEA-4912-8324-045ED013DB46}">
      <dgm:prSet/>
      <dgm:spPr/>
      <dgm:t>
        <a:bodyPr/>
        <a:lstStyle/>
        <a:p>
          <a:endParaRPr lang="ru-RU"/>
        </a:p>
      </dgm:t>
    </dgm:pt>
    <dgm:pt modelId="{70C13661-DBA5-4C37-88E2-A32D87594CCE}" type="sibTrans" cxnId="{F7515C6F-2BEA-4912-8324-045ED013DB46}">
      <dgm:prSet/>
      <dgm:spPr/>
      <dgm:t>
        <a:bodyPr/>
        <a:lstStyle/>
        <a:p>
          <a:endParaRPr lang="ru-RU"/>
        </a:p>
      </dgm:t>
    </dgm:pt>
    <dgm:pt modelId="{962BCCDE-A85F-4B7F-BE83-967C0B591406}">
      <dgm:prSet phldrT="[Текст]" custT="1"/>
      <dgm:spPr/>
      <dgm:t>
        <a:bodyPr/>
        <a:lstStyle/>
        <a:p>
          <a:r>
            <a:rPr lang="ru-RU" sz="1600" dirty="0" smtClean="0"/>
            <a:t>Стандартизация</a:t>
          </a:r>
          <a:endParaRPr lang="ru-RU" sz="1600" dirty="0"/>
        </a:p>
      </dgm:t>
    </dgm:pt>
    <dgm:pt modelId="{82150968-CC8F-4AF4-892E-4B4802EAED7A}" type="parTrans" cxnId="{32AFAC95-97F9-480E-AA9F-D04D44279F92}">
      <dgm:prSet/>
      <dgm:spPr/>
      <dgm:t>
        <a:bodyPr/>
        <a:lstStyle/>
        <a:p>
          <a:endParaRPr lang="ru-RU"/>
        </a:p>
      </dgm:t>
    </dgm:pt>
    <dgm:pt modelId="{9370E034-A1B7-4DE3-B875-D4E65CD17B6F}" type="sibTrans" cxnId="{32AFAC95-97F9-480E-AA9F-D04D44279F92}">
      <dgm:prSet/>
      <dgm:spPr/>
      <dgm:t>
        <a:bodyPr/>
        <a:lstStyle/>
        <a:p>
          <a:endParaRPr lang="ru-RU"/>
        </a:p>
      </dgm:t>
    </dgm:pt>
    <dgm:pt modelId="{5AB540E3-2B01-469C-B6DC-4224D7168937}" type="pres">
      <dgm:prSet presAssocID="{2B12F62F-D45D-4483-9718-869F04A4A6CC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01EBAA4-A5D9-4125-A953-FA0E5E59A1DA}" type="pres">
      <dgm:prSet presAssocID="{FD3E5C2D-9DDA-4B2F-96B1-DFA68EED4FCB}" presName="gear1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073344-D071-4FA2-8F1F-4437C5F0BD00}" type="pres">
      <dgm:prSet presAssocID="{FD3E5C2D-9DDA-4B2F-96B1-DFA68EED4FCB}" presName="gear1srcNode" presStyleLbl="node1" presStyleIdx="0" presStyleCnt="2"/>
      <dgm:spPr/>
    </dgm:pt>
    <dgm:pt modelId="{C0DADA96-54B3-47E0-87D6-90197046B11C}" type="pres">
      <dgm:prSet presAssocID="{FD3E5C2D-9DDA-4B2F-96B1-DFA68EED4FCB}" presName="gear1dstNode" presStyleLbl="node1" presStyleIdx="0" presStyleCnt="2"/>
      <dgm:spPr/>
    </dgm:pt>
    <dgm:pt modelId="{5DFEF7DE-AE1D-4C21-AF57-ABC332A6D8FE}" type="pres">
      <dgm:prSet presAssocID="{962BCCDE-A85F-4B7F-BE83-967C0B591406}" presName="gear2" presStyleLbl="node1" presStyleIdx="1" presStyleCnt="2">
        <dgm:presLayoutVars>
          <dgm:chMax val="1"/>
          <dgm:bulletEnabled val="1"/>
        </dgm:presLayoutVars>
      </dgm:prSet>
      <dgm:spPr/>
    </dgm:pt>
    <dgm:pt modelId="{94978979-D67A-4D56-BF61-4E445F1811A6}" type="pres">
      <dgm:prSet presAssocID="{962BCCDE-A85F-4B7F-BE83-967C0B591406}" presName="gear2srcNode" presStyleLbl="node1" presStyleIdx="1" presStyleCnt="2"/>
      <dgm:spPr/>
    </dgm:pt>
    <dgm:pt modelId="{0C76828C-1E6D-45E7-B716-D119D6723FD0}" type="pres">
      <dgm:prSet presAssocID="{962BCCDE-A85F-4B7F-BE83-967C0B591406}" presName="gear2dstNode" presStyleLbl="node1" presStyleIdx="1" presStyleCnt="2"/>
      <dgm:spPr/>
    </dgm:pt>
    <dgm:pt modelId="{6696DB29-B0A0-43D1-BB9A-01B7F16FCE14}" type="pres">
      <dgm:prSet presAssocID="{70C13661-DBA5-4C37-88E2-A32D87594CCE}" presName="connector1" presStyleLbl="sibTrans2D1" presStyleIdx="0" presStyleCnt="2"/>
      <dgm:spPr/>
    </dgm:pt>
    <dgm:pt modelId="{36F2342A-1EDF-4E06-890E-BFC18CBA35B9}" type="pres">
      <dgm:prSet presAssocID="{9370E034-A1B7-4DE3-B875-D4E65CD17B6F}" presName="connector2" presStyleLbl="sibTrans2D1" presStyleIdx="1" presStyleCnt="2"/>
      <dgm:spPr/>
    </dgm:pt>
  </dgm:ptLst>
  <dgm:cxnLst>
    <dgm:cxn modelId="{32B6A621-DA3E-4EAD-97EB-D1FEC3632093}" type="presOf" srcId="{962BCCDE-A85F-4B7F-BE83-967C0B591406}" destId="{0C76828C-1E6D-45E7-B716-D119D6723FD0}" srcOrd="2" destOrd="0" presId="urn:microsoft.com/office/officeart/2005/8/layout/gear1"/>
    <dgm:cxn modelId="{278F0CF7-1A3E-4046-B0AD-5D0AF13A88FE}" type="presOf" srcId="{70C13661-DBA5-4C37-88E2-A32D87594CCE}" destId="{6696DB29-B0A0-43D1-BB9A-01B7F16FCE14}" srcOrd="0" destOrd="0" presId="urn:microsoft.com/office/officeart/2005/8/layout/gear1"/>
    <dgm:cxn modelId="{32AFAC95-97F9-480E-AA9F-D04D44279F92}" srcId="{2B12F62F-D45D-4483-9718-869F04A4A6CC}" destId="{962BCCDE-A85F-4B7F-BE83-967C0B591406}" srcOrd="1" destOrd="0" parTransId="{82150968-CC8F-4AF4-892E-4B4802EAED7A}" sibTransId="{9370E034-A1B7-4DE3-B875-D4E65CD17B6F}"/>
    <dgm:cxn modelId="{9F9665F6-97D3-4370-BF24-86A4DA6781A1}" type="presOf" srcId="{9370E034-A1B7-4DE3-B875-D4E65CD17B6F}" destId="{36F2342A-1EDF-4E06-890E-BFC18CBA35B9}" srcOrd="0" destOrd="0" presId="urn:microsoft.com/office/officeart/2005/8/layout/gear1"/>
    <dgm:cxn modelId="{40FCA576-97FC-4E90-B36C-9110630833C0}" type="presOf" srcId="{FD3E5C2D-9DDA-4B2F-96B1-DFA68EED4FCB}" destId="{C0DADA96-54B3-47E0-87D6-90197046B11C}" srcOrd="2" destOrd="0" presId="urn:microsoft.com/office/officeart/2005/8/layout/gear1"/>
    <dgm:cxn modelId="{F7515C6F-2BEA-4912-8324-045ED013DB46}" srcId="{2B12F62F-D45D-4483-9718-869F04A4A6CC}" destId="{FD3E5C2D-9DDA-4B2F-96B1-DFA68EED4FCB}" srcOrd="0" destOrd="0" parTransId="{81174B36-276D-4008-A016-E131743A9D90}" sibTransId="{70C13661-DBA5-4C37-88E2-A32D87594CCE}"/>
    <dgm:cxn modelId="{DE778251-6242-4299-A2B6-8485F1E22273}" type="presOf" srcId="{FD3E5C2D-9DDA-4B2F-96B1-DFA68EED4FCB}" destId="{801EBAA4-A5D9-4125-A953-FA0E5E59A1DA}" srcOrd="0" destOrd="0" presId="urn:microsoft.com/office/officeart/2005/8/layout/gear1"/>
    <dgm:cxn modelId="{FE2B6903-357D-422F-8EF1-1CEF9EA04CD5}" type="presOf" srcId="{FD3E5C2D-9DDA-4B2F-96B1-DFA68EED4FCB}" destId="{94073344-D071-4FA2-8F1F-4437C5F0BD00}" srcOrd="1" destOrd="0" presId="urn:microsoft.com/office/officeart/2005/8/layout/gear1"/>
    <dgm:cxn modelId="{850434A9-93A7-41DF-BC9C-E1012FC0CBC8}" type="presOf" srcId="{962BCCDE-A85F-4B7F-BE83-967C0B591406}" destId="{94978979-D67A-4D56-BF61-4E445F1811A6}" srcOrd="1" destOrd="0" presId="urn:microsoft.com/office/officeart/2005/8/layout/gear1"/>
    <dgm:cxn modelId="{318AF4AE-19C7-4952-A615-EE2F3A96B6D2}" type="presOf" srcId="{962BCCDE-A85F-4B7F-BE83-967C0B591406}" destId="{5DFEF7DE-AE1D-4C21-AF57-ABC332A6D8FE}" srcOrd="0" destOrd="0" presId="urn:microsoft.com/office/officeart/2005/8/layout/gear1"/>
    <dgm:cxn modelId="{72DCE72B-0004-4266-9D32-E25F904E69AA}" type="presOf" srcId="{2B12F62F-D45D-4483-9718-869F04A4A6CC}" destId="{5AB540E3-2B01-469C-B6DC-4224D7168937}" srcOrd="0" destOrd="0" presId="urn:microsoft.com/office/officeart/2005/8/layout/gear1"/>
    <dgm:cxn modelId="{9EFCC5B3-AE86-4782-8C14-A20A5C33ED97}" type="presParOf" srcId="{5AB540E3-2B01-469C-B6DC-4224D7168937}" destId="{801EBAA4-A5D9-4125-A953-FA0E5E59A1DA}" srcOrd="0" destOrd="0" presId="urn:microsoft.com/office/officeart/2005/8/layout/gear1"/>
    <dgm:cxn modelId="{6E3EEE6D-1344-43EF-81D0-31E233352345}" type="presParOf" srcId="{5AB540E3-2B01-469C-B6DC-4224D7168937}" destId="{94073344-D071-4FA2-8F1F-4437C5F0BD00}" srcOrd="1" destOrd="0" presId="urn:microsoft.com/office/officeart/2005/8/layout/gear1"/>
    <dgm:cxn modelId="{B19498B0-5CB3-4E9A-A086-653FE2FBBB9C}" type="presParOf" srcId="{5AB540E3-2B01-469C-B6DC-4224D7168937}" destId="{C0DADA96-54B3-47E0-87D6-90197046B11C}" srcOrd="2" destOrd="0" presId="urn:microsoft.com/office/officeart/2005/8/layout/gear1"/>
    <dgm:cxn modelId="{83006C1C-FB37-4E6E-A7D8-373FDACCA4D5}" type="presParOf" srcId="{5AB540E3-2B01-469C-B6DC-4224D7168937}" destId="{5DFEF7DE-AE1D-4C21-AF57-ABC332A6D8FE}" srcOrd="3" destOrd="0" presId="urn:microsoft.com/office/officeart/2005/8/layout/gear1"/>
    <dgm:cxn modelId="{3F63076D-4A61-4EAB-8FED-87A801AD7B1D}" type="presParOf" srcId="{5AB540E3-2B01-469C-B6DC-4224D7168937}" destId="{94978979-D67A-4D56-BF61-4E445F1811A6}" srcOrd="4" destOrd="0" presId="urn:microsoft.com/office/officeart/2005/8/layout/gear1"/>
    <dgm:cxn modelId="{E03DF571-D97C-4EDD-AAD0-9F84FFA190AF}" type="presParOf" srcId="{5AB540E3-2B01-469C-B6DC-4224D7168937}" destId="{0C76828C-1E6D-45E7-B716-D119D6723FD0}" srcOrd="5" destOrd="0" presId="urn:microsoft.com/office/officeart/2005/8/layout/gear1"/>
    <dgm:cxn modelId="{77590639-3860-4A0B-B147-B370B6A7C92E}" type="presParOf" srcId="{5AB540E3-2B01-469C-B6DC-4224D7168937}" destId="{6696DB29-B0A0-43D1-BB9A-01B7F16FCE14}" srcOrd="6" destOrd="0" presId="urn:microsoft.com/office/officeart/2005/8/layout/gear1"/>
    <dgm:cxn modelId="{9F65BAEB-5DB7-4C7E-A5AD-30896F90586F}" type="presParOf" srcId="{5AB540E3-2B01-469C-B6DC-4224D7168937}" destId="{36F2342A-1EDF-4E06-890E-BFC18CBA35B9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2857AC1-4E30-4339-8CA0-5D1E054B1D5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EF767B9-C56F-4A0A-A141-017C66C6325C}">
      <dgm:prSet/>
      <dgm:spPr/>
      <dgm:t>
        <a:bodyPr/>
        <a:lstStyle/>
        <a:p>
          <a:pPr rtl="0"/>
          <a:r>
            <a:rPr lang="ru-RU" dirty="0" smtClean="0"/>
            <a:t>нормативные документы на объекты сертификации, где устанавливаются характеристики объектов, подтверждаемые при сертификации;</a:t>
          </a:r>
          <a:endParaRPr lang="ru-RU" dirty="0"/>
        </a:p>
      </dgm:t>
    </dgm:pt>
    <dgm:pt modelId="{40403115-2836-4443-9D57-6A49793C4DE4}" type="parTrans" cxnId="{DF4B3949-0383-4992-A667-0764F03D300E}">
      <dgm:prSet/>
      <dgm:spPr/>
      <dgm:t>
        <a:bodyPr/>
        <a:lstStyle/>
        <a:p>
          <a:endParaRPr lang="ru-RU"/>
        </a:p>
      </dgm:t>
    </dgm:pt>
    <dgm:pt modelId="{33DFF62D-4BE6-4105-9FA2-369214C96FF5}" type="sibTrans" cxnId="{DF4B3949-0383-4992-A667-0764F03D300E}">
      <dgm:prSet/>
      <dgm:spPr/>
      <dgm:t>
        <a:bodyPr/>
        <a:lstStyle/>
        <a:p>
          <a:endParaRPr lang="ru-RU"/>
        </a:p>
      </dgm:t>
    </dgm:pt>
    <dgm:pt modelId="{62F93924-37D6-41EF-ADDA-617FF84B24BD}">
      <dgm:prSet/>
      <dgm:spPr/>
      <dgm:t>
        <a:bodyPr/>
        <a:lstStyle/>
        <a:p>
          <a:pPr rtl="0"/>
          <a:r>
            <a:rPr lang="ru-RU" dirty="0" smtClean="0"/>
            <a:t>• нормативные документы на методы испытаний для оценки характеристик объектов сертификации;</a:t>
          </a:r>
          <a:endParaRPr lang="ru-RU" dirty="0"/>
        </a:p>
      </dgm:t>
    </dgm:pt>
    <dgm:pt modelId="{070CE1CF-140D-4E9F-9091-D586BDB4C0B6}" type="parTrans" cxnId="{B83C1723-0CB2-40D6-B92D-1B18C6975631}">
      <dgm:prSet/>
      <dgm:spPr/>
      <dgm:t>
        <a:bodyPr/>
        <a:lstStyle/>
        <a:p>
          <a:endParaRPr lang="ru-RU"/>
        </a:p>
      </dgm:t>
    </dgm:pt>
    <dgm:pt modelId="{EB9DB94B-811B-458A-8305-845CB562ACCA}" type="sibTrans" cxnId="{B83C1723-0CB2-40D6-B92D-1B18C6975631}">
      <dgm:prSet/>
      <dgm:spPr/>
      <dgm:t>
        <a:bodyPr/>
        <a:lstStyle/>
        <a:p>
          <a:endParaRPr lang="ru-RU"/>
        </a:p>
      </dgm:t>
    </dgm:pt>
    <dgm:pt modelId="{8F50E291-44FE-41A9-A52D-8E5D9D689695}">
      <dgm:prSet/>
      <dgm:spPr/>
      <dgm:t>
        <a:bodyPr/>
        <a:lstStyle/>
        <a:p>
          <a:pPr rtl="0"/>
          <a:r>
            <a:rPr lang="ru-RU" dirty="0" smtClean="0"/>
            <a:t>• нормативные    документы,     регламентирующие процедуры сертификации.</a:t>
          </a:r>
          <a:endParaRPr lang="ru-RU" dirty="0"/>
        </a:p>
      </dgm:t>
    </dgm:pt>
    <dgm:pt modelId="{A7E1A827-D41F-4515-8CDB-F93F61D9169B}" type="parTrans" cxnId="{D5526DF7-F4F8-48F7-BF5F-A64645A73EB9}">
      <dgm:prSet/>
      <dgm:spPr/>
      <dgm:t>
        <a:bodyPr/>
        <a:lstStyle/>
        <a:p>
          <a:endParaRPr lang="ru-RU"/>
        </a:p>
      </dgm:t>
    </dgm:pt>
    <dgm:pt modelId="{495B1CA8-77AF-4774-9BAB-5B29BBCBD230}" type="sibTrans" cxnId="{D5526DF7-F4F8-48F7-BF5F-A64645A73EB9}">
      <dgm:prSet/>
      <dgm:spPr/>
      <dgm:t>
        <a:bodyPr/>
        <a:lstStyle/>
        <a:p>
          <a:endParaRPr lang="ru-RU"/>
        </a:p>
      </dgm:t>
    </dgm:pt>
    <dgm:pt modelId="{E736942C-2902-4660-A17F-25F7121AAE9A}" type="pres">
      <dgm:prSet presAssocID="{72857AC1-4E30-4339-8CA0-5D1E054B1D5D}" presName="CompostProcess" presStyleCnt="0">
        <dgm:presLayoutVars>
          <dgm:dir/>
          <dgm:resizeHandles val="exact"/>
        </dgm:presLayoutVars>
      </dgm:prSet>
      <dgm:spPr/>
    </dgm:pt>
    <dgm:pt modelId="{FFA4212E-D45B-4157-892F-68AD5368E540}" type="pres">
      <dgm:prSet presAssocID="{72857AC1-4E30-4339-8CA0-5D1E054B1D5D}" presName="arrow" presStyleLbl="bgShp" presStyleIdx="0" presStyleCnt="1"/>
      <dgm:spPr/>
    </dgm:pt>
    <dgm:pt modelId="{27B73E86-A454-46A1-A41E-78D5BD18A14B}" type="pres">
      <dgm:prSet presAssocID="{72857AC1-4E30-4339-8CA0-5D1E054B1D5D}" presName="linearProcess" presStyleCnt="0"/>
      <dgm:spPr/>
    </dgm:pt>
    <dgm:pt modelId="{BBEFC15C-805C-4450-8EAD-7A93E5AE4B60}" type="pres">
      <dgm:prSet presAssocID="{DEF767B9-C56F-4A0A-A141-017C66C6325C}" presName="textNode" presStyleLbl="node1" presStyleIdx="0" presStyleCnt="3">
        <dgm:presLayoutVars>
          <dgm:bulletEnabled val="1"/>
        </dgm:presLayoutVars>
      </dgm:prSet>
      <dgm:spPr/>
    </dgm:pt>
    <dgm:pt modelId="{4E0AC5F6-A295-4676-A15A-4B7699CE1398}" type="pres">
      <dgm:prSet presAssocID="{33DFF62D-4BE6-4105-9FA2-369214C96FF5}" presName="sibTrans" presStyleCnt="0"/>
      <dgm:spPr/>
    </dgm:pt>
    <dgm:pt modelId="{817AFEEE-0BE0-4B12-AD9F-09CB00D1E700}" type="pres">
      <dgm:prSet presAssocID="{62F93924-37D6-41EF-ADDA-617FF84B24B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133EB4-856A-4303-9663-608A24CD72A0}" type="pres">
      <dgm:prSet presAssocID="{EB9DB94B-811B-458A-8305-845CB562ACCA}" presName="sibTrans" presStyleCnt="0"/>
      <dgm:spPr/>
    </dgm:pt>
    <dgm:pt modelId="{CC62F3AD-5C17-4CD9-B2BD-C9F884F67706}" type="pres">
      <dgm:prSet presAssocID="{8F50E291-44FE-41A9-A52D-8E5D9D689695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B83C1723-0CB2-40D6-B92D-1B18C6975631}" srcId="{72857AC1-4E30-4339-8CA0-5D1E054B1D5D}" destId="{62F93924-37D6-41EF-ADDA-617FF84B24BD}" srcOrd="1" destOrd="0" parTransId="{070CE1CF-140D-4E9F-9091-D586BDB4C0B6}" sibTransId="{EB9DB94B-811B-458A-8305-845CB562ACCA}"/>
    <dgm:cxn modelId="{D90D7868-5452-43E0-BBEB-F0076DBFC25D}" type="presOf" srcId="{8F50E291-44FE-41A9-A52D-8E5D9D689695}" destId="{CC62F3AD-5C17-4CD9-B2BD-C9F884F67706}" srcOrd="0" destOrd="0" presId="urn:microsoft.com/office/officeart/2005/8/layout/hProcess9"/>
    <dgm:cxn modelId="{D5526DF7-F4F8-48F7-BF5F-A64645A73EB9}" srcId="{72857AC1-4E30-4339-8CA0-5D1E054B1D5D}" destId="{8F50E291-44FE-41A9-A52D-8E5D9D689695}" srcOrd="2" destOrd="0" parTransId="{A7E1A827-D41F-4515-8CDB-F93F61D9169B}" sibTransId="{495B1CA8-77AF-4774-9BAB-5B29BBCBD230}"/>
    <dgm:cxn modelId="{6370D12F-BDBE-46B2-8145-0374A20B7A32}" type="presOf" srcId="{DEF767B9-C56F-4A0A-A141-017C66C6325C}" destId="{BBEFC15C-805C-4450-8EAD-7A93E5AE4B60}" srcOrd="0" destOrd="0" presId="urn:microsoft.com/office/officeart/2005/8/layout/hProcess9"/>
    <dgm:cxn modelId="{3C78F23B-BD6E-436E-82C7-C5E48E56ED15}" type="presOf" srcId="{72857AC1-4E30-4339-8CA0-5D1E054B1D5D}" destId="{E736942C-2902-4660-A17F-25F7121AAE9A}" srcOrd="0" destOrd="0" presId="urn:microsoft.com/office/officeart/2005/8/layout/hProcess9"/>
    <dgm:cxn modelId="{DF4B3949-0383-4992-A667-0764F03D300E}" srcId="{72857AC1-4E30-4339-8CA0-5D1E054B1D5D}" destId="{DEF767B9-C56F-4A0A-A141-017C66C6325C}" srcOrd="0" destOrd="0" parTransId="{40403115-2836-4443-9D57-6A49793C4DE4}" sibTransId="{33DFF62D-4BE6-4105-9FA2-369214C96FF5}"/>
    <dgm:cxn modelId="{11938FC6-281A-4CA8-AC75-4D8926FFCED9}" type="presOf" srcId="{62F93924-37D6-41EF-ADDA-617FF84B24BD}" destId="{817AFEEE-0BE0-4B12-AD9F-09CB00D1E700}" srcOrd="0" destOrd="0" presId="urn:microsoft.com/office/officeart/2005/8/layout/hProcess9"/>
    <dgm:cxn modelId="{3C4CED76-2DBD-4B76-AAD2-4FC582C75767}" type="presParOf" srcId="{E736942C-2902-4660-A17F-25F7121AAE9A}" destId="{FFA4212E-D45B-4157-892F-68AD5368E540}" srcOrd="0" destOrd="0" presId="urn:microsoft.com/office/officeart/2005/8/layout/hProcess9"/>
    <dgm:cxn modelId="{2D014DDD-3A2A-4A93-B113-706960A78E9B}" type="presParOf" srcId="{E736942C-2902-4660-A17F-25F7121AAE9A}" destId="{27B73E86-A454-46A1-A41E-78D5BD18A14B}" srcOrd="1" destOrd="0" presId="urn:microsoft.com/office/officeart/2005/8/layout/hProcess9"/>
    <dgm:cxn modelId="{3372D822-8001-4341-B52C-77FAE2A5D383}" type="presParOf" srcId="{27B73E86-A454-46A1-A41E-78D5BD18A14B}" destId="{BBEFC15C-805C-4450-8EAD-7A93E5AE4B60}" srcOrd="0" destOrd="0" presId="urn:microsoft.com/office/officeart/2005/8/layout/hProcess9"/>
    <dgm:cxn modelId="{ADE3C392-EA2A-4360-B493-FA8EAF687CC6}" type="presParOf" srcId="{27B73E86-A454-46A1-A41E-78D5BD18A14B}" destId="{4E0AC5F6-A295-4676-A15A-4B7699CE1398}" srcOrd="1" destOrd="0" presId="urn:microsoft.com/office/officeart/2005/8/layout/hProcess9"/>
    <dgm:cxn modelId="{99CC509B-27B0-41DF-82BF-BFDBE1B387E7}" type="presParOf" srcId="{27B73E86-A454-46A1-A41E-78D5BD18A14B}" destId="{817AFEEE-0BE0-4B12-AD9F-09CB00D1E700}" srcOrd="2" destOrd="0" presId="urn:microsoft.com/office/officeart/2005/8/layout/hProcess9"/>
    <dgm:cxn modelId="{FBE60262-0CF4-4CFE-9BA5-6B4623F0F641}" type="presParOf" srcId="{27B73E86-A454-46A1-A41E-78D5BD18A14B}" destId="{06133EB4-856A-4303-9663-608A24CD72A0}" srcOrd="3" destOrd="0" presId="urn:microsoft.com/office/officeart/2005/8/layout/hProcess9"/>
    <dgm:cxn modelId="{3B025F51-9407-4550-9960-DD7D61C509D3}" type="presParOf" srcId="{27B73E86-A454-46A1-A41E-78D5BD18A14B}" destId="{CC62F3AD-5C17-4CD9-B2BD-C9F884F6770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CAD3B3-2743-43CC-BD5A-4E3D105318CD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CFB0AA-E99B-49EB-9743-EE95494A651B}">
      <dgm:prSet phldrT="[Текст]"/>
      <dgm:spPr/>
      <dgm:t>
        <a:bodyPr/>
        <a:lstStyle/>
        <a:p>
          <a:r>
            <a:rPr lang="ru-RU" dirty="0" smtClean="0"/>
            <a:t>Деятельность</a:t>
          </a:r>
          <a:endParaRPr lang="ru-RU" dirty="0"/>
        </a:p>
      </dgm:t>
    </dgm:pt>
    <dgm:pt modelId="{9E9E38E7-A372-4530-A1D4-E76D64E120F9}" type="parTrans" cxnId="{EECF3149-A15D-4950-980B-DE5526785A47}">
      <dgm:prSet/>
      <dgm:spPr/>
      <dgm:t>
        <a:bodyPr/>
        <a:lstStyle/>
        <a:p>
          <a:endParaRPr lang="ru-RU"/>
        </a:p>
      </dgm:t>
    </dgm:pt>
    <dgm:pt modelId="{ACE6F78A-BDEA-4578-A0F8-448388E42002}" type="sibTrans" cxnId="{EECF3149-A15D-4950-980B-DE5526785A47}">
      <dgm:prSet/>
      <dgm:spPr/>
      <dgm:t>
        <a:bodyPr/>
        <a:lstStyle/>
        <a:p>
          <a:endParaRPr lang="ru-RU"/>
        </a:p>
      </dgm:t>
    </dgm:pt>
    <dgm:pt modelId="{3FCB7E9E-69BB-4913-BB8C-D3836B2DE777}">
      <dgm:prSet phldrT="[Текст]"/>
      <dgm:spPr/>
      <dgm:t>
        <a:bodyPr/>
        <a:lstStyle/>
        <a:p>
          <a:r>
            <a:rPr lang="ru-RU" dirty="0" smtClean="0"/>
            <a:t>Субъект</a:t>
          </a:r>
          <a:endParaRPr lang="ru-RU" dirty="0"/>
        </a:p>
      </dgm:t>
    </dgm:pt>
    <dgm:pt modelId="{C4CB57DC-FFB0-4FC5-9DEF-0724E1E2C47B}" type="parTrans" cxnId="{37E43405-ABA6-4532-AEDD-0A72EAED2F37}">
      <dgm:prSet/>
      <dgm:spPr/>
      <dgm:t>
        <a:bodyPr/>
        <a:lstStyle/>
        <a:p>
          <a:endParaRPr lang="ru-RU"/>
        </a:p>
      </dgm:t>
    </dgm:pt>
    <dgm:pt modelId="{967FEFD6-18D0-4533-9FE0-2CE07EAE2B4C}" type="sibTrans" cxnId="{37E43405-ABA6-4532-AEDD-0A72EAED2F37}">
      <dgm:prSet/>
      <dgm:spPr/>
      <dgm:t>
        <a:bodyPr/>
        <a:lstStyle/>
        <a:p>
          <a:endParaRPr lang="ru-RU"/>
        </a:p>
      </dgm:t>
    </dgm:pt>
    <dgm:pt modelId="{773BF7E6-1668-4251-B720-8AD864D1B1ED}" type="pres">
      <dgm:prSet presAssocID="{51CAD3B3-2743-43CC-BD5A-4E3D105318C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F4729C7-1E42-4D70-8772-ED7893F8783E}" type="pres">
      <dgm:prSet presAssocID="{58CFB0AA-E99B-49EB-9743-EE95494A651B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3E6C59-EB6B-42F2-BC1F-B50CF911A484}" type="pres">
      <dgm:prSet presAssocID="{3FCB7E9E-69BB-4913-BB8C-D3836B2DE777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BDBEBCA-0F97-4450-BE5C-95C22A69E845}" type="presOf" srcId="{58CFB0AA-E99B-49EB-9743-EE95494A651B}" destId="{3F4729C7-1E42-4D70-8772-ED7893F8783E}" srcOrd="0" destOrd="0" presId="urn:microsoft.com/office/officeart/2005/8/layout/arrow5"/>
    <dgm:cxn modelId="{ABF99596-8EC5-49D4-BF64-F01C9F6BEC08}" type="presOf" srcId="{3FCB7E9E-69BB-4913-BB8C-D3836B2DE777}" destId="{263E6C59-EB6B-42F2-BC1F-B50CF911A484}" srcOrd="0" destOrd="0" presId="urn:microsoft.com/office/officeart/2005/8/layout/arrow5"/>
    <dgm:cxn modelId="{CEE27DDF-85CC-41E3-B8DA-E8A3D59E4C11}" type="presOf" srcId="{51CAD3B3-2743-43CC-BD5A-4E3D105318CD}" destId="{773BF7E6-1668-4251-B720-8AD864D1B1ED}" srcOrd="0" destOrd="0" presId="urn:microsoft.com/office/officeart/2005/8/layout/arrow5"/>
    <dgm:cxn modelId="{37E43405-ABA6-4532-AEDD-0A72EAED2F37}" srcId="{51CAD3B3-2743-43CC-BD5A-4E3D105318CD}" destId="{3FCB7E9E-69BB-4913-BB8C-D3836B2DE777}" srcOrd="1" destOrd="0" parTransId="{C4CB57DC-FFB0-4FC5-9DEF-0724E1E2C47B}" sibTransId="{967FEFD6-18D0-4533-9FE0-2CE07EAE2B4C}"/>
    <dgm:cxn modelId="{EECF3149-A15D-4950-980B-DE5526785A47}" srcId="{51CAD3B3-2743-43CC-BD5A-4E3D105318CD}" destId="{58CFB0AA-E99B-49EB-9743-EE95494A651B}" srcOrd="0" destOrd="0" parTransId="{9E9E38E7-A372-4530-A1D4-E76D64E120F9}" sibTransId="{ACE6F78A-BDEA-4578-A0F8-448388E42002}"/>
    <dgm:cxn modelId="{F9B5C6F1-E044-4462-851D-F4413380FF66}" type="presParOf" srcId="{773BF7E6-1668-4251-B720-8AD864D1B1ED}" destId="{3F4729C7-1E42-4D70-8772-ED7893F8783E}" srcOrd="0" destOrd="0" presId="urn:microsoft.com/office/officeart/2005/8/layout/arrow5"/>
    <dgm:cxn modelId="{B6F2C7CC-DE8A-49BB-871B-5CA57EBA959F}" type="presParOf" srcId="{773BF7E6-1668-4251-B720-8AD864D1B1ED}" destId="{263E6C59-EB6B-42F2-BC1F-B50CF911A484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4CEE5E-76BF-4F5D-9921-F48BDA2776F2}" type="doc">
      <dgm:prSet loTypeId="urn:microsoft.com/office/officeart/2005/8/layout/vList3#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4B6AC56-91F3-4E68-8EC5-83B2CBD7C73D}">
      <dgm:prSet/>
      <dgm:spPr/>
      <dgm:t>
        <a:bodyPr/>
        <a:lstStyle/>
        <a:p>
          <a:pPr rtl="0"/>
          <a:r>
            <a:rPr lang="ru-RU" dirty="0" smtClean="0"/>
            <a:t>• Целью лицензирования является защита интере­сов государства и граждан от неумышленного или сознательного некачественного выполнения работ, соответствующих определенным видам </a:t>
          </a:r>
          <a:r>
            <a:rPr lang="ru-RU" dirty="0" smtClean="0"/>
            <a:t>деятельности </a:t>
          </a:r>
          <a:r>
            <a:rPr lang="ru-RU" dirty="0" smtClean="0"/>
            <a:t>в сфере информатизации.</a:t>
          </a:r>
          <a:endParaRPr lang="ru-RU" dirty="0"/>
        </a:p>
      </dgm:t>
    </dgm:pt>
    <dgm:pt modelId="{A337A9C7-A954-468D-90A9-F45DF0EDDF62}" type="parTrans" cxnId="{FCC429D2-AE9E-478C-9A70-4ED802EABFD1}">
      <dgm:prSet/>
      <dgm:spPr/>
      <dgm:t>
        <a:bodyPr/>
        <a:lstStyle/>
        <a:p>
          <a:endParaRPr lang="ru-RU"/>
        </a:p>
      </dgm:t>
    </dgm:pt>
    <dgm:pt modelId="{8CC33697-FE23-43E4-9B41-565EB48DCCBE}" type="sibTrans" cxnId="{FCC429D2-AE9E-478C-9A70-4ED802EABFD1}">
      <dgm:prSet/>
      <dgm:spPr/>
      <dgm:t>
        <a:bodyPr/>
        <a:lstStyle/>
        <a:p>
          <a:endParaRPr lang="ru-RU"/>
        </a:p>
      </dgm:t>
    </dgm:pt>
    <dgm:pt modelId="{19DFFE80-F6AA-4C4B-92A8-C0AEBC919DCA}">
      <dgm:prSet/>
      <dgm:spPr/>
      <dgm:t>
        <a:bodyPr/>
        <a:lstStyle/>
        <a:p>
          <a:pPr rtl="0"/>
          <a:r>
            <a:rPr lang="ru-RU" dirty="0" smtClean="0"/>
            <a:t>• Виды деятельности в сфере информатизации, подлежащие лицензированию, а также органы, осуществляющие лицензирование конкретных </a:t>
          </a:r>
          <a:r>
            <a:rPr lang="ru-RU" dirty="0" smtClean="0"/>
            <a:t>видов </a:t>
          </a:r>
          <a:r>
            <a:rPr lang="ru-RU" dirty="0" smtClean="0"/>
            <a:t>деятельности в различных областях </a:t>
          </a:r>
          <a:r>
            <a:rPr lang="ru-RU" dirty="0" smtClean="0"/>
            <a:t>информатизации</a:t>
          </a:r>
          <a:r>
            <a:rPr lang="ru-RU" dirty="0" smtClean="0"/>
            <a:t>, определены рядом нормативных </a:t>
          </a:r>
          <a:r>
            <a:rPr lang="ru-RU" dirty="0" smtClean="0"/>
            <a:t>документов</a:t>
          </a:r>
          <a:r>
            <a:rPr lang="ru-RU" dirty="0" smtClean="0"/>
            <a:t>.</a:t>
          </a:r>
          <a:endParaRPr lang="ru-RU" dirty="0"/>
        </a:p>
      </dgm:t>
    </dgm:pt>
    <dgm:pt modelId="{F80860C9-8999-46E1-8ABD-32A91B770343}" type="parTrans" cxnId="{43B84673-316E-4FD6-9265-EEEFCB2AB2C9}">
      <dgm:prSet/>
      <dgm:spPr/>
      <dgm:t>
        <a:bodyPr/>
        <a:lstStyle/>
        <a:p>
          <a:endParaRPr lang="ru-RU"/>
        </a:p>
      </dgm:t>
    </dgm:pt>
    <dgm:pt modelId="{C482C293-BEA9-4E87-AC78-08E86DBC0B4A}" type="sibTrans" cxnId="{43B84673-316E-4FD6-9265-EEEFCB2AB2C9}">
      <dgm:prSet/>
      <dgm:spPr/>
      <dgm:t>
        <a:bodyPr/>
        <a:lstStyle/>
        <a:p>
          <a:endParaRPr lang="ru-RU"/>
        </a:p>
      </dgm:t>
    </dgm:pt>
    <dgm:pt modelId="{68DC7344-32FA-4907-964A-743006AAAEBD}">
      <dgm:prSet/>
      <dgm:spPr/>
      <dgm:t>
        <a:bodyPr/>
        <a:lstStyle/>
        <a:p>
          <a:pPr rtl="0"/>
          <a:r>
            <a:rPr lang="ru-RU" dirty="0" smtClean="0"/>
            <a:t>• Право на осуществление деятельности, подлежа­щей лицензированию, может получить субъект, от­вечающий определенным критериям, которые </a:t>
          </a:r>
          <a:r>
            <a:rPr lang="ru-RU" dirty="0" smtClean="0"/>
            <a:t>заранее </a:t>
          </a:r>
          <a:r>
            <a:rPr lang="ru-RU" dirty="0" smtClean="0"/>
            <a:t>определяются правилами проведения </a:t>
          </a:r>
          <a:r>
            <a:rPr lang="ru-RU" dirty="0" smtClean="0"/>
            <a:t>лицензирования </a:t>
          </a:r>
          <a:r>
            <a:rPr lang="ru-RU" dirty="0" smtClean="0"/>
            <a:t>и являющимися их неотъемлемой частью требованиями к предприятию-заявителю. </a:t>
          </a:r>
          <a:endParaRPr lang="ru-RU" dirty="0"/>
        </a:p>
      </dgm:t>
    </dgm:pt>
    <dgm:pt modelId="{29DA47E9-B4F4-4B0F-B76A-755AA546B2C5}" type="parTrans" cxnId="{A603FC19-AC39-4A93-BC23-8583150C804B}">
      <dgm:prSet/>
      <dgm:spPr/>
      <dgm:t>
        <a:bodyPr/>
        <a:lstStyle/>
        <a:p>
          <a:endParaRPr lang="ru-RU"/>
        </a:p>
      </dgm:t>
    </dgm:pt>
    <dgm:pt modelId="{7E649936-7778-48F4-8003-3806A6A32F48}" type="sibTrans" cxnId="{A603FC19-AC39-4A93-BC23-8583150C804B}">
      <dgm:prSet/>
      <dgm:spPr/>
      <dgm:t>
        <a:bodyPr/>
        <a:lstStyle/>
        <a:p>
          <a:endParaRPr lang="ru-RU"/>
        </a:p>
      </dgm:t>
    </dgm:pt>
    <dgm:pt modelId="{BE594ED0-786A-4BB7-80A0-A6631CBAB888}" type="pres">
      <dgm:prSet presAssocID="{F54CEE5E-76BF-4F5D-9921-F48BDA2776F2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E7D00EA-6A7A-4C45-B751-0E656B1A9687}" type="pres">
      <dgm:prSet presAssocID="{34B6AC56-91F3-4E68-8EC5-83B2CBD7C73D}" presName="composite" presStyleCnt="0"/>
      <dgm:spPr/>
    </dgm:pt>
    <dgm:pt modelId="{13A5142E-85AB-4EE5-87B6-3A3CA26672CC}" type="pres">
      <dgm:prSet presAssocID="{34B6AC56-91F3-4E68-8EC5-83B2CBD7C73D}" presName="imgShp" presStyleLbl="fgImgPlace1" presStyleIdx="0" presStyleCnt="3"/>
      <dgm:spPr/>
    </dgm:pt>
    <dgm:pt modelId="{052C5F65-592D-4BDD-B44B-E419F0765507}" type="pres">
      <dgm:prSet presAssocID="{34B6AC56-91F3-4E68-8EC5-83B2CBD7C73D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ED0796-DECE-4F89-B2F0-C6D08D37297D}" type="pres">
      <dgm:prSet presAssocID="{8CC33697-FE23-43E4-9B41-565EB48DCCBE}" presName="spacing" presStyleCnt="0"/>
      <dgm:spPr/>
    </dgm:pt>
    <dgm:pt modelId="{9C003DCE-5211-4559-A22C-44421BBAD9F0}" type="pres">
      <dgm:prSet presAssocID="{19DFFE80-F6AA-4C4B-92A8-C0AEBC919DCA}" presName="composite" presStyleCnt="0"/>
      <dgm:spPr/>
    </dgm:pt>
    <dgm:pt modelId="{ED4C6878-79CC-4165-BA95-19873FBE25B1}" type="pres">
      <dgm:prSet presAssocID="{19DFFE80-F6AA-4C4B-92A8-C0AEBC919DCA}" presName="imgShp" presStyleLbl="fgImgPlace1" presStyleIdx="1" presStyleCnt="3"/>
      <dgm:spPr/>
    </dgm:pt>
    <dgm:pt modelId="{F0024F7B-1E78-4AA8-937B-AF2697F27CF8}" type="pres">
      <dgm:prSet presAssocID="{19DFFE80-F6AA-4C4B-92A8-C0AEBC919DCA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DF9ACA-F991-46E0-9FBB-D2B808D1D2C3}" type="pres">
      <dgm:prSet presAssocID="{C482C293-BEA9-4E87-AC78-08E86DBC0B4A}" presName="spacing" presStyleCnt="0"/>
      <dgm:spPr/>
    </dgm:pt>
    <dgm:pt modelId="{E1C9EC49-A670-4338-8F29-E7693C5A8997}" type="pres">
      <dgm:prSet presAssocID="{68DC7344-32FA-4907-964A-743006AAAEBD}" presName="composite" presStyleCnt="0"/>
      <dgm:spPr/>
    </dgm:pt>
    <dgm:pt modelId="{DD108FC1-AC8E-46FA-A4FA-7F546351C924}" type="pres">
      <dgm:prSet presAssocID="{68DC7344-32FA-4907-964A-743006AAAEBD}" presName="imgShp" presStyleLbl="fgImgPlace1" presStyleIdx="2" presStyleCnt="3"/>
      <dgm:spPr/>
    </dgm:pt>
    <dgm:pt modelId="{880BF193-E541-4ED4-A976-53CED3A0A15B}" type="pres">
      <dgm:prSet presAssocID="{68DC7344-32FA-4907-964A-743006AAAEBD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03FC19-AC39-4A93-BC23-8583150C804B}" srcId="{F54CEE5E-76BF-4F5D-9921-F48BDA2776F2}" destId="{68DC7344-32FA-4907-964A-743006AAAEBD}" srcOrd="2" destOrd="0" parTransId="{29DA47E9-B4F4-4B0F-B76A-755AA546B2C5}" sibTransId="{7E649936-7778-48F4-8003-3806A6A32F48}"/>
    <dgm:cxn modelId="{8A92438D-80EF-465E-8434-EEEB8EC2D608}" type="presOf" srcId="{19DFFE80-F6AA-4C4B-92A8-C0AEBC919DCA}" destId="{F0024F7B-1E78-4AA8-937B-AF2697F27CF8}" srcOrd="0" destOrd="0" presId="urn:microsoft.com/office/officeart/2005/8/layout/vList3#1"/>
    <dgm:cxn modelId="{FCC429D2-AE9E-478C-9A70-4ED802EABFD1}" srcId="{F54CEE5E-76BF-4F5D-9921-F48BDA2776F2}" destId="{34B6AC56-91F3-4E68-8EC5-83B2CBD7C73D}" srcOrd="0" destOrd="0" parTransId="{A337A9C7-A954-468D-90A9-F45DF0EDDF62}" sibTransId="{8CC33697-FE23-43E4-9B41-565EB48DCCBE}"/>
    <dgm:cxn modelId="{1D52A64B-4A0B-4124-BDD6-55E874E62C09}" type="presOf" srcId="{F54CEE5E-76BF-4F5D-9921-F48BDA2776F2}" destId="{BE594ED0-786A-4BB7-80A0-A6631CBAB888}" srcOrd="0" destOrd="0" presId="urn:microsoft.com/office/officeart/2005/8/layout/vList3#1"/>
    <dgm:cxn modelId="{260B2143-34EC-4C19-B626-804FF2D115A6}" type="presOf" srcId="{34B6AC56-91F3-4E68-8EC5-83B2CBD7C73D}" destId="{052C5F65-592D-4BDD-B44B-E419F0765507}" srcOrd="0" destOrd="0" presId="urn:microsoft.com/office/officeart/2005/8/layout/vList3#1"/>
    <dgm:cxn modelId="{1385104A-D9A4-41D7-A4E0-E6F6D7AB86B8}" type="presOf" srcId="{68DC7344-32FA-4907-964A-743006AAAEBD}" destId="{880BF193-E541-4ED4-A976-53CED3A0A15B}" srcOrd="0" destOrd="0" presId="urn:microsoft.com/office/officeart/2005/8/layout/vList3#1"/>
    <dgm:cxn modelId="{43B84673-316E-4FD6-9265-EEEFCB2AB2C9}" srcId="{F54CEE5E-76BF-4F5D-9921-F48BDA2776F2}" destId="{19DFFE80-F6AA-4C4B-92A8-C0AEBC919DCA}" srcOrd="1" destOrd="0" parTransId="{F80860C9-8999-46E1-8ABD-32A91B770343}" sibTransId="{C482C293-BEA9-4E87-AC78-08E86DBC0B4A}"/>
    <dgm:cxn modelId="{3EF1B0CB-D5E4-4BA6-B03D-117F3E4BCC17}" type="presParOf" srcId="{BE594ED0-786A-4BB7-80A0-A6631CBAB888}" destId="{DE7D00EA-6A7A-4C45-B751-0E656B1A9687}" srcOrd="0" destOrd="0" presId="urn:microsoft.com/office/officeart/2005/8/layout/vList3#1"/>
    <dgm:cxn modelId="{7ACEBA2F-37D7-4382-A2CB-CFA19809CEDE}" type="presParOf" srcId="{DE7D00EA-6A7A-4C45-B751-0E656B1A9687}" destId="{13A5142E-85AB-4EE5-87B6-3A3CA26672CC}" srcOrd="0" destOrd="0" presId="urn:microsoft.com/office/officeart/2005/8/layout/vList3#1"/>
    <dgm:cxn modelId="{319D6ADE-9B76-4410-A3F2-A461EF20FCE7}" type="presParOf" srcId="{DE7D00EA-6A7A-4C45-B751-0E656B1A9687}" destId="{052C5F65-592D-4BDD-B44B-E419F0765507}" srcOrd="1" destOrd="0" presId="urn:microsoft.com/office/officeart/2005/8/layout/vList3#1"/>
    <dgm:cxn modelId="{A947AD0D-715F-45FB-9C32-3739988FDD25}" type="presParOf" srcId="{BE594ED0-786A-4BB7-80A0-A6631CBAB888}" destId="{94ED0796-DECE-4F89-B2F0-C6D08D37297D}" srcOrd="1" destOrd="0" presId="urn:microsoft.com/office/officeart/2005/8/layout/vList3#1"/>
    <dgm:cxn modelId="{0DBF81BD-1342-40D1-8DD5-3AF0D573CACB}" type="presParOf" srcId="{BE594ED0-786A-4BB7-80A0-A6631CBAB888}" destId="{9C003DCE-5211-4559-A22C-44421BBAD9F0}" srcOrd="2" destOrd="0" presId="urn:microsoft.com/office/officeart/2005/8/layout/vList3#1"/>
    <dgm:cxn modelId="{A0978F34-B736-4F09-9F9C-AB6B513863B8}" type="presParOf" srcId="{9C003DCE-5211-4559-A22C-44421BBAD9F0}" destId="{ED4C6878-79CC-4165-BA95-19873FBE25B1}" srcOrd="0" destOrd="0" presId="urn:microsoft.com/office/officeart/2005/8/layout/vList3#1"/>
    <dgm:cxn modelId="{36E0D851-B053-4B0E-B79E-626F5E7E9A39}" type="presParOf" srcId="{9C003DCE-5211-4559-A22C-44421BBAD9F0}" destId="{F0024F7B-1E78-4AA8-937B-AF2697F27CF8}" srcOrd="1" destOrd="0" presId="urn:microsoft.com/office/officeart/2005/8/layout/vList3#1"/>
    <dgm:cxn modelId="{5141B101-B451-4337-B77C-D6D724E83B72}" type="presParOf" srcId="{BE594ED0-786A-4BB7-80A0-A6631CBAB888}" destId="{9ADF9ACA-F991-46E0-9FBB-D2B808D1D2C3}" srcOrd="3" destOrd="0" presId="urn:microsoft.com/office/officeart/2005/8/layout/vList3#1"/>
    <dgm:cxn modelId="{9786D3A6-5059-4686-8096-EB9A6798F598}" type="presParOf" srcId="{BE594ED0-786A-4BB7-80A0-A6631CBAB888}" destId="{E1C9EC49-A670-4338-8F29-E7693C5A8997}" srcOrd="4" destOrd="0" presId="urn:microsoft.com/office/officeart/2005/8/layout/vList3#1"/>
    <dgm:cxn modelId="{D1934F47-F778-43B4-83D8-C2518AC37B57}" type="presParOf" srcId="{E1C9EC49-A670-4338-8F29-E7693C5A8997}" destId="{DD108FC1-AC8E-46FA-A4FA-7F546351C924}" srcOrd="0" destOrd="0" presId="urn:microsoft.com/office/officeart/2005/8/layout/vList3#1"/>
    <dgm:cxn modelId="{569CC30B-3914-4587-91CE-2B961AA92369}" type="presParOf" srcId="{E1C9EC49-A670-4338-8F29-E7693C5A8997}" destId="{880BF193-E541-4ED4-A976-53CED3A0A15B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01EBAA4-A5D9-4125-A953-FA0E5E59A1DA}">
      <dsp:nvSpPr>
        <dsp:cNvPr id="0" name=""/>
        <dsp:cNvSpPr/>
      </dsp:nvSpPr>
      <dsp:spPr>
        <a:xfrm>
          <a:off x="3369974" y="1865007"/>
          <a:ext cx="2930725" cy="2930725"/>
        </a:xfrm>
        <a:prstGeom prst="gear9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Сертификация</a:t>
          </a:r>
          <a:endParaRPr lang="ru-RU" sz="1900" kern="1200" dirty="0"/>
        </a:p>
      </dsp:txBody>
      <dsp:txXfrm>
        <a:off x="3369974" y="1865007"/>
        <a:ext cx="2930725" cy="2930725"/>
      </dsp:txXfrm>
    </dsp:sp>
    <dsp:sp modelId="{5DFEF7DE-AE1D-4C21-AF57-ABC332A6D8FE}">
      <dsp:nvSpPr>
        <dsp:cNvPr id="0" name=""/>
        <dsp:cNvSpPr/>
      </dsp:nvSpPr>
      <dsp:spPr>
        <a:xfrm>
          <a:off x="1664824" y="1172290"/>
          <a:ext cx="2131436" cy="2131436"/>
        </a:xfrm>
        <a:prstGeom prst="gear6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Стандартизация</a:t>
          </a:r>
          <a:endParaRPr lang="ru-RU" sz="1600" kern="1200" dirty="0"/>
        </a:p>
      </dsp:txBody>
      <dsp:txXfrm>
        <a:off x="1664824" y="1172290"/>
        <a:ext cx="2131436" cy="2131436"/>
      </dsp:txXfrm>
    </dsp:sp>
    <dsp:sp modelId="{6696DB29-B0A0-43D1-BB9A-01B7F16FCE14}">
      <dsp:nvSpPr>
        <dsp:cNvPr id="0" name=""/>
        <dsp:cNvSpPr/>
      </dsp:nvSpPr>
      <dsp:spPr>
        <a:xfrm>
          <a:off x="3540198" y="1347254"/>
          <a:ext cx="3604792" cy="3604792"/>
        </a:xfrm>
        <a:prstGeom prst="circularArrow">
          <a:avLst>
            <a:gd name="adj1" fmla="val 4878"/>
            <a:gd name="adj2" fmla="val 312630"/>
            <a:gd name="adj3" fmla="val 3219043"/>
            <a:gd name="adj4" fmla="val 15120457"/>
            <a:gd name="adj5" fmla="val 569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6F2342A-1EDF-4E06-890E-BFC18CBA35B9}">
      <dsp:nvSpPr>
        <dsp:cNvPr id="0" name=""/>
        <dsp:cNvSpPr/>
      </dsp:nvSpPr>
      <dsp:spPr>
        <a:xfrm>
          <a:off x="1287351" y="695816"/>
          <a:ext cx="2725574" cy="272557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FA4212E-D45B-4157-892F-68AD5368E540}">
      <dsp:nvSpPr>
        <dsp:cNvPr id="0" name=""/>
        <dsp:cNvSpPr/>
      </dsp:nvSpPr>
      <dsp:spPr>
        <a:xfrm>
          <a:off x="621068" y="0"/>
          <a:ext cx="7038782" cy="388843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EFC15C-805C-4450-8EAD-7A93E5AE4B60}">
      <dsp:nvSpPr>
        <dsp:cNvPr id="0" name=""/>
        <dsp:cNvSpPr/>
      </dsp:nvSpPr>
      <dsp:spPr>
        <a:xfrm>
          <a:off x="8895" y="1166529"/>
          <a:ext cx="2665421" cy="15553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нормативные документы на объекты сертификации, где устанавливаются характеристики объектов, подтверждаемые при сертификации;</a:t>
          </a:r>
          <a:endParaRPr lang="ru-RU" sz="1500" kern="1200" dirty="0"/>
        </a:p>
      </dsp:txBody>
      <dsp:txXfrm>
        <a:off x="8895" y="1166529"/>
        <a:ext cx="2665421" cy="1555372"/>
      </dsp:txXfrm>
    </dsp:sp>
    <dsp:sp modelId="{817AFEEE-0BE0-4B12-AD9F-09CB00D1E700}">
      <dsp:nvSpPr>
        <dsp:cNvPr id="0" name=""/>
        <dsp:cNvSpPr/>
      </dsp:nvSpPr>
      <dsp:spPr>
        <a:xfrm>
          <a:off x="2807749" y="1166529"/>
          <a:ext cx="2665421" cy="15553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• нормативные документы на методы испытаний для оценки характеристик объектов сертификации;</a:t>
          </a:r>
          <a:endParaRPr lang="ru-RU" sz="1500" kern="1200" dirty="0"/>
        </a:p>
      </dsp:txBody>
      <dsp:txXfrm>
        <a:off x="2807749" y="1166529"/>
        <a:ext cx="2665421" cy="1555372"/>
      </dsp:txXfrm>
    </dsp:sp>
    <dsp:sp modelId="{CC62F3AD-5C17-4CD9-B2BD-C9F884F67706}">
      <dsp:nvSpPr>
        <dsp:cNvPr id="0" name=""/>
        <dsp:cNvSpPr/>
      </dsp:nvSpPr>
      <dsp:spPr>
        <a:xfrm>
          <a:off x="5606603" y="1166529"/>
          <a:ext cx="2665421" cy="15553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• нормативные    документы,     регламентирующие процедуры сертификации.</a:t>
          </a:r>
          <a:endParaRPr lang="ru-RU" sz="1500" kern="1200" dirty="0"/>
        </a:p>
      </dsp:txBody>
      <dsp:txXfrm>
        <a:off x="5606603" y="1166529"/>
        <a:ext cx="2665421" cy="155537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F4729C7-1E42-4D70-8772-ED7893F8783E}">
      <dsp:nvSpPr>
        <dsp:cNvPr id="0" name=""/>
        <dsp:cNvSpPr/>
      </dsp:nvSpPr>
      <dsp:spPr>
        <a:xfrm rot="16200000">
          <a:off x="1683" y="600476"/>
          <a:ext cx="3623458" cy="362345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Деятельность</a:t>
          </a:r>
          <a:endParaRPr lang="ru-RU" sz="3100" kern="1200" dirty="0"/>
        </a:p>
      </dsp:txBody>
      <dsp:txXfrm rot="16200000">
        <a:off x="1683" y="600476"/>
        <a:ext cx="3623458" cy="3623458"/>
      </dsp:txXfrm>
    </dsp:sp>
    <dsp:sp modelId="{263E6C59-EB6B-42F2-BC1F-B50CF911A484}">
      <dsp:nvSpPr>
        <dsp:cNvPr id="0" name=""/>
        <dsp:cNvSpPr/>
      </dsp:nvSpPr>
      <dsp:spPr>
        <a:xfrm rot="5400000">
          <a:off x="3863095" y="600476"/>
          <a:ext cx="3623458" cy="3623458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0472" tIns="220472" rIns="220472" bIns="220472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/>
            <a:t>Субъект</a:t>
          </a:r>
          <a:endParaRPr lang="ru-RU" sz="3100" kern="1200" dirty="0"/>
        </a:p>
      </dsp:txBody>
      <dsp:txXfrm rot="5400000">
        <a:off x="3863095" y="600476"/>
        <a:ext cx="3623458" cy="362345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2C5F65-592D-4BDD-B44B-E419F0765507}">
      <dsp:nvSpPr>
        <dsp:cNvPr id="0" name=""/>
        <dsp:cNvSpPr/>
      </dsp:nvSpPr>
      <dsp:spPr>
        <a:xfrm rot="10800000">
          <a:off x="1781499" y="468"/>
          <a:ext cx="5721957" cy="136101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172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• Целью лицензирования является защита интере­сов государства и граждан от неумышленного или сознательного некачественного выполнения работ, соответствующих определенным видам </a:t>
          </a:r>
          <a:r>
            <a:rPr lang="ru-RU" sz="1400" kern="1200" dirty="0" smtClean="0"/>
            <a:t>деятельности </a:t>
          </a:r>
          <a:r>
            <a:rPr lang="ru-RU" sz="1400" kern="1200" dirty="0" smtClean="0"/>
            <a:t>в сфере информатизации.</a:t>
          </a:r>
          <a:endParaRPr lang="ru-RU" sz="1400" kern="1200" dirty="0"/>
        </a:p>
      </dsp:txBody>
      <dsp:txXfrm rot="10800000">
        <a:off x="1781499" y="468"/>
        <a:ext cx="5721957" cy="1361019"/>
      </dsp:txXfrm>
    </dsp:sp>
    <dsp:sp modelId="{13A5142E-85AB-4EE5-87B6-3A3CA26672CC}">
      <dsp:nvSpPr>
        <dsp:cNvPr id="0" name=""/>
        <dsp:cNvSpPr/>
      </dsp:nvSpPr>
      <dsp:spPr>
        <a:xfrm>
          <a:off x="1100990" y="468"/>
          <a:ext cx="1361019" cy="1361019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F0024F7B-1E78-4AA8-937B-AF2697F27CF8}">
      <dsp:nvSpPr>
        <dsp:cNvPr id="0" name=""/>
        <dsp:cNvSpPr/>
      </dsp:nvSpPr>
      <dsp:spPr>
        <a:xfrm rot="10800000">
          <a:off x="1781499" y="1767762"/>
          <a:ext cx="5721957" cy="136101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172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• Виды деятельности в сфере информатизации, подлежащие лицензированию, а также органы, осуществляющие лицензирование конкретных </a:t>
          </a:r>
          <a:r>
            <a:rPr lang="ru-RU" sz="1400" kern="1200" dirty="0" smtClean="0"/>
            <a:t>видов </a:t>
          </a:r>
          <a:r>
            <a:rPr lang="ru-RU" sz="1400" kern="1200" dirty="0" smtClean="0"/>
            <a:t>деятельности в различных областях </a:t>
          </a:r>
          <a:r>
            <a:rPr lang="ru-RU" sz="1400" kern="1200" dirty="0" smtClean="0"/>
            <a:t>информатизации</a:t>
          </a:r>
          <a:r>
            <a:rPr lang="ru-RU" sz="1400" kern="1200" dirty="0" smtClean="0"/>
            <a:t>, определены рядом нормативных </a:t>
          </a:r>
          <a:r>
            <a:rPr lang="ru-RU" sz="1400" kern="1200" dirty="0" smtClean="0"/>
            <a:t>документов</a:t>
          </a:r>
          <a:r>
            <a:rPr lang="ru-RU" sz="1400" kern="1200" dirty="0" smtClean="0"/>
            <a:t>.</a:t>
          </a:r>
          <a:endParaRPr lang="ru-RU" sz="1400" kern="1200" dirty="0"/>
        </a:p>
      </dsp:txBody>
      <dsp:txXfrm rot="10800000">
        <a:off x="1781499" y="1767762"/>
        <a:ext cx="5721957" cy="1361019"/>
      </dsp:txXfrm>
    </dsp:sp>
    <dsp:sp modelId="{ED4C6878-79CC-4165-BA95-19873FBE25B1}">
      <dsp:nvSpPr>
        <dsp:cNvPr id="0" name=""/>
        <dsp:cNvSpPr/>
      </dsp:nvSpPr>
      <dsp:spPr>
        <a:xfrm>
          <a:off x="1100990" y="1767762"/>
          <a:ext cx="1361019" cy="1361019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880BF193-E541-4ED4-A976-53CED3A0A15B}">
      <dsp:nvSpPr>
        <dsp:cNvPr id="0" name=""/>
        <dsp:cNvSpPr/>
      </dsp:nvSpPr>
      <dsp:spPr>
        <a:xfrm rot="10800000">
          <a:off x="1781499" y="3535056"/>
          <a:ext cx="5721957" cy="1361019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0172" tIns="53340" rIns="99568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• Право на осуществление деятельности, подлежа­щей лицензированию, может получить субъект, от­вечающий определенным критериям, которые </a:t>
          </a:r>
          <a:r>
            <a:rPr lang="ru-RU" sz="1400" kern="1200" dirty="0" smtClean="0"/>
            <a:t>заранее </a:t>
          </a:r>
          <a:r>
            <a:rPr lang="ru-RU" sz="1400" kern="1200" dirty="0" smtClean="0"/>
            <a:t>определяются правилами проведения </a:t>
          </a:r>
          <a:r>
            <a:rPr lang="ru-RU" sz="1400" kern="1200" dirty="0" smtClean="0"/>
            <a:t>лицензирования </a:t>
          </a:r>
          <a:r>
            <a:rPr lang="ru-RU" sz="1400" kern="1200" dirty="0" smtClean="0"/>
            <a:t>и являющимися их неотъемлемой частью требованиями к предприятию-заявителю. </a:t>
          </a:r>
          <a:endParaRPr lang="ru-RU" sz="1400" kern="1200" dirty="0"/>
        </a:p>
      </dsp:txBody>
      <dsp:txXfrm rot="10800000">
        <a:off x="1781499" y="3535056"/>
        <a:ext cx="5721957" cy="1361019"/>
      </dsp:txXfrm>
    </dsp:sp>
    <dsp:sp modelId="{DD108FC1-AC8E-46FA-A4FA-7F546351C924}">
      <dsp:nvSpPr>
        <dsp:cNvPr id="0" name=""/>
        <dsp:cNvSpPr/>
      </dsp:nvSpPr>
      <dsp:spPr>
        <a:xfrm>
          <a:off x="1100990" y="3535056"/>
          <a:ext cx="1361019" cy="1361019"/>
        </a:xfrm>
        <a:prstGeom prst="ellipse">
          <a:avLst/>
        </a:prstGeom>
        <a:gradFill rotWithShape="0">
          <a:gsLst>
            <a:gs pos="0">
              <a:schemeClr val="accent1">
                <a:tint val="50000"/>
                <a:hueOff val="0"/>
                <a:satOff val="0"/>
                <a:lumOff val="0"/>
                <a:alphaOff val="0"/>
              </a:schemeClr>
            </a:gs>
            <a:gs pos="100000">
              <a:schemeClr val="accent1">
                <a:tint val="50000"/>
                <a:hueOff val="0"/>
                <a:satOff val="0"/>
                <a:lumOff val="0"/>
                <a:alphaOff val="0"/>
                <a:shade val="76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38100" dist="38100" dir="4800000" sx="98000" sy="98000" rotWithShape="0">
            <a:srgbClr val="000000">
              <a:alpha val="32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88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E1E8EF-F6CD-440D-AA29-680560C8B386}" type="datetimeFigureOut">
              <a:rPr lang="ru-RU" smtClean="0"/>
              <a:pPr/>
              <a:t>09.11.2020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lms.kgeu.ru/mod/resource/view.php?id=98297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2348880"/>
            <a:ext cx="5867484" cy="2476162"/>
          </a:xfrm>
        </p:spPr>
        <p:txBody>
          <a:bodyPr>
            <a:noAutofit/>
          </a:bodyPr>
          <a:lstStyle/>
          <a:p>
            <a:pPr lvl="0"/>
            <a:r>
              <a:rPr lang="ru-RU" sz="3200" dirty="0" smtClean="0"/>
              <a:t>ОСНОВНЫЕ ЗАДАЧИ </a:t>
            </a:r>
            <a:r>
              <a:rPr lang="ru-RU" sz="3200" dirty="0" smtClean="0"/>
              <a:t>СТАНДАРТИЗАЦИИ</a:t>
            </a:r>
            <a:r>
              <a:rPr lang="ru-RU" sz="3200" dirty="0" smtClean="0"/>
              <a:t>, СЕРТИФИКАЦИИ И </a:t>
            </a:r>
            <a:r>
              <a:rPr lang="ru-RU" sz="3200" dirty="0" smtClean="0"/>
              <a:t>ЛИЦЕНЗИРОВАНИЯ </a:t>
            </a:r>
            <a:r>
              <a:rPr lang="ru-RU" sz="3200" dirty="0" smtClean="0"/>
              <a:t>В СФЕРЕ ИНФОРМАТИЗАЦИИ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5229200"/>
            <a:ext cx="5184576" cy="576064"/>
          </a:xfrm>
        </p:spPr>
        <p:txBody>
          <a:bodyPr/>
          <a:lstStyle/>
          <a:p>
            <a:r>
              <a:rPr lang="ru-RU" dirty="0" smtClean="0"/>
              <a:t>Хабибрахманова Алсу Ильгамовна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00266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cap="all" dirty="0" smtClean="0"/>
              <a:t>Сертификация</a:t>
            </a:r>
            <a:br>
              <a:rPr lang="ru-RU" b="1" i="1" cap="all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5381" y="688938"/>
            <a:ext cx="6965245" cy="1202485"/>
          </a:xfrm>
        </p:spPr>
        <p:txBody>
          <a:bodyPr>
            <a:noAutofit/>
          </a:bodyPr>
          <a:lstStyle/>
          <a:p>
            <a:r>
              <a:rPr lang="ru-RU" sz="2800" dirty="0"/>
              <a:t>Основными </a:t>
            </a:r>
            <a:r>
              <a:rPr lang="ru-RU" sz="2800" dirty="0" smtClean="0"/>
              <a:t>понятия сертификации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916832"/>
            <a:ext cx="7560840" cy="4032448"/>
          </a:xfrm>
        </p:spPr>
        <p:txBody>
          <a:bodyPr>
            <a:noAutofit/>
          </a:bodyPr>
          <a:lstStyle/>
          <a:p>
            <a:r>
              <a:rPr lang="ru-RU" sz="1800" b="1" i="1" dirty="0" smtClean="0"/>
              <a:t>Сертификация</a:t>
            </a:r>
            <a:r>
              <a:rPr lang="ru-RU" sz="1800" b="1" dirty="0" smtClean="0"/>
              <a:t> </a:t>
            </a:r>
            <a:r>
              <a:rPr lang="ru-RU" sz="1800" dirty="0" smtClean="0"/>
              <a:t>- </a:t>
            </a:r>
            <a:r>
              <a:rPr lang="ru-RU" sz="1800" dirty="0" smtClean="0"/>
              <a:t>процедура, выполняемая третьей стороной, независимой от </a:t>
            </a:r>
            <a:r>
              <a:rPr lang="ru-RU" sz="1800" dirty="0" smtClean="0"/>
              <a:t>изготовителя </a:t>
            </a:r>
            <a:r>
              <a:rPr lang="ru-RU" sz="1800" dirty="0" smtClean="0"/>
              <a:t>(продавца) и потребителя </a:t>
            </a:r>
            <a:r>
              <a:rPr lang="ru-RU" sz="1800" dirty="0" smtClean="0"/>
              <a:t>продукции </a:t>
            </a:r>
            <a:r>
              <a:rPr lang="ru-RU" sz="1800" dirty="0" smtClean="0"/>
              <a:t>или услуг, по подтверждению соот­ветствия этих продукции или услуг </a:t>
            </a:r>
            <a:r>
              <a:rPr lang="ru-RU" sz="1800" dirty="0" smtClean="0"/>
              <a:t>установленным </a:t>
            </a:r>
            <a:r>
              <a:rPr lang="ru-RU" sz="1800" dirty="0" smtClean="0"/>
              <a:t>требованиям. </a:t>
            </a:r>
          </a:p>
          <a:p>
            <a:r>
              <a:rPr lang="ru-RU" sz="1800" dirty="0" smtClean="0"/>
              <a:t>Результатом выполнения процедуры </a:t>
            </a:r>
            <a:r>
              <a:rPr lang="ru-RU" sz="1800" dirty="0" smtClean="0"/>
              <a:t>сертификации </a:t>
            </a:r>
            <a:r>
              <a:rPr lang="ru-RU" sz="1800" dirty="0" smtClean="0"/>
              <a:t>является так называемый </a:t>
            </a:r>
            <a:r>
              <a:rPr lang="ru-RU" sz="1800" b="1" i="1" dirty="0" smtClean="0"/>
              <a:t>сертификат </a:t>
            </a:r>
            <a:r>
              <a:rPr lang="ru-RU" sz="1800" b="1" i="1" dirty="0" smtClean="0"/>
              <a:t>соответствия</a:t>
            </a:r>
            <a:r>
              <a:rPr lang="ru-RU" sz="1800" i="1" dirty="0" smtClean="0"/>
              <a:t>.</a:t>
            </a:r>
            <a:endParaRPr lang="ru-RU" sz="1800" dirty="0" smtClean="0"/>
          </a:p>
          <a:p>
            <a:r>
              <a:rPr lang="ru-RU" sz="1800" b="1" i="1" dirty="0" smtClean="0"/>
              <a:t>Сертификат соответствия</a:t>
            </a:r>
            <a:r>
              <a:rPr lang="ru-RU" sz="1800" b="1" dirty="0" smtClean="0"/>
              <a:t> — </a:t>
            </a:r>
            <a:r>
              <a:rPr lang="ru-RU" sz="1800" dirty="0" smtClean="0"/>
              <a:t>документ, выданный по правилам системы </a:t>
            </a:r>
            <a:r>
              <a:rPr lang="ru-RU" sz="1800" dirty="0" smtClean="0"/>
              <a:t>сертификации </a:t>
            </a:r>
            <a:r>
              <a:rPr lang="ru-RU" sz="1800" dirty="0" smtClean="0"/>
              <a:t>для подтверждения соответствия сертифицированной продукции установленным требованиям.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36050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704856" cy="1202485"/>
          </a:xfrm>
        </p:spPr>
        <p:txBody>
          <a:bodyPr>
            <a:noAutofit/>
          </a:bodyPr>
          <a:lstStyle/>
          <a:p>
            <a:r>
              <a:rPr lang="ru-RU" sz="2400" dirty="0" smtClean="0"/>
              <a:t>Общие правовые основы сертификации продукции и услуг в Российской Федерации установлены Законом "О сертификации продукции и услуг</a:t>
            </a:r>
            <a:r>
              <a:rPr lang="ru-RU" sz="2400" dirty="0" smtClean="0"/>
              <a:t>"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2132856"/>
            <a:ext cx="7704856" cy="3960440"/>
          </a:xfrm>
        </p:spPr>
        <p:txBody>
          <a:bodyPr>
            <a:noAutofit/>
          </a:bodyPr>
          <a:lstStyle/>
          <a:p>
            <a:r>
              <a:rPr lang="ru-RU" sz="1800" i="1" dirty="0" smtClean="0"/>
              <a:t>• </a:t>
            </a:r>
            <a:r>
              <a:rPr lang="ru-RU" sz="1800" dirty="0" smtClean="0"/>
              <a:t>создания условий для деятельности предприятий, учреждений, организаций и предпринимателей на едином товарном рынке Российской Федерации, а также для участия в международном </a:t>
            </a:r>
            <a:r>
              <a:rPr lang="ru-RU" sz="1800" dirty="0" smtClean="0"/>
              <a:t>экономическом</a:t>
            </a:r>
            <a:r>
              <a:rPr lang="ru-RU" sz="1800" dirty="0" smtClean="0"/>
              <a:t>, научно-техническом сотрудничестве и </a:t>
            </a:r>
            <a:r>
              <a:rPr lang="ru-RU" sz="1800" dirty="0" smtClean="0"/>
              <a:t>международной </a:t>
            </a:r>
            <a:r>
              <a:rPr lang="ru-RU" sz="1800" dirty="0" smtClean="0"/>
              <a:t>торговле;</a:t>
            </a:r>
          </a:p>
          <a:p>
            <a:r>
              <a:rPr lang="ru-RU" sz="1800" dirty="0" smtClean="0"/>
              <a:t>• содействия потребителям в компетентном выборе продукции;</a:t>
            </a:r>
          </a:p>
          <a:p>
            <a:r>
              <a:rPr lang="ru-RU" sz="1800" dirty="0" smtClean="0"/>
              <a:t>• защиты потребителя от недобросовестности изго­товителя (продавца, исполнителя);</a:t>
            </a:r>
          </a:p>
          <a:p>
            <a:r>
              <a:rPr lang="ru-RU" sz="1800" dirty="0" smtClean="0"/>
              <a:t>• контроля безопасности продукции для окружаю­щей среды, жизни, здоровья и имущества;</a:t>
            </a:r>
          </a:p>
          <a:p>
            <a:r>
              <a:rPr lang="ru-RU" sz="1800" dirty="0" smtClean="0"/>
              <a:t>• подтверждения показателей качества продукции, заявленных изготовителем.</a:t>
            </a: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36050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560840" cy="4145237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• защита пользователей средств и систем </a:t>
            </a:r>
            <a:r>
              <a:rPr lang="ru-RU" sz="1800" dirty="0" smtClean="0"/>
              <a:t>информатизации </a:t>
            </a:r>
            <a:r>
              <a:rPr lang="ru-RU" sz="1800" dirty="0" smtClean="0"/>
              <a:t>от приобретения средств и систем, в том числе импортных, которые представляют опасность для жизни, здоровья, имущества, а также для </a:t>
            </a:r>
            <a:r>
              <a:rPr lang="ru-RU" sz="1800" dirty="0" smtClean="0"/>
              <a:t>окружающей </a:t>
            </a:r>
            <a:r>
              <a:rPr lang="ru-RU" sz="1800" dirty="0" smtClean="0"/>
              <a:t>среды;</a:t>
            </a:r>
          </a:p>
          <a:p>
            <a:pPr algn="just"/>
            <a:r>
              <a:rPr lang="ru-RU" sz="1800" dirty="0" smtClean="0"/>
              <a:t>• обеспечение разработчиков систем, а также </a:t>
            </a:r>
            <a:r>
              <a:rPr lang="ru-RU" sz="1800" dirty="0" smtClean="0"/>
              <a:t>широкого </a:t>
            </a:r>
            <a:r>
              <a:rPr lang="ru-RU" sz="1800" dirty="0" smtClean="0"/>
              <a:t>круга пользователей этих систем </a:t>
            </a:r>
            <a:r>
              <a:rPr lang="ru-RU" sz="1800" dirty="0" smtClean="0"/>
              <a:t>достоверной </a:t>
            </a:r>
            <a:r>
              <a:rPr lang="ru-RU" sz="1800" dirty="0" smtClean="0"/>
              <a:t>информацией о состоянии отечественного и </a:t>
            </a:r>
            <a:r>
              <a:rPr lang="ru-RU" sz="1800" dirty="0" smtClean="0"/>
              <a:t>зарубежного </a:t>
            </a:r>
            <a:r>
              <a:rPr lang="ru-RU" sz="1800" dirty="0" smtClean="0"/>
              <a:t>рынков средств информатизации, </a:t>
            </a:r>
            <a:r>
              <a:rPr lang="ru-RU" sz="1800" dirty="0" smtClean="0"/>
              <a:t>телекоммуникаций</a:t>
            </a:r>
            <a:r>
              <a:rPr lang="ru-RU" sz="1800" dirty="0" smtClean="0"/>
              <a:t>, информационных технологий и услуг;</a:t>
            </a:r>
          </a:p>
          <a:p>
            <a:pPr algn="just"/>
            <a:r>
              <a:rPr lang="ru-RU" sz="1800" dirty="0" smtClean="0"/>
              <a:t>• обеспечение информационного обмена между </a:t>
            </a:r>
            <a:r>
              <a:rPr lang="ru-RU" sz="1800" dirty="0" smtClean="0"/>
              <a:t>государственными </a:t>
            </a:r>
            <a:r>
              <a:rPr lang="ru-RU" sz="1800" dirty="0" smtClean="0"/>
              <a:t>системами информатизации (налоговая служба, правоохранительные органы, службы управления трудом и занятостью, </a:t>
            </a:r>
            <a:r>
              <a:rPr lang="ru-RU" sz="1800" dirty="0" smtClean="0"/>
              <a:t>образование</a:t>
            </a:r>
            <a:r>
              <a:rPr lang="ru-RU" sz="1800" dirty="0" smtClean="0"/>
              <a:t>, здравоохранение и др</a:t>
            </a:r>
            <a:r>
              <a:rPr lang="ru-RU" sz="1800" dirty="0" smtClean="0"/>
              <a:t>.);</a:t>
            </a:r>
            <a:endParaRPr lang="ru-RU" sz="1800" dirty="0" smtClean="0"/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692697"/>
            <a:ext cx="7488832" cy="15081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dirty="0" smtClean="0"/>
              <a:t>Основными целями </a:t>
            </a:r>
            <a:r>
              <a:rPr lang="ru-RU" sz="2400" dirty="0" smtClean="0"/>
              <a:t>сертификации средств информатизации, </a:t>
            </a:r>
            <a:r>
              <a:rPr lang="ru-RU" sz="2400" dirty="0" smtClean="0"/>
              <a:t>информационных </a:t>
            </a:r>
            <a:r>
              <a:rPr lang="ru-RU" sz="2400" dirty="0" smtClean="0"/>
              <a:t>технологий и услуг являются:</a:t>
            </a: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75044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560840" cy="4145237"/>
          </a:xfrm>
        </p:spPr>
        <p:txBody>
          <a:bodyPr>
            <a:noAutofit/>
          </a:bodyPr>
          <a:lstStyle/>
          <a:p>
            <a:r>
              <a:rPr lang="ru-RU" dirty="0" smtClean="0"/>
              <a:t>• обеспечение условий для информационного вза­имодействия субъектов негосударственной </a:t>
            </a:r>
            <a:r>
              <a:rPr lang="ru-RU" dirty="0" smtClean="0"/>
              <a:t>принадлежности </a:t>
            </a:r>
            <a:r>
              <a:rPr lang="ru-RU" dirty="0" smtClean="0"/>
              <a:t>с субъектами государственной </a:t>
            </a:r>
            <a:r>
              <a:rPr lang="ru-RU" dirty="0" smtClean="0"/>
              <a:t>принадлежности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содействие повышению научно-технического уровня и конкурентоспособности отечественных систем информатизации, информационных </a:t>
            </a:r>
            <a:r>
              <a:rPr lang="ru-RU" dirty="0" smtClean="0"/>
              <a:t>технологий </a:t>
            </a:r>
            <a:r>
              <a:rPr lang="ru-RU" dirty="0" smtClean="0"/>
              <a:t>и услуг;</a:t>
            </a:r>
          </a:p>
          <a:p>
            <a:r>
              <a:rPr lang="ru-RU" dirty="0" smtClean="0"/>
              <a:t>• содействие созданию условий для вхождения Рос­сии в мировое информационное пространство.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971600" y="692697"/>
            <a:ext cx="7488832" cy="150810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1" i="1" dirty="0" smtClean="0"/>
              <a:t>Основными целями </a:t>
            </a:r>
            <a:r>
              <a:rPr lang="ru-RU" sz="2400" dirty="0" smtClean="0"/>
              <a:t>сертификации средств информатизации, </a:t>
            </a:r>
            <a:r>
              <a:rPr lang="ru-RU" sz="2400" dirty="0" smtClean="0"/>
              <a:t>информационных </a:t>
            </a:r>
            <a:r>
              <a:rPr lang="ru-RU" sz="2400" dirty="0" smtClean="0"/>
              <a:t>технологий и услуг являются:</a:t>
            </a:r>
          </a:p>
          <a:p>
            <a:pPr algn="ctr"/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750449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115616" y="836712"/>
          <a:ext cx="727280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5687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817582"/>
            <a:ext cx="7704855" cy="1202485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нормативную базу </a:t>
            </a:r>
            <a:r>
              <a:rPr lang="ru-RU" sz="2400" dirty="0" smtClean="0"/>
              <a:t>сертификации </a:t>
            </a:r>
            <a:r>
              <a:rPr lang="ru-RU" sz="2400" dirty="0" smtClean="0"/>
              <a:t>средств и систем информатизации, </a:t>
            </a:r>
            <a:r>
              <a:rPr lang="ru-RU" sz="2400" dirty="0" smtClean="0"/>
              <a:t>информационных </a:t>
            </a:r>
            <a:r>
              <a:rPr lang="ru-RU" sz="2400" dirty="0" smtClean="0"/>
              <a:t>технологий и услуг включаются три группы </a:t>
            </a:r>
            <a:r>
              <a:rPr lang="ru-RU" sz="2400" dirty="0" smtClean="0"/>
              <a:t>документов</a:t>
            </a:r>
            <a:r>
              <a:rPr lang="ru-RU" sz="2400" dirty="0" smtClean="0"/>
              <a:t>:</a:t>
            </a: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611560" y="2276872"/>
          <a:ext cx="8280920" cy="38884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0297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739525"/>
            <a:ext cx="6965245" cy="1202485"/>
          </a:xfrm>
        </p:spPr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2800" b="1" i="1" cap="all" dirty="0">
                <a:solidFill>
                  <a:schemeClr val="tx1"/>
                </a:solidFill>
                <a:latin typeface="+mj-lt"/>
              </a:rPr>
              <a:t>Лицензирование</a:t>
            </a:r>
            <a:r>
              <a:rPr lang="ru-RU" b="1" i="1" cap="all" dirty="0"/>
              <a:t/>
            </a:r>
            <a:br>
              <a:rPr lang="ru-RU" b="1" i="1" cap="all" dirty="0"/>
            </a:br>
            <a:endParaRPr lang="ru-RU" sz="4000" dirty="0"/>
          </a:p>
        </p:txBody>
      </p:sp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8574626"/>
              </p:ext>
            </p:extLst>
          </p:nvPr>
        </p:nvGraphicFramePr>
        <p:xfrm>
          <a:off x="900113" y="1341438"/>
          <a:ext cx="7488237" cy="4824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72847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87624" y="1196752"/>
            <a:ext cx="7056784" cy="4824536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В соответствии с действующим </a:t>
            </a:r>
            <a:r>
              <a:rPr lang="ru-RU" dirty="0" smtClean="0"/>
              <a:t>законодательством </a:t>
            </a:r>
            <a:r>
              <a:rPr lang="ru-RU" dirty="0"/>
              <a:t>в Российской Федерации отдельные виды </a:t>
            </a:r>
            <a:r>
              <a:rPr lang="ru-RU" dirty="0" smtClean="0"/>
              <a:t>деятельности </a:t>
            </a:r>
            <a:r>
              <a:rPr lang="ru-RU" dirty="0"/>
              <a:t>осуществляются предприятиями, организациями и учреждениями </a:t>
            </a:r>
            <a:r>
              <a:rPr lang="ru-RU" dirty="0" smtClean="0"/>
              <a:t>независимо </a:t>
            </a:r>
            <a:r>
              <a:rPr lang="ru-RU" dirty="0"/>
              <a:t>от организационно-правовой формы, а также физическими лицами, </a:t>
            </a:r>
            <a:r>
              <a:rPr lang="ru-RU" dirty="0" smtClean="0"/>
              <a:t>осуществляющими </a:t>
            </a:r>
            <a:r>
              <a:rPr lang="ru-RU" dirty="0"/>
              <a:t>предпринимательскую деятельность без образования юридического лица, на </a:t>
            </a:r>
            <a:r>
              <a:rPr lang="ru-RU" dirty="0" smtClean="0"/>
              <a:t>основании </a:t>
            </a:r>
            <a:r>
              <a:rPr lang="ru-RU" dirty="0"/>
              <a:t>лицензии — специального разрешения органов, уполномоченных на ведение </a:t>
            </a:r>
            <a:r>
              <a:rPr lang="ru-RU" dirty="0" smtClean="0"/>
              <a:t>лицензирования.</a:t>
            </a:r>
          </a:p>
          <a:p>
            <a:endParaRPr lang="ru-RU" dirty="0"/>
          </a:p>
          <a:p>
            <a:endParaRPr lang="ru-RU" dirty="0"/>
          </a:p>
          <a:p>
            <a:r>
              <a:rPr lang="ru-RU" b="1" u="sng" dirty="0"/>
              <a:t>Лицензия</a:t>
            </a:r>
            <a:r>
              <a:rPr lang="ru-RU" dirty="0"/>
              <a:t> является официальным документом, </a:t>
            </a:r>
            <a:r>
              <a:rPr lang="ru-RU" dirty="0" smtClean="0"/>
              <a:t>который </a:t>
            </a:r>
            <a:r>
              <a:rPr lang="ru-RU" dirty="0"/>
              <a:t>разрешает осуществление </a:t>
            </a:r>
            <a:r>
              <a:rPr lang="ru-RU" dirty="0" smtClean="0"/>
              <a:t>указанного </a:t>
            </a:r>
            <a:r>
              <a:rPr lang="ru-RU" dirty="0"/>
              <a:t>в нем вида деятельности в течение установленного срока, а также определяет </a:t>
            </a:r>
            <a:r>
              <a:rPr lang="ru-RU" dirty="0" smtClean="0"/>
              <a:t>условия </a:t>
            </a:r>
            <a:r>
              <a:rPr lang="ru-RU" dirty="0"/>
              <a:t>его осуществления.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11161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776864" cy="1202485"/>
          </a:xfrm>
        </p:spPr>
        <p:txBody>
          <a:bodyPr>
            <a:noAutofit/>
          </a:bodyPr>
          <a:lstStyle/>
          <a:p>
            <a:r>
              <a:rPr lang="ru-RU" sz="2400" b="1" i="1" dirty="0"/>
              <a:t>Основу нормативно-правовой базы лицензирования в сфере информатизации </a:t>
            </a:r>
            <a:r>
              <a:rPr lang="ru-RU" sz="2400" b="1" i="1" dirty="0" smtClean="0"/>
              <a:t>составляют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3040" y="2119256"/>
            <a:ext cx="6545813" cy="3902031"/>
          </a:xfrm>
        </p:spPr>
        <p:txBody>
          <a:bodyPr>
            <a:normAutofit/>
          </a:bodyPr>
          <a:lstStyle/>
          <a:p>
            <a:r>
              <a:rPr lang="ru-RU" dirty="0"/>
              <a:t>Законы "О </a:t>
            </a:r>
            <a:r>
              <a:rPr lang="ru-RU" dirty="0" smtClean="0"/>
              <a:t>лицензировании </a:t>
            </a:r>
            <a:r>
              <a:rPr lang="ru-RU" dirty="0"/>
              <a:t>отдельных видов деятельности", </a:t>
            </a:r>
            <a:endParaRPr lang="ru-RU" dirty="0" smtClean="0"/>
          </a:p>
          <a:p>
            <a:r>
              <a:rPr lang="ru-RU" dirty="0" smtClean="0"/>
              <a:t>"</a:t>
            </a:r>
            <a:r>
              <a:rPr lang="ru-RU" dirty="0"/>
              <a:t>Об </a:t>
            </a:r>
            <a:r>
              <a:rPr lang="ru-RU" dirty="0" smtClean="0"/>
              <a:t>информации</a:t>
            </a:r>
            <a:r>
              <a:rPr lang="ru-RU" dirty="0"/>
              <a:t>, информатизации и защите </a:t>
            </a:r>
            <a:r>
              <a:rPr lang="ru-RU" dirty="0" smtClean="0"/>
              <a:t>информации«, </a:t>
            </a:r>
          </a:p>
          <a:p>
            <a:r>
              <a:rPr lang="ru-RU" dirty="0" smtClean="0"/>
              <a:t>"</a:t>
            </a:r>
            <a:r>
              <a:rPr lang="ru-RU" dirty="0"/>
              <a:t>Об участии в международном информационном обмене".</a:t>
            </a:r>
          </a:p>
        </p:txBody>
      </p:sp>
    </p:spTree>
    <p:extLst>
      <p:ext uri="{BB962C8B-B14F-4D97-AF65-F5344CB8AC3E}">
        <p14:creationId xmlns:p14="http://schemas.microsoft.com/office/powerpoint/2010/main" xmlns="" val="240429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340768"/>
            <a:ext cx="7200800" cy="4382301"/>
          </a:xfrm>
        </p:spPr>
        <p:txBody>
          <a:bodyPr>
            <a:normAutofit/>
          </a:bodyPr>
          <a:lstStyle/>
          <a:p>
            <a:r>
              <a:rPr lang="ru-RU" dirty="0" smtClean="0"/>
              <a:t>Стандартизация. </a:t>
            </a:r>
            <a:endParaRPr lang="ru-RU" dirty="0" smtClean="0"/>
          </a:p>
          <a:p>
            <a:r>
              <a:rPr lang="ru-RU" dirty="0" smtClean="0"/>
              <a:t>Основные </a:t>
            </a:r>
            <a:r>
              <a:rPr lang="ru-RU" dirty="0" smtClean="0"/>
              <a:t>задачи работ по </a:t>
            </a:r>
            <a:r>
              <a:rPr lang="ru-RU" dirty="0" smtClean="0"/>
              <a:t>стандартизации </a:t>
            </a:r>
            <a:r>
              <a:rPr lang="ru-RU" dirty="0" smtClean="0"/>
              <a:t>в сфере информатизации. </a:t>
            </a:r>
            <a:endParaRPr lang="ru-RU" dirty="0" smtClean="0"/>
          </a:p>
          <a:p>
            <a:r>
              <a:rPr lang="ru-RU" dirty="0" smtClean="0"/>
              <a:t>Сертификация</a:t>
            </a:r>
            <a:r>
              <a:rPr lang="ru-RU" dirty="0" smtClean="0"/>
              <a:t>. </a:t>
            </a:r>
            <a:r>
              <a:rPr lang="ru-RU" dirty="0" smtClean="0"/>
              <a:t>Основные цели </a:t>
            </a:r>
            <a:r>
              <a:rPr lang="ru-RU" dirty="0" smtClean="0"/>
              <a:t>сертификации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Лицензирование.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12208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04665"/>
            <a:ext cx="7776864" cy="1008112"/>
          </a:xfrm>
        </p:spPr>
        <p:txBody>
          <a:bodyPr>
            <a:noAutofit/>
          </a:bodyPr>
          <a:lstStyle/>
          <a:p>
            <a:r>
              <a:rPr lang="ru-RU" sz="3200" b="1" dirty="0"/>
              <a:t>Общие принципы лицензирования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80346229"/>
              </p:ext>
            </p:extLst>
          </p:nvPr>
        </p:nvGraphicFramePr>
        <p:xfrm>
          <a:off x="0" y="1196752"/>
          <a:ext cx="8604448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98781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119257"/>
            <a:ext cx="7344816" cy="3603812"/>
          </a:xfrm>
        </p:spPr>
        <p:txBody>
          <a:bodyPr/>
          <a:lstStyle/>
          <a:p>
            <a:r>
              <a:rPr lang="ru-RU" u="sng" dirty="0" smtClean="0">
                <a:hlinkClick r:id="rId2"/>
              </a:rPr>
              <a:t>Практическая работа №7 - Стандартизация </a:t>
            </a:r>
            <a:r>
              <a:rPr lang="ru-RU" u="sng" dirty="0" smtClean="0">
                <a:hlinkClick r:id="rId2"/>
              </a:rPr>
              <a:t>ПО</a:t>
            </a:r>
            <a:endParaRPr lang="ru-RU" u="sng" dirty="0" smtClean="0"/>
          </a:p>
          <a:p>
            <a:pPr>
              <a:buNone/>
            </a:pPr>
            <a:r>
              <a:rPr lang="ru-RU" u="sng" dirty="0" smtClean="0"/>
              <a:t>(Курс </a:t>
            </a:r>
            <a:r>
              <a:rPr lang="en-US" u="sng" dirty="0" err="1" smtClean="0"/>
              <a:t>Moodle</a:t>
            </a:r>
            <a:r>
              <a:rPr lang="en-US" u="sng" dirty="0" smtClean="0"/>
              <a:t> </a:t>
            </a:r>
            <a:r>
              <a:rPr lang="ru-RU" u="sng" dirty="0" smtClean="0"/>
              <a:t>- </a:t>
            </a:r>
            <a:r>
              <a:rPr lang="ru-RU" b="1" dirty="0" smtClean="0"/>
              <a:t>Разработка эксплуатационной документации программного обеспечения</a:t>
            </a:r>
          </a:p>
          <a:p>
            <a:pPr>
              <a:buNone/>
            </a:pPr>
            <a:r>
              <a:rPr lang="en-US" u="sng" dirty="0" smtClean="0"/>
              <a:t>https</a:t>
            </a:r>
            <a:r>
              <a:rPr lang="en-US" u="sng" dirty="0" smtClean="0"/>
              <a:t>://lms.kgeu.ru/course/view.php?id=2849</a:t>
            </a:r>
            <a:r>
              <a:rPr lang="ru-RU" u="sng" dirty="0" smtClean="0"/>
              <a:t>)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i="1" dirty="0" smtClean="0"/>
              <a:t>Стандартизация </a:t>
            </a:r>
            <a:r>
              <a:rPr lang="ru-RU" b="1" dirty="0" smtClean="0"/>
              <a:t>- </a:t>
            </a:r>
            <a:r>
              <a:rPr lang="ru-RU" dirty="0" smtClean="0"/>
              <a:t>деятельность, заключающаяся в нахождении решений для повторяющихся задач в сферах науки, техники и экономики, направленная на достижения оптимальной степени упорядочения в определенной области. 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В документах Международной организации по стандартизации (ИСО) термин </a:t>
            </a:r>
            <a:r>
              <a:rPr lang="ru-RU" sz="2400" b="1" i="1" dirty="0" smtClean="0"/>
              <a:t>стандартизация </a:t>
            </a:r>
            <a:r>
              <a:rPr lang="ru-RU" sz="2400" dirty="0" smtClean="0"/>
              <a:t>определяется </a:t>
            </a:r>
            <a:r>
              <a:rPr lang="ru-RU" sz="2400" dirty="0" smtClean="0"/>
              <a:t>следующим образом: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7559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6" y="1844824"/>
            <a:ext cx="6543829" cy="3878245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Совместимость</a:t>
            </a:r>
            <a:r>
              <a:rPr lang="ru-RU" b="1" dirty="0" smtClean="0"/>
              <a:t> </a:t>
            </a:r>
            <a:r>
              <a:rPr lang="ru-RU" dirty="0" smtClean="0"/>
              <a:t>- пригодность изделий или их систем к совместному использова­нию при определенных условиях для </a:t>
            </a:r>
            <a:r>
              <a:rPr lang="ru-RU" dirty="0" smtClean="0"/>
              <a:t>выполнения </a:t>
            </a:r>
            <a:r>
              <a:rPr lang="ru-RU" dirty="0" smtClean="0"/>
              <a:t>соответствующих требований, которая не вызывает при этом </a:t>
            </a:r>
            <a:r>
              <a:rPr lang="ru-RU" dirty="0" smtClean="0"/>
              <a:t>нежелательных </a:t>
            </a:r>
            <a:r>
              <a:rPr lang="ru-RU" dirty="0" smtClean="0"/>
              <a:t>последствий.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5597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/>
              <a:t>Стандарт - </a:t>
            </a:r>
            <a:r>
              <a:rPr lang="ru-RU" dirty="0"/>
              <a:t>нормативно-технический </a:t>
            </a:r>
            <a:r>
              <a:rPr lang="ru-RU" dirty="0" smtClean="0"/>
              <a:t>документ</a:t>
            </a:r>
            <a:r>
              <a:rPr lang="ru-RU" dirty="0"/>
              <a:t>, устанавливающий требования к </a:t>
            </a:r>
            <a:r>
              <a:rPr lang="ru-RU" dirty="0" smtClean="0"/>
              <a:t>продукции</a:t>
            </a:r>
            <a:r>
              <a:rPr lang="ru-RU" dirty="0"/>
              <a:t>, правила, обеспечивающие ее разработку, производство и </a:t>
            </a:r>
            <a:r>
              <a:rPr lang="ru-RU" dirty="0" smtClean="0"/>
              <a:t>эксплуатацию</a:t>
            </a:r>
            <a:r>
              <a:rPr lang="ru-RU" dirty="0"/>
              <a:t>, а также требования к другим </a:t>
            </a:r>
            <a:r>
              <a:rPr lang="ru-RU" dirty="0" smtClean="0"/>
              <a:t>объектам </a:t>
            </a:r>
            <a:r>
              <a:rPr lang="ru-RU" dirty="0"/>
              <a:t>стандартизации</a:t>
            </a:r>
            <a:r>
              <a:rPr lang="ru-RU" dirty="0" smtClean="0"/>
              <a:t>.</a:t>
            </a:r>
          </a:p>
          <a:p>
            <a:endParaRPr lang="ru-RU" b="1" dirty="0"/>
          </a:p>
          <a:p>
            <a:r>
              <a:rPr lang="ru-RU" b="1" dirty="0"/>
              <a:t>Унификация </a:t>
            </a:r>
            <a:r>
              <a:rPr lang="ru-RU" dirty="0"/>
              <a:t>- рациональное ограничение </a:t>
            </a:r>
            <a:r>
              <a:rPr lang="ru-RU" dirty="0" smtClean="0"/>
              <a:t>характеристик </a:t>
            </a:r>
            <a:r>
              <a:rPr lang="ru-RU" dirty="0"/>
              <a:t>и (или) номенклатуры </a:t>
            </a:r>
            <a:r>
              <a:rPr lang="ru-RU" dirty="0" smtClean="0"/>
              <a:t>объектов </a:t>
            </a:r>
            <a:r>
              <a:rPr lang="ru-RU" dirty="0"/>
              <a:t>материального производства, в результате которого повышается их </a:t>
            </a:r>
            <a:r>
              <a:rPr lang="ru-RU" dirty="0" smtClean="0"/>
              <a:t>взаимозаменяемость</a:t>
            </a:r>
            <a:r>
              <a:rPr lang="ru-RU" dirty="0"/>
              <a:t>, совместимость и конструктивно-технологическое подобие, сокращаются затраты в </a:t>
            </a:r>
            <a:r>
              <a:rPr lang="ru-RU" dirty="0" smtClean="0"/>
              <a:t>производстве </a:t>
            </a:r>
            <a:r>
              <a:rPr lang="ru-RU" dirty="0"/>
              <a:t>и эксплуатации.</a:t>
            </a: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ОСНОВНЫЕ ПОНЯТИЯ И ТЕРМИНЫ В ОБЛАСТИ СТАНДАРТИЗАЦИИ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16680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27584" y="640286"/>
            <a:ext cx="6964362" cy="83099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3492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zh-CN" sz="24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Качество средств и систем информатизации сегодня определяется:</a:t>
            </a:r>
            <a:endParaRPr kumimoji="0" lang="ru-RU" altLang="zh-CN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043608" y="1556792"/>
            <a:ext cx="6615837" cy="4166277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/>
              <a:t>• </a:t>
            </a:r>
            <a:r>
              <a:rPr lang="ru-RU" dirty="0" smtClean="0"/>
              <a:t>качеством элементной базы средств </a:t>
            </a:r>
            <a:r>
              <a:rPr lang="ru-RU" dirty="0" smtClean="0"/>
              <a:t>информатизации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их безопасностью;</a:t>
            </a:r>
          </a:p>
          <a:p>
            <a:r>
              <a:rPr lang="ru-RU" dirty="0" smtClean="0"/>
              <a:t>• совместимостью с другими средствами;</a:t>
            </a:r>
          </a:p>
          <a:p>
            <a:r>
              <a:rPr lang="ru-RU" dirty="0" smtClean="0"/>
              <a:t>• уровнем помех;</a:t>
            </a:r>
          </a:p>
          <a:p>
            <a:r>
              <a:rPr lang="ru-RU" dirty="0" smtClean="0"/>
              <a:t>• степенью </a:t>
            </a:r>
            <a:r>
              <a:rPr lang="ru-RU" dirty="0" err="1" smtClean="0"/>
              <a:t>экологичности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• функциональными характеристиками;</a:t>
            </a:r>
          </a:p>
          <a:p>
            <a:r>
              <a:rPr lang="ru-RU" dirty="0" smtClean="0"/>
              <a:t>• устойчивостью к внешним воздействиям;</a:t>
            </a:r>
          </a:p>
          <a:p>
            <a:r>
              <a:rPr lang="ru-RU" dirty="0" smtClean="0"/>
              <a:t>• надежностью;</a:t>
            </a:r>
          </a:p>
          <a:p>
            <a:r>
              <a:rPr lang="ru-RU" dirty="0" smtClean="0"/>
              <a:t>• конструкцией;</a:t>
            </a:r>
          </a:p>
          <a:p>
            <a:r>
              <a:rPr lang="ru-RU" dirty="0" smtClean="0"/>
              <a:t>• параметрами электропитания;</a:t>
            </a:r>
          </a:p>
          <a:p>
            <a:r>
              <a:rPr lang="ru-RU" dirty="0" smtClean="0"/>
              <a:t>• соответствием принципам открытых систем.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2942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368" y="1052736"/>
            <a:ext cx="6965245" cy="93610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24744"/>
            <a:ext cx="7200800" cy="5040560"/>
          </a:xfrm>
        </p:spPr>
        <p:txBody>
          <a:bodyPr>
            <a:normAutofit/>
          </a:bodyPr>
          <a:lstStyle/>
          <a:p>
            <a:pPr marL="0" indent="717550" algn="just">
              <a:buNone/>
            </a:pPr>
            <a:r>
              <a:rPr lang="ru-RU" b="1" i="1" dirty="0" smtClean="0"/>
              <a:t>Основной задачей работ по </a:t>
            </a:r>
            <a:r>
              <a:rPr lang="ru-RU" b="1" i="1" dirty="0" smtClean="0"/>
              <a:t>стандартизации </a:t>
            </a:r>
            <a:r>
              <a:rPr lang="ru-RU" b="1" i="1" dirty="0" smtClean="0"/>
              <a:t>в сфере информатизации</a:t>
            </a:r>
            <a:r>
              <a:rPr lang="ru-RU" b="1" dirty="0" smtClean="0"/>
              <a:t> </a:t>
            </a:r>
            <a:r>
              <a:rPr lang="ru-RU" dirty="0" smtClean="0"/>
              <a:t>является </a:t>
            </a:r>
            <a:r>
              <a:rPr lang="ru-RU" i="1" dirty="0" smtClean="0"/>
              <a:t>создание </a:t>
            </a:r>
            <a:r>
              <a:rPr lang="ru-RU" i="1" dirty="0" smtClean="0"/>
              <a:t>нормативной базы, отражающей современный научно-технический уровень и тенденции развития средств и систем информатизации.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743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368" y="1052736"/>
            <a:ext cx="6965245" cy="93610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24744"/>
            <a:ext cx="7200800" cy="5040560"/>
          </a:xfrm>
        </p:spPr>
        <p:txBody>
          <a:bodyPr>
            <a:normAutofit/>
          </a:bodyPr>
          <a:lstStyle/>
          <a:p>
            <a:pPr marL="0" indent="717550" algn="just">
              <a:buNone/>
            </a:pPr>
            <a:r>
              <a:rPr lang="ru-RU" b="1" i="1" dirty="0" smtClean="0"/>
              <a:t>Стандартизация </a:t>
            </a:r>
            <a:r>
              <a:rPr lang="ru-RU" b="1" i="1" dirty="0" smtClean="0"/>
              <a:t>заключается в определении требований к средствам, си­стемам, процессам и др., излагаемым в </a:t>
            </a:r>
            <a:r>
              <a:rPr lang="ru-RU" b="1" i="1" dirty="0" smtClean="0"/>
              <a:t>соответствующим </a:t>
            </a:r>
            <a:r>
              <a:rPr lang="ru-RU" b="1" i="1" dirty="0" smtClean="0"/>
              <a:t>образом утвержденных документах (стандартах), обязательных для применения в установленной для них области действия.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92743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192</TotalTime>
  <Words>874</Words>
  <Application>Microsoft Office PowerPoint</Application>
  <PresentationFormat>Экран (4:3)</PresentationFormat>
  <Paragraphs>73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Кнопка</vt:lpstr>
      <vt:lpstr>ОСНОВНЫЕ ЗАДАЧИ СТАНДАРТИЗАЦИИ, СЕРТИФИКАЦИИ И ЛИЦЕНЗИРОВАНИЯ В СФЕРЕ ИНФОРМАТИЗАЦИИ</vt:lpstr>
      <vt:lpstr>Слайд 2</vt:lpstr>
      <vt:lpstr>В документах Международной организации по стандартизации (ИСО) термин стандартизация определяется следующим образом:</vt:lpstr>
      <vt:lpstr>Слайд 4</vt:lpstr>
      <vt:lpstr>ОСНОВНЫЕ ПОНЯТИЯ И ТЕРМИНЫ В ОБЛАСТИ СТАНДАРТИЗАЦИИ</vt:lpstr>
      <vt:lpstr>Качество средств и систем информатизации сегодня определяется:</vt:lpstr>
      <vt:lpstr> </vt:lpstr>
      <vt:lpstr> </vt:lpstr>
      <vt:lpstr>Слайд 9</vt:lpstr>
      <vt:lpstr>Сертификация </vt:lpstr>
      <vt:lpstr>Основными понятия сертификации</vt:lpstr>
      <vt:lpstr>Общие правовые основы сертификации продукции и услуг в Российской Федерации установлены Законом "О сертификации продукции и услуг"</vt:lpstr>
      <vt:lpstr>Слайд 13</vt:lpstr>
      <vt:lpstr>Слайд 14</vt:lpstr>
      <vt:lpstr>Слайд 15</vt:lpstr>
      <vt:lpstr>В нормативную базу сертификации средств и систем информатизации, информационных технологий и услуг включаются три группы документов:</vt:lpstr>
      <vt:lpstr>Лицензирование </vt:lpstr>
      <vt:lpstr>Слайд 18</vt:lpstr>
      <vt:lpstr>Основу нормативно-правовой базы лицензирования в сфере информатизации составляют</vt:lpstr>
      <vt:lpstr>Общие принципы лицензирования</vt:lpstr>
      <vt:lpstr>СРС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эксплуатационной документации программного обеспечения</dc:title>
  <dc:creator>1</dc:creator>
  <cp:lastModifiedBy>Администратор</cp:lastModifiedBy>
  <cp:revision>20</cp:revision>
  <dcterms:created xsi:type="dcterms:W3CDTF">2020-01-12T08:30:27Z</dcterms:created>
  <dcterms:modified xsi:type="dcterms:W3CDTF">2020-11-09T11:20:27Z</dcterms:modified>
</cp:coreProperties>
</file>