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30.11.2023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30.11.2023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30.11.2023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30.11.2023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398" y="1484784"/>
            <a:ext cx="8562109" cy="5078313"/>
          </a:xfrm>
          <a:prstGeom prst="rect">
            <a:avLst/>
          </a:prstGeom>
        </p:spPr>
        <p:txBody>
          <a:bodyPr wrap="square">
            <a:spAutoFit/>
          </a:bodyPr>
          <a:lstStyle/>
          <a:p>
            <a:r>
              <a:rPr lang="ru-RU" dirty="0"/>
              <a:t>Первым этапом статистического анализа данных, как правило, является частотный анализ данных.</a:t>
            </a:r>
          </a:p>
          <a:p>
            <a:r>
              <a:rPr lang="ru-RU" dirty="0"/>
              <a:t>Распределение частот является самым удобным способом представления различных значений переменной. Статистики, связанные с распределением частот можно разделить на три группы: </a:t>
            </a:r>
          </a:p>
          <a:p>
            <a:r>
              <a:rPr lang="ru-RU" dirty="0"/>
              <a:t>•	показатели центра распределения; </a:t>
            </a:r>
          </a:p>
          <a:p>
            <a:r>
              <a:rPr lang="ru-RU" dirty="0"/>
              <a:t>•	показатели вариации; </a:t>
            </a:r>
          </a:p>
          <a:p>
            <a:r>
              <a:rPr lang="ru-RU" dirty="0"/>
              <a:t>•	показатели формы распределения.</a:t>
            </a:r>
          </a:p>
          <a:p>
            <a:r>
              <a:rPr lang="ru-RU" dirty="0"/>
              <a:t>	Показатели центра распределения. Показатели центра распределения характеризуют положение центра распределения, вокруг которого концентрируются данные. Это - среднее арифметическое, мода и медиана.</a:t>
            </a:r>
          </a:p>
          <a:p>
            <a:r>
              <a:rPr lang="ru-RU" dirty="0"/>
              <a:t>	Наиболее часто используемым показателем является среднее арифметическое, или, как его еще называют, выборочное среднее. Эта величина получается делением суммы всех имеющихся значений переменной на число значений:</a:t>
            </a:r>
          </a:p>
          <a:p>
            <a:r>
              <a:rPr lang="ru-RU" dirty="0"/>
              <a:t> ,</a:t>
            </a:r>
          </a:p>
          <a:p>
            <a:r>
              <a:rPr lang="ru-RU" dirty="0"/>
              <a:t>где   - полученные значения переменной  ,   - число наблюдений или размер выборочной совокупности.</a:t>
            </a:r>
          </a:p>
        </p:txBody>
      </p:sp>
      <p:sp>
        <p:nvSpPr>
          <p:cNvPr id="3" name="Прямоугольник 2"/>
          <p:cNvSpPr/>
          <p:nvPr/>
        </p:nvSpPr>
        <p:spPr>
          <a:xfrm>
            <a:off x="249381" y="196518"/>
            <a:ext cx="8465125" cy="1200329"/>
          </a:xfrm>
          <a:prstGeom prst="rect">
            <a:avLst/>
          </a:prstGeom>
        </p:spPr>
        <p:txBody>
          <a:bodyPr wrap="square">
            <a:spAutoFit/>
          </a:bodyPr>
          <a:lstStyle/>
          <a:p>
            <a:r>
              <a:rPr lang="ru-RU" b="1" dirty="0"/>
              <a:t>Раздел 2. Анализ распределений в социологическом/маркетинговом исследовании.</a:t>
            </a:r>
          </a:p>
          <a:p>
            <a:r>
              <a:rPr lang="ru-RU" b="1" dirty="0"/>
              <a:t>1. Одномерное распределение. 	</a:t>
            </a:r>
          </a:p>
          <a:p>
            <a:r>
              <a:rPr lang="ru-RU" b="1" dirty="0"/>
              <a:t>2. Двумерное распределение.</a:t>
            </a:r>
            <a:r>
              <a:rPr lang="ru-RU" dirty="0"/>
              <a:t>	</a:t>
            </a:r>
          </a:p>
        </p:txBody>
      </p:sp>
    </p:spTree>
    <p:extLst>
      <p:ext uri="{BB962C8B-B14F-4D97-AF65-F5344CB8AC3E}">
        <p14:creationId xmlns:p14="http://schemas.microsoft.com/office/powerpoint/2010/main" val="2830527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649" y="404664"/>
            <a:ext cx="9171709" cy="4801314"/>
          </a:xfrm>
          <a:prstGeom prst="rect">
            <a:avLst/>
          </a:prstGeom>
        </p:spPr>
        <p:txBody>
          <a:bodyPr wrap="square">
            <a:spAutoFit/>
          </a:bodyPr>
          <a:lstStyle/>
          <a:p>
            <a:r>
              <a:rPr lang="ru-RU" dirty="0"/>
              <a:t>Третья группа </a:t>
            </a:r>
            <a:r>
              <a:rPr lang="ru-RU" dirty="0" err="1"/>
              <a:t>Central</a:t>
            </a:r>
            <a:r>
              <a:rPr lang="ru-RU" dirty="0"/>
              <a:t> </a:t>
            </a:r>
            <a:r>
              <a:rPr lang="ru-RU" dirty="0" err="1"/>
              <a:t>Tendency</a:t>
            </a:r>
            <a:r>
              <a:rPr lang="ru-RU" dirty="0"/>
              <a:t> (Средние) позволяет выбрать четыре показателя центра распределения:</a:t>
            </a:r>
          </a:p>
          <a:p>
            <a:r>
              <a:rPr lang="ru-RU" dirty="0"/>
              <a:t>•	</a:t>
            </a:r>
            <a:r>
              <a:rPr lang="ru-RU" dirty="0" err="1"/>
              <a:t>Mean</a:t>
            </a:r>
            <a:r>
              <a:rPr lang="ru-RU" dirty="0"/>
              <a:t> (Среднее значение). Позволяет вычислить среднее арифметическое.</a:t>
            </a:r>
          </a:p>
          <a:p>
            <a:r>
              <a:rPr lang="ru-RU" dirty="0"/>
              <a:t>•	</a:t>
            </a:r>
            <a:r>
              <a:rPr lang="ru-RU" dirty="0" err="1"/>
              <a:t>Median</a:t>
            </a:r>
            <a:r>
              <a:rPr lang="ru-RU" dirty="0"/>
              <a:t> (Медиана). Позволяет вычислить медиану.</a:t>
            </a:r>
          </a:p>
          <a:p>
            <a:r>
              <a:rPr lang="ru-RU" dirty="0"/>
              <a:t>•	</a:t>
            </a:r>
            <a:r>
              <a:rPr lang="ru-RU" dirty="0" err="1"/>
              <a:t>Mode</a:t>
            </a:r>
            <a:r>
              <a:rPr lang="ru-RU" dirty="0"/>
              <a:t> (Мода). Позволяет вычислить моду</a:t>
            </a:r>
          </a:p>
          <a:p>
            <a:r>
              <a:rPr lang="ru-RU" dirty="0"/>
              <a:t>•	</a:t>
            </a:r>
            <a:r>
              <a:rPr lang="ru-RU" dirty="0" err="1"/>
              <a:t>Sum</a:t>
            </a:r>
            <a:r>
              <a:rPr lang="ru-RU" dirty="0"/>
              <a:t> (Сумма). Позволяет вычислить сумму всех значений.</a:t>
            </a:r>
          </a:p>
          <a:p>
            <a:r>
              <a:rPr lang="ru-RU" dirty="0"/>
              <a:t>Последняя, четвертая группа </a:t>
            </a:r>
            <a:r>
              <a:rPr lang="ru-RU" dirty="0" err="1"/>
              <a:t>Distribution</a:t>
            </a:r>
            <a:r>
              <a:rPr lang="ru-RU" dirty="0"/>
              <a:t> (Распределение) позволяет определить меры несимметричности распределения:</a:t>
            </a:r>
          </a:p>
          <a:p>
            <a:r>
              <a:rPr lang="ru-RU" dirty="0"/>
              <a:t>•	</a:t>
            </a:r>
            <a:r>
              <a:rPr lang="ru-RU" dirty="0" err="1"/>
              <a:t>Skewness</a:t>
            </a:r>
            <a:r>
              <a:rPr lang="ru-RU" dirty="0"/>
              <a:t> (Коэффициент асимметрии). Позволяет вычислить коэффициент </a:t>
            </a:r>
            <a:r>
              <a:rPr lang="ru-RU" dirty="0" err="1"/>
              <a:t>ассиметрии</a:t>
            </a:r>
            <a:r>
              <a:rPr lang="ru-RU" dirty="0"/>
              <a:t>.</a:t>
            </a:r>
          </a:p>
          <a:p>
            <a:r>
              <a:rPr lang="ru-RU" dirty="0"/>
              <a:t>•	</a:t>
            </a:r>
            <a:r>
              <a:rPr lang="ru-RU" dirty="0" err="1"/>
              <a:t>Kurtosis</a:t>
            </a:r>
            <a:r>
              <a:rPr lang="ru-RU" dirty="0"/>
              <a:t> (Коэффициент вариации или эксцесс). Позволяет вычислить эксцесс, на основании которого можно определить, является ли распределение пологим или крутым.</a:t>
            </a:r>
          </a:p>
          <a:p>
            <a:r>
              <a:rPr lang="ru-RU" dirty="0"/>
              <a:t>После того, как заданы все необходимые параметры, необходимо подтвердить их выбор, щелкнув по кнопке </a:t>
            </a:r>
            <a:r>
              <a:rPr lang="ru-RU" dirty="0" err="1"/>
              <a:t>Continue</a:t>
            </a:r>
            <a:r>
              <a:rPr lang="ru-RU" dirty="0"/>
              <a:t> (Продолжить). Это действие приведет к возвращению в диалоговое окно </a:t>
            </a:r>
            <a:r>
              <a:rPr lang="ru-RU" dirty="0" err="1"/>
              <a:t>Frequencies</a:t>
            </a:r>
            <a:r>
              <a:rPr lang="ru-RU" dirty="0"/>
              <a:t> (Частоты). В этом окне необходимо щелкнуть по кнопке </a:t>
            </a:r>
            <a:r>
              <a:rPr lang="ru-RU" dirty="0" err="1"/>
              <a:t>Оk</a:t>
            </a:r>
            <a:r>
              <a:rPr lang="ru-RU" dirty="0"/>
              <a:t>. В результате этого откроется окно просмотра, в котором будут представлены построенные таблицы (рис. 4.3).</a:t>
            </a:r>
          </a:p>
        </p:txBody>
      </p:sp>
    </p:spTree>
    <p:extLst>
      <p:ext uri="{BB962C8B-B14F-4D97-AF65-F5344CB8AC3E}">
        <p14:creationId xmlns:p14="http://schemas.microsoft.com/office/powerpoint/2010/main" val="213263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124744"/>
            <a:ext cx="5845696" cy="4223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308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368" y="45315"/>
            <a:ext cx="8991600" cy="4247317"/>
          </a:xfrm>
          <a:prstGeom prst="rect">
            <a:avLst/>
          </a:prstGeom>
        </p:spPr>
        <p:txBody>
          <a:bodyPr wrap="square">
            <a:spAutoFit/>
          </a:bodyPr>
          <a:lstStyle/>
          <a:p>
            <a:r>
              <a:rPr lang="ru-RU" dirty="0"/>
              <a:t>Следующим показателем центром распределения является мода. Мода – это значение переменной, которое чаще всего встречается в выборочном распределении. </a:t>
            </a:r>
          </a:p>
          <a:p>
            <a:r>
              <a:rPr lang="ru-RU" dirty="0"/>
              <a:t>	Еще одним показателем центра распределения является медиана. Медианой называется значение переменной в середине ряда данных, расположенных в порядке возрастания или убывания. Если число данных четное, то медиана равна </a:t>
            </a:r>
            <a:r>
              <a:rPr lang="ru-RU" dirty="0" err="1"/>
              <a:t>полусумме</a:t>
            </a:r>
            <a:r>
              <a:rPr lang="ru-RU" dirty="0"/>
              <a:t> двух срединных значений. Следует отметить, что медиана является так называемым 50-й </a:t>
            </a:r>
            <a:r>
              <a:rPr lang="ru-RU" dirty="0" err="1"/>
              <a:t>процентилем</a:t>
            </a:r>
            <a:r>
              <a:rPr lang="ru-RU" dirty="0"/>
              <a:t>.</a:t>
            </a:r>
          </a:p>
          <a:p>
            <a:r>
              <a:rPr lang="ru-RU" dirty="0"/>
              <a:t>	Можно дать несколько рекомендации по использованию показателей центра распределения. Если переменная измеряется по номинальной шкале, то лучше использовать моду. Если переменная измеряется по порядковой шкале, то лучше использовать медиану Для интервальной или относительной шкалы лучше использовать среднее арифметическое. Этот показатель учитывает всю доступную информацию, но, в тоже время, он очень чувствителен к выбросам значений, которые, как правило, бывают либо экстремально большими, либо экстремально малыми. При наличии таких выбросов значений нужно дополнительно использовать медиану.</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236" y="4437112"/>
            <a:ext cx="3747864" cy="222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7084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6672"/>
            <a:ext cx="8640960" cy="5632311"/>
          </a:xfrm>
          <a:prstGeom prst="rect">
            <a:avLst/>
          </a:prstGeom>
        </p:spPr>
        <p:txBody>
          <a:bodyPr wrap="square">
            <a:spAutoFit/>
          </a:bodyPr>
          <a:lstStyle/>
          <a:p>
            <a:r>
              <a:rPr lang="ru-RU" sz="2400" dirty="0"/>
              <a:t>Показатели вариации. В отличие от показателей центра распределения, показатели вариации показывают не разброс данных вокруг центра распределения, а просто меру разброса данных. Показатели вариации включают размах вариации, </a:t>
            </a:r>
            <a:r>
              <a:rPr lang="ru-RU" sz="2400" dirty="0" err="1"/>
              <a:t>межквартильный</a:t>
            </a:r>
            <a:r>
              <a:rPr lang="ru-RU" sz="2400" dirty="0"/>
              <a:t> размах, дисперсию, стандартное отклонение и коэффициент вариации.</a:t>
            </a:r>
          </a:p>
          <a:p>
            <a:r>
              <a:rPr lang="ru-RU" sz="2400" dirty="0"/>
              <a:t>	Проще всего рассчитать размах вариации. Он равен разности между наибольшим и наименьшим значениями переменной в вариационном ряду и отражает разброс данных. Таким образом, его можно рассчитать следующим образом: </a:t>
            </a:r>
          </a:p>
          <a:p>
            <a:r>
              <a:rPr lang="ru-RU" sz="2400" dirty="0"/>
              <a:t> ,</a:t>
            </a:r>
          </a:p>
          <a:p>
            <a:r>
              <a:rPr lang="ru-RU" sz="2400" dirty="0"/>
              <a:t>где   - максимальное значение переменной в вариационном ряду,   - минимальное значение вариационном ряду. </a:t>
            </a:r>
          </a:p>
          <a:p>
            <a:r>
              <a:rPr lang="ru-RU" sz="2400" dirty="0"/>
              <a:t>	Следующий показатель вариации </a:t>
            </a:r>
            <a:r>
              <a:rPr lang="ru-RU" sz="2400" dirty="0" err="1"/>
              <a:t>межквартильный</a:t>
            </a:r>
            <a:r>
              <a:rPr lang="ru-RU" sz="2400" dirty="0"/>
              <a:t> размах – это разность между 75-м и 25-м </a:t>
            </a:r>
            <a:r>
              <a:rPr lang="ru-RU" sz="2400" dirty="0" err="1"/>
              <a:t>процентилем</a:t>
            </a:r>
            <a:r>
              <a:rPr lang="ru-RU" sz="2400" dirty="0"/>
              <a:t>. </a:t>
            </a:r>
          </a:p>
        </p:txBody>
      </p:sp>
    </p:spTree>
    <p:extLst>
      <p:ext uri="{BB962C8B-B14F-4D97-AF65-F5344CB8AC3E}">
        <p14:creationId xmlns:p14="http://schemas.microsoft.com/office/powerpoint/2010/main" val="1596335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36" y="18225"/>
            <a:ext cx="8621216" cy="6457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9479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548680"/>
            <a:ext cx="8964488" cy="5632311"/>
          </a:xfrm>
          <a:prstGeom prst="rect">
            <a:avLst/>
          </a:prstGeom>
        </p:spPr>
        <p:txBody>
          <a:bodyPr wrap="square">
            <a:spAutoFit/>
          </a:bodyPr>
          <a:lstStyle/>
          <a:p>
            <a:r>
              <a:rPr lang="ru-RU" dirty="0"/>
              <a:t>Важными показателями являются дисперсия и среднеквадратическое отклонение. Дисперсия является средним из квадратов отклонений переменной от её средней величины. Нужно помнить, что если значения данных сгруппированы вокруг среднего, то дисперсия невелика. Если же значения данных разбросаны, то дисперсия является большой. Дисперсия вычисляется следующим образом:</a:t>
            </a:r>
          </a:p>
          <a:p>
            <a:r>
              <a:rPr lang="ru-RU" dirty="0"/>
              <a:t> ,</a:t>
            </a:r>
          </a:p>
          <a:p>
            <a:r>
              <a:rPr lang="ru-RU" dirty="0"/>
              <a:t>где   - полученные значения переменной  ,   - среднее арифметическое (выборочное среднее),   - число наблюдений или размер выборочной совокупности.</a:t>
            </a:r>
          </a:p>
          <a:p>
            <a:r>
              <a:rPr lang="ru-RU" dirty="0"/>
              <a:t>	Следует заметить, что деление происходит не на  , а на  , поскольку генеральное среднее неизвестно, а вместо него используется выборочное среднее. Это делает выборку менее изменчивой, чем фактически. Таким образом, мы корректируем более слабую изменчивость значений переменной, наблюдаемую в выборке.</a:t>
            </a:r>
          </a:p>
          <a:p>
            <a:r>
              <a:rPr lang="ru-RU" dirty="0"/>
              <a:t>	Среднеквадратическое (стандартное) отклонение равно корню квадратному из значения дисперсии:</a:t>
            </a:r>
          </a:p>
          <a:p>
            <a:r>
              <a:rPr lang="ru-RU" dirty="0"/>
              <a:t> .</a:t>
            </a:r>
          </a:p>
          <a:p>
            <a:r>
              <a:rPr lang="ru-RU" dirty="0"/>
              <a:t>	Последним показателем, на котором нужно остановиться, является коэффициент вариации. Он рассчитывается как отношение стандартного отклонения к среднему арифметическому, выраженное в процентах:</a:t>
            </a:r>
          </a:p>
          <a:p>
            <a:r>
              <a:rPr lang="ru-RU" dirty="0"/>
              <a:t> ,</a:t>
            </a:r>
          </a:p>
          <a:p>
            <a:r>
              <a:rPr lang="ru-RU" dirty="0"/>
              <a:t>где   - стандартное отклонение,   - среднее арифметическое (выборочное среднее).</a:t>
            </a:r>
          </a:p>
        </p:txBody>
      </p:sp>
    </p:spTree>
    <p:extLst>
      <p:ext uri="{BB962C8B-B14F-4D97-AF65-F5344CB8AC3E}">
        <p14:creationId xmlns:p14="http://schemas.microsoft.com/office/powerpoint/2010/main" val="3780758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476672"/>
            <a:ext cx="8928992" cy="2677656"/>
          </a:xfrm>
          <a:prstGeom prst="rect">
            <a:avLst/>
          </a:prstGeom>
        </p:spPr>
        <p:txBody>
          <a:bodyPr wrap="square">
            <a:spAutoFit/>
          </a:bodyPr>
          <a:lstStyle/>
          <a:p>
            <a:r>
              <a:rPr lang="ru-RU" sz="2400" dirty="0"/>
              <a:t>Показатели формы распределения. К показателям формы распределения относятся показатели </a:t>
            </a:r>
            <a:r>
              <a:rPr lang="ru-RU" sz="2400" dirty="0" err="1"/>
              <a:t>ассиметрии</a:t>
            </a:r>
            <a:r>
              <a:rPr lang="ru-RU" sz="2400" dirty="0"/>
              <a:t> и эксцесса. Первый из них показывает, насколько симметричную форму имеет распределение, а второй показатель рассчитывается для симметричных распределений и показывает, является ли распределение островершинным или, напротив, плосковершинным.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3284984"/>
            <a:ext cx="7234416" cy="3387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1010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48" y="30816"/>
            <a:ext cx="8817024" cy="3139321"/>
          </a:xfrm>
          <a:prstGeom prst="rect">
            <a:avLst/>
          </a:prstGeom>
        </p:spPr>
        <p:txBody>
          <a:bodyPr wrap="square">
            <a:spAutoFit/>
          </a:bodyPr>
          <a:lstStyle/>
          <a:p>
            <a:r>
              <a:rPr lang="ru-RU" dirty="0"/>
              <a:t>В соответствии с рекомендациями, данными ранее, создаем в SPSS файл данных. </a:t>
            </a:r>
          </a:p>
          <a:p>
            <a:r>
              <a:rPr lang="ru-RU" dirty="0"/>
              <a:t>Для того, чтобы приступить к анализу мы должны выбрать в меню следующие команды:</a:t>
            </a:r>
          </a:p>
          <a:p>
            <a:r>
              <a:rPr lang="ru-RU" dirty="0" err="1"/>
              <a:t>Analyze</a:t>
            </a:r>
            <a:r>
              <a:rPr lang="ru-RU" dirty="0"/>
              <a:t> (Анализ)</a:t>
            </a:r>
          </a:p>
          <a:p>
            <a:r>
              <a:rPr lang="ru-RU" dirty="0" err="1"/>
              <a:t>Descriptive</a:t>
            </a:r>
            <a:r>
              <a:rPr lang="ru-RU" dirty="0"/>
              <a:t> </a:t>
            </a:r>
            <a:r>
              <a:rPr lang="ru-RU" dirty="0" err="1"/>
              <a:t>Statistics</a:t>
            </a:r>
            <a:r>
              <a:rPr lang="ru-RU" dirty="0"/>
              <a:t> (Описательная статистика)</a:t>
            </a:r>
          </a:p>
          <a:p>
            <a:r>
              <a:rPr lang="ru-RU" dirty="0" err="1"/>
              <a:t>Frequencies</a:t>
            </a:r>
            <a:r>
              <a:rPr lang="ru-RU" dirty="0"/>
              <a:t> (Частоты).</a:t>
            </a:r>
          </a:p>
          <a:p>
            <a:r>
              <a:rPr lang="ru-RU" dirty="0"/>
              <a:t>	В результате выполнения этих команд появляется Диалоговое окно </a:t>
            </a:r>
            <a:r>
              <a:rPr lang="ru-RU" dirty="0" err="1"/>
              <a:t>Frequencies</a:t>
            </a:r>
            <a:r>
              <a:rPr lang="ru-RU" dirty="0"/>
              <a:t> (Частоты) (рис. 4.1).</a:t>
            </a:r>
          </a:p>
          <a:p>
            <a:endParaRPr lang="ru-RU" dirty="0"/>
          </a:p>
          <a:p>
            <a:r>
              <a:rPr lang="ru-RU" dirty="0"/>
              <a:t> </a:t>
            </a:r>
          </a:p>
          <a:p>
            <a:r>
              <a:rPr lang="ru-RU" dirty="0"/>
              <a:t>Рис. 4.1. Диалоговое окно </a:t>
            </a:r>
            <a:r>
              <a:rPr lang="ru-RU" dirty="0" err="1"/>
              <a:t>Frequencies</a:t>
            </a:r>
            <a:r>
              <a:rPr lang="ru-RU" dirty="0"/>
              <a:t> (Частоты)</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9712" y="3500614"/>
            <a:ext cx="4464496" cy="28340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2759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496944" cy="1477328"/>
          </a:xfrm>
          <a:prstGeom prst="rect">
            <a:avLst/>
          </a:prstGeom>
        </p:spPr>
        <p:txBody>
          <a:bodyPr wrap="square">
            <a:spAutoFit/>
          </a:bodyPr>
          <a:lstStyle/>
          <a:p>
            <a:r>
              <a:rPr lang="ru-RU" dirty="0"/>
              <a:t>С помощью кнопки с треугольником переменная «зарплата» может быть перемещена в список выходных переменных. </a:t>
            </a:r>
          </a:p>
          <a:p>
            <a:r>
              <a:rPr lang="ru-RU" dirty="0"/>
              <a:t>Для того, чтобы вычислить необходимые статистические характеристики нужно щелкнуть на кнопке </a:t>
            </a:r>
            <a:r>
              <a:rPr lang="ru-RU" dirty="0" err="1"/>
              <a:t>Statistics</a:t>
            </a:r>
            <a:r>
              <a:rPr lang="ru-RU" dirty="0"/>
              <a:t>… (Статистика). В результате выполнения этой операции откроется диалоговое окно </a:t>
            </a:r>
            <a:r>
              <a:rPr lang="ru-RU" dirty="0" err="1"/>
              <a:t>Frequencies</a:t>
            </a:r>
            <a:r>
              <a:rPr lang="ru-RU" dirty="0"/>
              <a:t>: </a:t>
            </a:r>
            <a:r>
              <a:rPr lang="ru-RU" dirty="0" err="1"/>
              <a:t>Statistics</a:t>
            </a:r>
            <a:r>
              <a:rPr lang="ru-RU" dirty="0"/>
              <a:t> (Частоты: Статистика) (рис. 4.2)</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9090" y="2348880"/>
            <a:ext cx="5157787" cy="377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1731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548680"/>
            <a:ext cx="9144000" cy="5632311"/>
          </a:xfrm>
          <a:prstGeom prst="rect">
            <a:avLst/>
          </a:prstGeom>
        </p:spPr>
        <p:txBody>
          <a:bodyPr wrap="square">
            <a:spAutoFit/>
          </a:bodyPr>
          <a:lstStyle/>
          <a:p>
            <a:r>
              <a:rPr lang="ru-RU" dirty="0"/>
              <a:t>Данное диалоговое окно разделено на четыре группы. </a:t>
            </a:r>
          </a:p>
          <a:p>
            <a:r>
              <a:rPr lang="ru-RU" dirty="0"/>
              <a:t>Первая группа </a:t>
            </a:r>
            <a:r>
              <a:rPr lang="ru-RU" dirty="0" err="1"/>
              <a:t>Percentile</a:t>
            </a:r>
            <a:r>
              <a:rPr lang="ru-RU" dirty="0"/>
              <a:t> </a:t>
            </a:r>
            <a:r>
              <a:rPr lang="ru-RU" dirty="0" err="1"/>
              <a:t>Values</a:t>
            </a:r>
            <a:r>
              <a:rPr lang="ru-RU" dirty="0"/>
              <a:t> (Значения перцентилей) позволяет выбрать три варианта:</a:t>
            </a:r>
          </a:p>
          <a:p>
            <a:r>
              <a:rPr lang="ru-RU" dirty="0"/>
              <a:t>•	</a:t>
            </a:r>
            <a:r>
              <a:rPr lang="ru-RU" dirty="0" err="1"/>
              <a:t>Quartiles</a:t>
            </a:r>
            <a:r>
              <a:rPr lang="ru-RU" dirty="0"/>
              <a:t> (Квартили). Позволяет вычислить первый, второй и третий квартили. Первый квартиль – точка на шкале измеренных значений, ниже которой располагаются 25% измеренных значений. Второй квартиль – точка на шкале измеренных значений, ниже которой располагаются 50% измеренных значений, а третий квартиль - точка на шкале измеренных значений, ниже которой располагаются 75% измеренных значений.</a:t>
            </a:r>
          </a:p>
          <a:p>
            <a:r>
              <a:rPr lang="ru-RU" dirty="0"/>
              <a:t>•	</a:t>
            </a:r>
            <a:r>
              <a:rPr lang="ru-RU" dirty="0" err="1"/>
              <a:t>Cut</a:t>
            </a:r>
            <a:r>
              <a:rPr lang="ru-RU" dirty="0"/>
              <a:t> </a:t>
            </a:r>
            <a:r>
              <a:rPr lang="ru-RU" dirty="0" err="1"/>
              <a:t>points</a:t>
            </a:r>
            <a:r>
              <a:rPr lang="ru-RU" dirty="0"/>
              <a:t> (Точки раздела). Позволяет вычислить такие значения </a:t>
            </a:r>
            <a:r>
              <a:rPr lang="ru-RU" dirty="0" err="1"/>
              <a:t>процентилей</a:t>
            </a:r>
            <a:r>
              <a:rPr lang="ru-RU" dirty="0"/>
              <a:t>, которые разделяют выборку на группы случаев имеющих одинаковую ширину.</a:t>
            </a:r>
          </a:p>
          <a:p>
            <a:r>
              <a:rPr lang="ru-RU" dirty="0"/>
              <a:t>•	</a:t>
            </a:r>
            <a:r>
              <a:rPr lang="ru-RU" dirty="0" err="1"/>
              <a:t>Percentile</a:t>
            </a:r>
            <a:r>
              <a:rPr lang="ru-RU" dirty="0"/>
              <a:t>(s) (</a:t>
            </a:r>
            <a:r>
              <a:rPr lang="ru-RU" dirty="0" err="1"/>
              <a:t>Процентили</a:t>
            </a:r>
            <a:r>
              <a:rPr lang="ru-RU" dirty="0"/>
              <a:t>). Позволяет вычислить любые значения </a:t>
            </a:r>
            <a:r>
              <a:rPr lang="ru-RU" dirty="0" err="1"/>
              <a:t>процентилей</a:t>
            </a:r>
            <a:r>
              <a:rPr lang="ru-RU" dirty="0"/>
              <a:t>, которые потребуются и будут заданы пользователем.</a:t>
            </a:r>
          </a:p>
          <a:p>
            <a:r>
              <a:rPr lang="ru-RU" dirty="0"/>
              <a:t>Вторая группа </a:t>
            </a:r>
            <a:r>
              <a:rPr lang="ru-RU" dirty="0" err="1"/>
              <a:t>Dispersion</a:t>
            </a:r>
            <a:r>
              <a:rPr lang="ru-RU" dirty="0"/>
              <a:t> (Разброс) позволяет выбрать шесть показателей вариации:</a:t>
            </a:r>
          </a:p>
          <a:p>
            <a:r>
              <a:rPr lang="ru-RU" dirty="0"/>
              <a:t>•	</a:t>
            </a:r>
            <a:r>
              <a:rPr lang="ru-RU" dirty="0" err="1"/>
              <a:t>Std</a:t>
            </a:r>
            <a:r>
              <a:rPr lang="ru-RU" dirty="0"/>
              <a:t>. </a:t>
            </a:r>
            <a:r>
              <a:rPr lang="ru-RU" dirty="0" err="1"/>
              <a:t>deviation</a:t>
            </a:r>
            <a:r>
              <a:rPr lang="ru-RU" dirty="0"/>
              <a:t> (Стандартное отклонение) Позволяет вычислить стандартное отклонение.</a:t>
            </a:r>
          </a:p>
          <a:p>
            <a:r>
              <a:rPr lang="ru-RU" dirty="0"/>
              <a:t>•	</a:t>
            </a:r>
            <a:r>
              <a:rPr lang="ru-RU" dirty="0" err="1"/>
              <a:t>Variance</a:t>
            </a:r>
            <a:r>
              <a:rPr lang="ru-RU" dirty="0"/>
              <a:t> (Дисперсия). Позволяет вычислить дисперсию.</a:t>
            </a:r>
          </a:p>
          <a:p>
            <a:r>
              <a:rPr lang="ru-RU" dirty="0"/>
              <a:t>•	</a:t>
            </a:r>
            <a:r>
              <a:rPr lang="ru-RU" dirty="0" err="1"/>
              <a:t>Range</a:t>
            </a:r>
            <a:r>
              <a:rPr lang="ru-RU" dirty="0"/>
              <a:t> (Размах). Позволяет вычислить размах.</a:t>
            </a:r>
          </a:p>
          <a:p>
            <a:r>
              <a:rPr lang="ru-RU" dirty="0"/>
              <a:t>•	</a:t>
            </a:r>
            <a:r>
              <a:rPr lang="ru-RU" dirty="0" err="1"/>
              <a:t>Minimum</a:t>
            </a:r>
            <a:r>
              <a:rPr lang="ru-RU" dirty="0"/>
              <a:t> (Минимум). Позволяет определить минимум</a:t>
            </a:r>
          </a:p>
          <a:p>
            <a:r>
              <a:rPr lang="ru-RU" dirty="0"/>
              <a:t>•	</a:t>
            </a:r>
            <a:r>
              <a:rPr lang="ru-RU" dirty="0" err="1"/>
              <a:t>Maximum</a:t>
            </a:r>
            <a:r>
              <a:rPr lang="ru-RU" dirty="0"/>
              <a:t> (Максимум). Позволяет определить максимум</a:t>
            </a:r>
          </a:p>
          <a:p>
            <a:r>
              <a:rPr lang="ru-RU" dirty="0"/>
              <a:t>•	S.E. </a:t>
            </a:r>
            <a:r>
              <a:rPr lang="ru-RU" dirty="0" err="1"/>
              <a:t>mean</a:t>
            </a:r>
            <a:r>
              <a:rPr lang="ru-RU" dirty="0"/>
              <a:t> (Стандартная ошибка). Позволяет вычислить </a:t>
            </a:r>
            <a:r>
              <a:rPr lang="ru-RU" dirty="0" err="1"/>
              <a:t>стандартую</a:t>
            </a:r>
            <a:r>
              <a:rPr lang="ru-RU" dirty="0"/>
              <a:t> ошибку – стандартное отклонение деленное на квадратный корень от объема выборки</a:t>
            </a:r>
            <a:r>
              <a:rPr lang="ru-RU" dirty="0" smtClean="0"/>
              <a:t>.</a:t>
            </a:r>
            <a:endParaRPr lang="ru-RU" dirty="0"/>
          </a:p>
        </p:txBody>
      </p:sp>
    </p:spTree>
    <p:extLst>
      <p:ext uri="{BB962C8B-B14F-4D97-AF65-F5344CB8AC3E}">
        <p14:creationId xmlns:p14="http://schemas.microsoft.com/office/powerpoint/2010/main" val="117708049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370</Words>
  <Application>Microsoft Office PowerPoint</Application>
  <PresentationFormat>Экран (4:3)</PresentationFormat>
  <Paragraphs>62</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Gimiki</dc:creator>
  <cp:lastModifiedBy>Пользователь Windows</cp:lastModifiedBy>
  <cp:revision>8</cp:revision>
  <dcterms:created xsi:type="dcterms:W3CDTF">2023-11-30T08:49:26Z</dcterms:created>
  <dcterms:modified xsi:type="dcterms:W3CDTF">2023-11-30T08:55:35Z</dcterms:modified>
</cp:coreProperties>
</file>