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2" r:id="rId3"/>
    <p:sldId id="271" r:id="rId4"/>
    <p:sldId id="270" r:id="rId5"/>
    <p:sldId id="281" r:id="rId6"/>
    <p:sldId id="282" r:id="rId7"/>
    <p:sldId id="283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84" r:id="rId17"/>
    <p:sldId id="285" r:id="rId18"/>
    <p:sldId id="286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jpeg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jpeg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8.wmf"/><Relationship Id="rId1" Type="http://schemas.openxmlformats.org/officeDocument/2006/relationships/image" Target="../media/image3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Методы интенсификации тепломассообменных процессов</a:t>
            </a: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435769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14414" y="214290"/>
            <a:ext cx="65722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МИНИСТЕРСТВО ОБРАЗОВАНИЯ И НАУКИ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РОССИЙСКОЙ ФЕДЕРАЦИИ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Государственное 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высшего профессионального образования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«КАЗАНСКИЙ ГОСУДАРСТВЕННЫЙ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ЭНЕРГЕТИЧЕСКИЙ УНИВЕРСИТЕТ»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786322"/>
            <a:ext cx="3429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Зав. каф ТВТ,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д.т.н.,профессор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b="1" i="1" dirty="0" smtClean="0"/>
              <a:t>А.Г. ЛАПТЕВ 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Рисунок 21" descr="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5975371" cy="282225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4143380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Рис. 3.11. Канал с поперечными кольцевыми выступами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928670"/>
            <a:ext cx="5662632" cy="3416428"/>
          </a:xfrm>
          <a:prstGeom prst="rect">
            <a:avLst/>
          </a:prstGeom>
          <a:noFill/>
        </p:spPr>
      </p:pic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1142976" y="500042"/>
          <a:ext cx="446052" cy="571504"/>
        </p:xfrm>
        <a:graphic>
          <a:graphicData uri="http://schemas.openxmlformats.org/presentationml/2006/ole">
            <p:oleObj spid="_x0000_s7170" r:id="rId4" imgW="304536" imgH="393359" progId="Equation.DSMT4">
              <p:embed/>
            </p:oleObj>
          </a:graphicData>
        </a:graphic>
      </p:graphicFrame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7643834" y="4071942"/>
          <a:ext cx="381002" cy="285752"/>
        </p:xfrm>
        <a:graphic>
          <a:graphicData uri="http://schemas.openxmlformats.org/presentationml/2006/ole">
            <p:oleObj spid="_x0000_s7171" r:id="rId5" imgW="266469" imgH="203024" progId="Equation.DSMT4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000100" y="4786322"/>
            <a:ext cx="7429552" cy="102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Рис. 2.4. Экспериментальная зависимость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для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0,72; 1,79; 2,86 и 4,29 (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1,79) для трансформаторного масла; обозначения те же, что на рис. 2.1.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089" name="Object 1"/>
          <p:cNvGraphicFramePr>
            <a:graphicFrameLocks noChangeAspect="1"/>
          </p:cNvGraphicFramePr>
          <p:nvPr/>
        </p:nvGraphicFramePr>
        <p:xfrm>
          <a:off x="1801752" y="928670"/>
          <a:ext cx="5270578" cy="3309035"/>
        </p:xfrm>
        <a:graphic>
          <a:graphicData uri="http://schemas.openxmlformats.org/presentationml/2006/ole">
            <p:oleObj spid="_x0000_s6146" name="Точечный рисунок" r:id="rId3" imgW="3801006" imgH="2343477" progId="PBrush">
              <p:embed/>
            </p:oleObj>
          </a:graphicData>
        </a:graphic>
      </p:graphicFrame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857224" y="509074"/>
          <a:ext cx="900113" cy="786306"/>
        </p:xfrm>
        <a:graphic>
          <a:graphicData uri="http://schemas.openxmlformats.org/presentationml/2006/ole">
            <p:oleObj spid="_x0000_s6147" r:id="rId4" imgW="825500" imgH="723900" progId="Equation.DSMT4">
              <p:embed/>
            </p:oleObj>
          </a:graphicData>
        </a:graphic>
      </p:graphicFrame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7096143" y="3696892"/>
          <a:ext cx="404815" cy="303612"/>
        </p:xfrm>
        <a:graphic>
          <a:graphicData uri="http://schemas.openxmlformats.org/presentationml/2006/ole">
            <p:oleObj spid="_x0000_s6148" r:id="rId5" imgW="266469" imgH="203024" progId="Equation.DSMT4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8728" y="4786323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Рис. 2.5.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Теплогидравлическая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эффективность труб с винтовой накаткой; обозначения те же, что на рис. 2.1.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43438" y="571480"/>
          <a:ext cx="4786346" cy="5163970"/>
        </p:xfrm>
        <a:graphic>
          <a:graphicData uri="http://schemas.openxmlformats.org/drawingml/2006/table">
            <a:tbl>
              <a:tblPr/>
              <a:tblGrid>
                <a:gridCol w="4786346"/>
              </a:tblGrid>
              <a:tr h="38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6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2438" algn="l"/>
                        </a:tabLst>
                      </a:pP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2438" algn="l"/>
                        </a:tabLst>
                      </a:pP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2438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Рис.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2.6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Влияние числа Рейнольдса на гидравлическое сопротивление в трубах с проволочными вставками: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0,171,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0,714;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0,171,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1,786;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0,171,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2,86;    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0,171,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4,3;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0,107,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1,786;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0,0857,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1,786;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600" i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= 0,0714, 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6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1,786; </a:t>
                      </a: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45243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гладкая труба.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805" marR="668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142844" y="1285860"/>
          <a:ext cx="4572032" cy="3139311"/>
        </p:xfrm>
        <a:graphic>
          <a:graphicData uri="http://schemas.openxmlformats.org/presentationml/2006/ole">
            <p:oleObj spid="_x0000_s5122" name="Точечный рисунок" r:id="rId3" imgW="2880610" imgH="205757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113" name="Object 1"/>
          <p:cNvGraphicFramePr>
            <a:graphicFrameLocks noChangeAspect="1"/>
          </p:cNvGraphicFramePr>
          <p:nvPr/>
        </p:nvGraphicFramePr>
        <p:xfrm>
          <a:off x="857224" y="500042"/>
          <a:ext cx="4052900" cy="4789603"/>
        </p:xfrm>
        <a:graphic>
          <a:graphicData uri="http://schemas.openxmlformats.org/presentationml/2006/ole">
            <p:oleObj spid="_x0000_s4098" name="Точечный рисунок" r:id="rId3" imgW="3381847" imgH="3704762" progId="PBrush">
              <p:embed/>
            </p:oleObj>
          </a:graphicData>
        </a:graphic>
      </p:graphicFrame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214282" y="214290"/>
          <a:ext cx="928662" cy="519609"/>
        </p:xfrm>
        <a:graphic>
          <a:graphicData uri="http://schemas.openxmlformats.org/presentationml/2006/ole">
            <p:oleObj spid="_x0000_s4099" r:id="rId4" imgW="799753" imgH="444307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72034" y="1571612"/>
            <a:ext cx="4071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Рис. 2.11. Влияние шага накатки выступов на интенсификацию теплоотдачи: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1 -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10;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100;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250;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500;         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5 -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1000;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6 -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1200; </a:t>
            </a:r>
          </a:p>
          <a:p>
            <a:pPr marL="539750"/>
            <a:r>
              <a:rPr lang="ru-RU" sz="2000" dirty="0" smtClean="0">
                <a:latin typeface="Arial" pitchFamily="34" charset="0"/>
                <a:cs typeface="Arial" pitchFamily="34" charset="0"/>
              </a:rPr>
              <a:t>7 -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1500.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428596" y="857232"/>
          <a:ext cx="4338035" cy="4286280"/>
        </p:xfrm>
        <a:graphic>
          <a:graphicData uri="http://schemas.openxmlformats.org/presentationml/2006/ole">
            <p:oleObj spid="_x0000_s3074" name="Точечный рисунок" r:id="rId3" imgW="3362794" imgH="2895238" progId="PBrush">
              <p:embed/>
            </p:oleObj>
          </a:graphicData>
        </a:graphic>
      </p:graphicFrame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214282" y="214290"/>
          <a:ext cx="1021369" cy="571480"/>
        </p:xfrm>
        <a:graphic>
          <a:graphicData uri="http://schemas.openxmlformats.org/presentationml/2006/ole">
            <p:oleObj spid="_x0000_s3075" r:id="rId4" imgW="799753" imgH="444307" progId="Equation.DSMT4">
              <p:embed/>
            </p:oleObj>
          </a:graphicData>
        </a:graphic>
      </p:graphicFrame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4572000" y="4714884"/>
          <a:ext cx="571504" cy="372142"/>
        </p:xfrm>
        <a:graphic>
          <a:graphicData uri="http://schemas.openxmlformats.org/presentationml/2006/ole">
            <p:oleObj spid="_x0000_s3076" r:id="rId5" imgW="406048" imgH="266469" progId="Equation.DSMT4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072066" y="1571612"/>
            <a:ext cx="40719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Рис. 2.14. Влияние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относитель-ного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шага накатки на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интенсив-ность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теплообмена: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indent="360363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–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1000;</a:t>
            </a:r>
          </a:p>
          <a:p>
            <a:pPr indent="360363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–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700;                  </a:t>
            </a:r>
          </a:p>
          <a:p>
            <a:pPr indent="360363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 –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500; </a:t>
            </a:r>
          </a:p>
          <a:p>
            <a:pPr indent="360363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 –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200; </a:t>
            </a:r>
          </a:p>
          <a:p>
            <a:pPr indent="360363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 –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100.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785794"/>
            <a:ext cx="434675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143504" y="4857760"/>
          <a:ext cx="938841" cy="328594"/>
        </p:xfrm>
        <a:graphic>
          <a:graphicData uri="http://schemas.openxmlformats.org/presentationml/2006/ole">
            <p:oleObj spid="_x0000_s26627" name="Equation" r:id="rId4" imgW="761669" imgH="266584" progId="Equation.DSMT4">
              <p:embed/>
            </p:oleObj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57290" y="4857760"/>
            <a:ext cx="68272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2438" indent="47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Рис. 4.1. Зависимость комплекса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 числа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канале с ленточным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завихрителем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893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– расчет по уравнению (4.1.7);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893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– экспериментальные данные [21]; </a:t>
            </a:r>
          </a:p>
          <a:p>
            <a:pPr marR="0" lvl="0" indent="893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– для осевого потока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525" y="2514600"/>
          <a:ext cx="6076950" cy="228600"/>
        </p:xfrm>
        <a:graphic>
          <a:graphicData uri="http://schemas.openxmlformats.org/drawingml/2006/table">
            <a:tbl>
              <a:tblPr/>
              <a:tblGrid>
                <a:gridCol w="3038475"/>
                <a:gridCol w="3038475"/>
              </a:tblGrid>
              <a:tr h="0">
                <a:tc>
                  <a:txBody>
                    <a:bodyPr/>
                    <a:lstStyle/>
                    <a:p>
                      <a:pPr indent="3429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9052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97" name="Picture 1" descr="4"/>
          <p:cNvPicPr>
            <a:picLocks noChangeAspect="1" noChangeArrowheads="1"/>
          </p:cNvPicPr>
          <p:nvPr/>
        </p:nvPicPr>
        <p:blipFill>
          <a:blip r:embed="rId2" cstate="print"/>
          <a:srcRect r="51842"/>
          <a:stretch>
            <a:fillRect/>
          </a:stretch>
        </p:blipFill>
        <p:spPr bwMode="auto">
          <a:xfrm>
            <a:off x="4143372" y="857232"/>
            <a:ext cx="4287566" cy="292893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928802"/>
            <a:ext cx="364333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lnSpc>
                <a:spcPts val="18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Рис. 4.2. Результаты расчета и опытные данные по теплоотдаче в канале с шероховатыми стенками: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1,3 – расчет по уравнению (4.2.7); 2,4 – эксперимент [12]. </a:t>
            </a:r>
          </a:p>
          <a:p>
            <a:pPr indent="342900" algn="ctr">
              <a:lnSpc>
                <a:spcPts val="18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1,2 – </a:t>
            </a:r>
            <a:r>
              <a:rPr lang="en-US" i="1" dirty="0" smtClean="0">
                <a:latin typeface="Times New Roman"/>
                <a:ea typeface="Times New Roman"/>
              </a:rPr>
              <a:t>k</a:t>
            </a:r>
            <a:r>
              <a:rPr lang="ru-RU" dirty="0" smtClean="0">
                <a:latin typeface="Times New Roman"/>
                <a:ea typeface="Times New Roman"/>
              </a:rPr>
              <a:t>/</a:t>
            </a:r>
            <a:r>
              <a:rPr lang="en-US" i="1" dirty="0" smtClean="0">
                <a:latin typeface="Times New Roman"/>
                <a:ea typeface="Times New Roman"/>
              </a:rPr>
              <a:t>R</a:t>
            </a:r>
            <a:r>
              <a:rPr lang="ru-RU" dirty="0" smtClean="0">
                <a:latin typeface="Times New Roman"/>
                <a:ea typeface="Times New Roman"/>
              </a:rPr>
              <a:t>=0,08; 3,4 – </a:t>
            </a:r>
            <a:r>
              <a:rPr lang="en-US" i="1" dirty="0" smtClean="0">
                <a:latin typeface="Times New Roman"/>
                <a:ea typeface="Times New Roman"/>
              </a:rPr>
              <a:t>k</a:t>
            </a:r>
            <a:r>
              <a:rPr lang="ru-RU" dirty="0" smtClean="0">
                <a:latin typeface="Times New Roman"/>
                <a:ea typeface="Times New Roman"/>
              </a:rPr>
              <a:t>/</a:t>
            </a:r>
            <a:r>
              <a:rPr lang="en-US" i="1" dirty="0" smtClean="0">
                <a:latin typeface="Times New Roman"/>
                <a:ea typeface="Times New Roman"/>
              </a:rPr>
              <a:t>R</a:t>
            </a:r>
            <a:r>
              <a:rPr lang="ru-RU" dirty="0" smtClean="0">
                <a:latin typeface="Times New Roman"/>
                <a:ea typeface="Times New Roman"/>
              </a:rPr>
              <a:t>=0,02. </a:t>
            </a:r>
            <a:r>
              <a:rPr lang="en-US" dirty="0" smtClean="0">
                <a:latin typeface="Times New Roman"/>
                <a:ea typeface="Times New Roman"/>
              </a:rPr>
              <a:t>Pr</a:t>
            </a:r>
            <a:r>
              <a:rPr lang="ru-RU" dirty="0" smtClean="0">
                <a:latin typeface="Times New Roman"/>
                <a:ea typeface="Times New Roman"/>
              </a:rPr>
              <a:t>=0,71 (</a:t>
            </a:r>
            <a:r>
              <a:rPr lang="en-US" i="1" dirty="0" smtClean="0">
                <a:latin typeface="Times New Roman"/>
                <a:ea typeface="Times New Roman"/>
              </a:rPr>
              <a:t>k</a:t>
            </a:r>
            <a:r>
              <a:rPr lang="ru-RU" dirty="0" smtClean="0">
                <a:latin typeface="Times New Roman"/>
                <a:ea typeface="Times New Roman"/>
              </a:rPr>
              <a:t> – высота выступов)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4530461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000628" y="1428736"/>
            <a:ext cx="34290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 4.3. Сравнительная характеристика по теплоотдаче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трбах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 кольцевой насадкой с гладкими трубами: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– расчет по (4.2.7);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– опытные данные [21];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643570" y="3429000"/>
          <a:ext cx="888664" cy="357166"/>
        </p:xfrm>
        <a:graphic>
          <a:graphicData uri="http://schemas.openxmlformats.org/presentationml/2006/ole">
            <p:oleObj spid="_x0000_s28674" name="Equation" r:id="rId4" imgW="660113" imgH="266584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34" y="714356"/>
            <a:ext cx="8215370" cy="218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улучшение структуры потоков за счет секционирования;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изменение формы и высоты перегородок;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установку отбойников;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организацию второй зоны контакта фаз;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оптимизацию свободного сечения КУ.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34" y="3929066"/>
            <a:ext cx="8001056" cy="12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тарелки с двумя зонами контакта фаз (комбинированные);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вихревые КУ;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КУ с нестационарным взаимодействием фаз и др.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500034" y="500042"/>
          <a:ext cx="3000396" cy="746440"/>
        </p:xfrm>
        <a:graphic>
          <a:graphicData uri="http://schemas.openxmlformats.org/presentationml/2006/ole">
            <p:oleObj spid="_x0000_s2050" name="Формула" r:id="rId3" imgW="1955800" imgH="482600" progId="Equation.3">
              <p:embed/>
            </p:oleObj>
          </a:graphicData>
        </a:graphic>
      </p:graphicFrame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857224" y="1357298"/>
          <a:ext cx="2000264" cy="762690"/>
        </p:xfrm>
        <a:graphic>
          <a:graphicData uri="http://schemas.openxmlformats.org/presentationml/2006/ole">
            <p:oleObj spid="_x0000_s2051" r:id="rId4" imgW="1320800" imgH="508000" progId="Equation.DSMT4">
              <p:embed/>
            </p:oleObj>
          </a:graphicData>
        </a:graphic>
      </p:graphicFrame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357158" y="2214554"/>
          <a:ext cx="2149092" cy="736832"/>
        </p:xfrm>
        <a:graphic>
          <a:graphicData uri="http://schemas.openxmlformats.org/presentationml/2006/ole">
            <p:oleObj spid="_x0000_s2052" name="Формула" r:id="rId5" imgW="1333500" imgH="45720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357422" y="2428868"/>
            <a:ext cx="1571636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=1,2,….,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357158" y="3104978"/>
          <a:ext cx="3429024" cy="918488"/>
        </p:xfrm>
        <a:graphic>
          <a:graphicData uri="http://schemas.openxmlformats.org/presentationml/2006/ole">
            <p:oleObj spid="_x0000_s2053" name="Формула" r:id="rId7" imgW="2133600" imgH="571500" progId="Equation.3">
              <p:embed/>
            </p:oleObj>
          </a:graphicData>
        </a:graphic>
      </p:graphicFrame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214282" y="4214818"/>
          <a:ext cx="3517414" cy="819809"/>
        </p:xfrm>
        <a:graphic>
          <a:graphicData uri="http://schemas.openxmlformats.org/presentationml/2006/ole">
            <p:oleObj spid="_x0000_s2054" r:id="rId8" imgW="2362200" imgH="558800" progId="Equation.DSMT4">
              <p:embed/>
            </p:oleObj>
          </a:graphicData>
        </a:graphic>
      </p:graphicFrame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214282" y="5286388"/>
          <a:ext cx="3467124" cy="928694"/>
        </p:xfrm>
        <a:graphic>
          <a:graphicData uri="http://schemas.openxmlformats.org/presentationml/2006/ole">
            <p:oleObj spid="_x0000_s2055" name="Формула" r:id="rId9" imgW="2133600" imgH="571500" progId="Equation.3">
              <p:embed/>
            </p:oleObj>
          </a:graphicData>
        </a:graphic>
      </p:graphicFrame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4714876" y="571480"/>
          <a:ext cx="3603155" cy="642942"/>
        </p:xfrm>
        <a:graphic>
          <a:graphicData uri="http://schemas.openxmlformats.org/presentationml/2006/ole">
            <p:oleObj spid="_x0000_s2056" name="Формула" r:id="rId10" imgW="2565400" imgH="457200" progId="Equation.3">
              <p:embed/>
            </p:oleObj>
          </a:graphicData>
        </a:graphic>
      </p:graphicFrame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5572132" y="1285860"/>
          <a:ext cx="2321735" cy="714380"/>
        </p:xfrm>
        <a:graphic>
          <a:graphicData uri="http://schemas.openxmlformats.org/presentationml/2006/ole">
            <p:oleObj spid="_x0000_s2057" name="Формула" r:id="rId11" imgW="1485900" imgH="457200" progId="Equation.3">
              <p:embed/>
            </p:oleObj>
          </a:graphicData>
        </a:graphic>
      </p:graphicFrame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95" name="Object 23"/>
          <p:cNvGraphicFramePr>
            <a:graphicFrameLocks noChangeAspect="1"/>
          </p:cNvGraphicFramePr>
          <p:nvPr/>
        </p:nvGraphicFramePr>
        <p:xfrm>
          <a:off x="4500562" y="2214554"/>
          <a:ext cx="3970304" cy="714380"/>
        </p:xfrm>
        <a:graphic>
          <a:graphicData uri="http://schemas.openxmlformats.org/presentationml/2006/ole">
            <p:oleObj spid="_x0000_s2058" name="Формула" r:id="rId12" imgW="2755900" imgH="495300" progId="Equation.3">
              <p:embed/>
            </p:oleObj>
          </a:graphicData>
        </a:graphic>
      </p:graphicFrame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97" name="Object 25"/>
          <p:cNvGraphicFramePr>
            <a:graphicFrameLocks noChangeAspect="1"/>
          </p:cNvGraphicFramePr>
          <p:nvPr/>
        </p:nvGraphicFramePr>
        <p:xfrm>
          <a:off x="6072198" y="3357562"/>
          <a:ext cx="1125147" cy="316943"/>
        </p:xfrm>
        <a:graphic>
          <a:graphicData uri="http://schemas.openxmlformats.org/presentationml/2006/ole">
            <p:oleObj spid="_x0000_s2059" name="Формула" r:id="rId13" imgW="672808" imgH="190417" progId="Equation.3">
              <p:embed/>
            </p:oleObj>
          </a:graphicData>
        </a:graphic>
      </p:graphicFrame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99" name="Object 27"/>
          <p:cNvGraphicFramePr>
            <a:graphicFrameLocks noChangeAspect="1"/>
          </p:cNvGraphicFramePr>
          <p:nvPr/>
        </p:nvGraphicFramePr>
        <p:xfrm>
          <a:off x="4929190" y="4357694"/>
          <a:ext cx="3271860" cy="357190"/>
        </p:xfrm>
        <a:graphic>
          <a:graphicData uri="http://schemas.openxmlformats.org/presentationml/2006/ole">
            <p:oleObj spid="_x0000_s2060" name="Формула" r:id="rId14" imgW="2184400" imgH="241300" progId="Equation.3">
              <p:embed/>
            </p:oleObj>
          </a:graphicData>
        </a:graphic>
      </p:graphicFrame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4917760" y="5429264"/>
          <a:ext cx="3068976" cy="428628"/>
        </p:xfrm>
        <a:graphic>
          <a:graphicData uri="http://schemas.openxmlformats.org/presentationml/2006/ole">
            <p:oleObj spid="_x0000_s2061" name="Формула" r:id="rId15" imgW="1701800" imgH="241300" progId="Equation.3">
              <p:embed/>
            </p:oleObj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3786182" y="64291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86182" y="1571612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(2.2)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6182" y="242886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(2.3)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86182" y="3357562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(2.4)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86182" y="435769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(2.5)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14744" y="5500702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(2.6)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484845" y="64291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(2.7)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484845" y="150017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atin typeface="Arial" pitchFamily="34" charset="0"/>
                <a:cs typeface="Arial" pitchFamily="34" charset="0"/>
              </a:rPr>
              <a:t>(2.8)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484845" y="235743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(2.9)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356605" y="328612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(2.10)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380137" y="4286256"/>
            <a:ext cx="763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8363017" y="5429264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(2.12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60" name="Object 16"/>
          <p:cNvGraphicFramePr>
            <a:graphicFrameLocks noChangeAspect="1"/>
          </p:cNvGraphicFramePr>
          <p:nvPr/>
        </p:nvGraphicFramePr>
        <p:xfrm>
          <a:off x="857224" y="2643182"/>
          <a:ext cx="5476913" cy="1000132"/>
        </p:xfrm>
        <a:graphic>
          <a:graphicData uri="http://schemas.openxmlformats.org/presentationml/2006/ole">
            <p:oleObj spid="_x0000_s1026" r:id="rId3" imgW="3289300" imgH="596900" progId="Equation.DSMT4">
              <p:embed/>
            </p:oleObj>
          </a:graphicData>
        </a:graphic>
      </p:graphicFrame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62" name="Object 18"/>
          <p:cNvGraphicFramePr>
            <a:graphicFrameLocks noChangeAspect="1"/>
          </p:cNvGraphicFramePr>
          <p:nvPr/>
        </p:nvGraphicFramePr>
        <p:xfrm>
          <a:off x="1000100" y="4604480"/>
          <a:ext cx="3571900" cy="974154"/>
        </p:xfrm>
        <a:graphic>
          <a:graphicData uri="http://schemas.openxmlformats.org/presentationml/2006/ole">
            <p:oleObj spid="_x0000_s1027" r:id="rId4" imgW="2197100" imgH="596900" progId="Equation.DSMT4">
              <p:embed/>
            </p:oleObj>
          </a:graphicData>
        </a:graphic>
      </p:graphicFrame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64" name="Object 20"/>
          <p:cNvGraphicFramePr>
            <a:graphicFrameLocks noChangeAspect="1"/>
          </p:cNvGraphicFramePr>
          <p:nvPr/>
        </p:nvGraphicFramePr>
        <p:xfrm>
          <a:off x="4714876" y="4857760"/>
          <a:ext cx="1518060" cy="428628"/>
        </p:xfrm>
        <a:graphic>
          <a:graphicData uri="http://schemas.openxmlformats.org/presentationml/2006/ole">
            <p:oleObj spid="_x0000_s1028" name="Формула" r:id="rId5" imgW="812447" imgH="228501" progId="Equation.3">
              <p:embed/>
            </p:oleObj>
          </a:graphicData>
        </a:graphic>
      </p:graphicFrame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	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67" name="Object 23"/>
          <p:cNvGraphicFramePr>
            <a:graphicFrameLocks noChangeAspect="1"/>
          </p:cNvGraphicFramePr>
          <p:nvPr/>
        </p:nvGraphicFramePr>
        <p:xfrm>
          <a:off x="1000100" y="785794"/>
          <a:ext cx="1216673" cy="519114"/>
        </p:xfrm>
        <a:graphic>
          <a:graphicData uri="http://schemas.openxmlformats.org/presentationml/2006/ole">
            <p:oleObj spid="_x0000_s1029" r:id="rId6" imgW="710891" imgH="304668" progId="Equation.DSMT4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214546" y="857232"/>
            <a:ext cx="1357322" cy="40011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= 1 ...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69" name="Object 25"/>
          <p:cNvGraphicFramePr>
            <a:graphicFrameLocks noChangeAspect="1"/>
          </p:cNvGraphicFramePr>
          <p:nvPr/>
        </p:nvGraphicFramePr>
        <p:xfrm>
          <a:off x="3500430" y="571480"/>
          <a:ext cx="1183488" cy="1000132"/>
        </p:xfrm>
        <a:graphic>
          <a:graphicData uri="http://schemas.openxmlformats.org/presentationml/2006/ole">
            <p:oleObj spid="_x0000_s1030" r:id="rId8" imgW="672808" imgH="571252" progId="Equation.DSMT4">
              <p:embed/>
            </p:oleObj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643438" y="857232"/>
            <a:ext cx="1566454" cy="40011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= 1 ...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,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15206" y="857232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(2.13)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15206" y="2857496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143768" y="4929198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(2.15)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Picture 1"/>
          <p:cNvPicPr>
            <a:picLocks noChangeAspect="1" noChangeArrowheads="1"/>
          </p:cNvPicPr>
          <p:nvPr/>
        </p:nvPicPr>
        <p:blipFill>
          <a:blip r:embed="rId2" cstate="print"/>
          <a:srcRect l="1263" t="7207"/>
          <a:stretch>
            <a:fillRect/>
          </a:stretch>
        </p:blipFill>
        <p:spPr bwMode="auto">
          <a:xfrm>
            <a:off x="2071670" y="804709"/>
            <a:ext cx="5357850" cy="605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85786" y="285729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Типовые модели структуры потоков в аппаратах химической технологии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8604"/>
            <a:ext cx="5929354" cy="211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429000"/>
            <a:ext cx="4286280" cy="200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2714620"/>
            <a:ext cx="6786610" cy="64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3.5. Общий вид канала с внутренним одно- или многозаходным винтовым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оребрением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572140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3.6. Общий вид спирально-профилированной трубы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26898"/>
            <a:ext cx="5429288" cy="223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500438"/>
            <a:ext cx="514327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14480" y="3071810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3.3. Труба с поперечной кольцевой накаткой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550070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3.4. Канал с поперечным прямоугольным (квадратным)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оребрением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14356"/>
            <a:ext cx="5643602" cy="217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00438"/>
            <a:ext cx="5643602" cy="20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2928934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3.1. Общий вид трубы с винтовой накаткой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85720" y="5715016"/>
            <a:ext cx="8215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Рис. 3.2. Труба со спирально-винтовыми проволочными вставками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0"/>
            <a:ext cx="4714908" cy="269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357562"/>
            <a:ext cx="428814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2" y="2714620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3.7. Общий вид трубы с пластинчатой спиральной вставкой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5643578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Рис. 3.8. Труба со спиральной треугольной накаткой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7166"/>
            <a:ext cx="5000660" cy="24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2967334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3.9. Труба с одно- и многозаходными прямоугольными или квадратными канавками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71876"/>
            <a:ext cx="4357718" cy="249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6000768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3.10. Коаксиальный канал с проволочным спиральным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оребрением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внутренней поверхности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548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Тема Office</vt:lpstr>
      <vt:lpstr>Формула</vt:lpstr>
      <vt:lpstr>MathType 6.0 Equation</vt:lpstr>
      <vt:lpstr>Точечный рисунок</vt:lpstr>
      <vt:lpstr>Equation</vt:lpstr>
      <vt:lpstr>Методы интенсификации тепломассообменных процессов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REZEDA</dc:creator>
  <cp:lastModifiedBy>User</cp:lastModifiedBy>
  <cp:revision>7</cp:revision>
  <dcterms:created xsi:type="dcterms:W3CDTF">2013-06-13T18:13:38Z</dcterms:created>
  <dcterms:modified xsi:type="dcterms:W3CDTF">2014-02-07T10:20:59Z</dcterms:modified>
</cp:coreProperties>
</file>