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8" autoAdjust="0"/>
    <p:restoredTop sz="94660"/>
  </p:normalViewPr>
  <p:slideViewPr>
    <p:cSldViewPr>
      <p:cViewPr varScale="1">
        <p:scale>
          <a:sx n="65" d="100"/>
          <a:sy n="65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Коммуникативная теория </a:t>
            </a:r>
            <a:r>
              <a:rPr lang="ru-RU" dirty="0" smtClean="0"/>
              <a:t>текста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Социальный статус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это </a:t>
            </a:r>
            <a:r>
              <a:rPr lang="ru-RU" dirty="0" smtClean="0"/>
              <a:t>позиция, занимаемая человеком в обществе, обусловленная его образованием, местом в структуре трудовых и социальных отношений и характеризующаяся набором прав и обязанностей.</a:t>
            </a:r>
          </a:p>
          <a:p>
            <a:r>
              <a:rPr lang="ru-RU" dirty="0" smtClean="0"/>
              <a:t>Социальный статус </a:t>
            </a:r>
            <a:r>
              <a:rPr lang="ru-RU" dirty="0" smtClean="0"/>
              <a:t>определяет и социально-коммуникативную роль – определённый набор правил, стратегий и тактик поведения, присущих данному статусу.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 коммуникабельности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Позиция как проявление инициативы в общении: инициатор общения и его адресат.</a:t>
            </a:r>
          </a:p>
          <a:p>
            <a:r>
              <a:rPr lang="ru-RU" dirty="0" smtClean="0"/>
              <a:t>Позиция как избранная речевая тактика или стратегия. Выделяются коммуникативные позиции, связанные с проявлением речевой агрессии (угроза, оскорбление, обвинение, укор, упрёк), а также позиции, направленные на установление контакта и достижения целей коммуникации (просьба, согласие, вежливый отказ, комплимент и др.).</a:t>
            </a:r>
          </a:p>
          <a:p>
            <a:r>
              <a:rPr lang="ru-RU" dirty="0" smtClean="0"/>
              <a:t>Позиция как синоним статуса (позиция руководителя и подчинённого).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dirty="0" smtClean="0"/>
              <a:t>1. Основные понятия и разделы </a:t>
            </a:r>
            <a:r>
              <a:rPr lang="ru-RU" dirty="0" err="1" smtClean="0"/>
              <a:t>речеведения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Варианты речевого поведения человека и коммуникативные роли.</a:t>
            </a:r>
          </a:p>
          <a:p>
            <a:r>
              <a:rPr lang="ru-RU" dirty="0" smtClean="0"/>
              <a:t>3. Основные типы коммуникабельности людей. </a:t>
            </a:r>
          </a:p>
          <a:p>
            <a:pPr algn="ctr"/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27784" y="1412776"/>
            <a:ext cx="4038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Термин «</a:t>
            </a:r>
            <a:r>
              <a:rPr lang="ru-RU" dirty="0" err="1" smtClean="0"/>
              <a:t>Речеведение</a:t>
            </a:r>
            <a:r>
              <a:rPr lang="ru-RU" dirty="0" smtClean="0"/>
              <a:t>» употребляется по отношению к комплексу научных дисциплин, объектом изучения которых является </a:t>
            </a:r>
            <a:r>
              <a:rPr lang="ru-RU" dirty="0" smtClean="0">
                <a:solidFill>
                  <a:srgbClr val="FF0000"/>
                </a:solidFill>
              </a:rPr>
              <a:t>речь, речевая деятельность, </a:t>
            </a:r>
            <a:r>
              <a:rPr lang="ru-RU" dirty="0" smtClean="0"/>
              <a:t>т.е. </a:t>
            </a:r>
            <a:r>
              <a:rPr lang="ru-RU" dirty="0" err="1" smtClean="0"/>
              <a:t>речеведческих</a:t>
            </a:r>
            <a:r>
              <a:rPr lang="ru-RU" dirty="0" smtClean="0"/>
              <a:t> дисциплин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endParaRPr lang="ru-RU" sz="2400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 термине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Сферы исследования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ru-RU" dirty="0" smtClean="0"/>
              <a:t>Изучаются </a:t>
            </a:r>
            <a:r>
              <a:rPr lang="ru-RU" dirty="0" smtClean="0"/>
              <a:t>языковые системы (строй языка</a:t>
            </a:r>
            <a:r>
              <a:rPr lang="ru-RU" dirty="0" smtClean="0"/>
              <a:t>). </a:t>
            </a:r>
          </a:p>
          <a:p>
            <a:pPr marL="651510" indent="-514350">
              <a:buAutoNum type="arabicPeriod"/>
            </a:pPr>
            <a:r>
              <a:rPr lang="ru-RU" dirty="0" smtClean="0"/>
              <a:t>Изучается речь</a:t>
            </a:r>
            <a:r>
              <a:rPr lang="ru-RU" dirty="0" smtClean="0"/>
              <a:t>. </a:t>
            </a:r>
            <a:endParaRPr lang="ru-RU" dirty="0" smtClean="0"/>
          </a:p>
          <a:p>
            <a:pPr marL="651510" indent="-514350" algn="ctr">
              <a:buNone/>
            </a:pPr>
            <a:endParaRPr lang="ru-RU" dirty="0" smtClean="0"/>
          </a:p>
          <a:p>
            <a:pPr marL="651510" indent="-514350" algn="ctr">
              <a:buNone/>
            </a:pPr>
            <a:r>
              <a:rPr lang="ru-RU" dirty="0" smtClean="0"/>
              <a:t>Лингвистика </a:t>
            </a:r>
            <a:r>
              <a:rPr lang="ru-RU" dirty="0" smtClean="0"/>
              <a:t>речи имеет своим объектом конкретное говорение, употребление языка, его динамику и результат этого процесса (речевые произведения, тексты).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Новые научные дисциплины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Психолингвистика</a:t>
            </a:r>
          </a:p>
          <a:p>
            <a:pPr algn="ctr">
              <a:buNone/>
            </a:pPr>
            <a:r>
              <a:rPr lang="ru-RU" dirty="0" smtClean="0"/>
              <a:t>функциональная стилистика</a:t>
            </a:r>
          </a:p>
          <a:p>
            <a:pPr algn="ctr">
              <a:buNone/>
            </a:pPr>
            <a:r>
              <a:rPr lang="ru-RU" dirty="0" smtClean="0"/>
              <a:t>теория </a:t>
            </a:r>
            <a:r>
              <a:rPr lang="ru-RU" dirty="0" smtClean="0"/>
              <a:t>речевых </a:t>
            </a:r>
            <a:r>
              <a:rPr lang="ru-RU" dirty="0" smtClean="0"/>
              <a:t>актов</a:t>
            </a:r>
          </a:p>
          <a:p>
            <a:pPr algn="ctr">
              <a:buNone/>
            </a:pPr>
            <a:r>
              <a:rPr lang="ru-RU" dirty="0" smtClean="0"/>
              <a:t>прагматика,</a:t>
            </a:r>
          </a:p>
          <a:p>
            <a:pPr algn="ctr">
              <a:buNone/>
            </a:pPr>
            <a:r>
              <a:rPr lang="ru-RU" dirty="0" err="1" smtClean="0"/>
              <a:t>н</a:t>
            </a:r>
            <a:r>
              <a:rPr lang="ru-RU" dirty="0" err="1" smtClean="0"/>
              <a:t>еориторика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персонология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исследуют </a:t>
            </a:r>
            <a:r>
              <a:rPr lang="ru-RU" dirty="0" smtClean="0"/>
              <a:t>живую коммуникацию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427984" y="46531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Взаимосвязь дисциплин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объединяющим их началом является динамика </a:t>
            </a:r>
            <a:r>
              <a:rPr lang="ru-RU" dirty="0" smtClean="0"/>
              <a:t>речи.</a:t>
            </a:r>
          </a:p>
          <a:p>
            <a:r>
              <a:rPr lang="ru-RU" dirty="0" smtClean="0"/>
              <a:t>употребление </a:t>
            </a:r>
            <a:r>
              <a:rPr lang="ru-RU" dirty="0" smtClean="0"/>
              <a:t>языка человеком (</a:t>
            </a:r>
            <a:r>
              <a:rPr lang="ru-RU" dirty="0" err="1" smtClean="0"/>
              <a:t>речедеятелем</a:t>
            </a:r>
            <a:r>
              <a:rPr lang="ru-RU" dirty="0" smtClean="0"/>
              <a:t>) – </a:t>
            </a:r>
            <a:r>
              <a:rPr lang="ru-RU" dirty="0" smtClean="0"/>
              <a:t>главный признак.</a:t>
            </a:r>
          </a:p>
          <a:p>
            <a:r>
              <a:rPr lang="ru-RU" dirty="0" smtClean="0"/>
              <a:t>функции </a:t>
            </a:r>
            <a:r>
              <a:rPr lang="ru-RU" dirty="0" smtClean="0"/>
              <a:t>языка в действии изучает каждая из указанных выше дисциплин.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Параметры речи</a:t>
            </a:r>
            <a:br>
              <a:rPr lang="ru-RU" dirty="0" smtClean="0"/>
            </a:br>
            <a:r>
              <a:rPr lang="ru-RU" dirty="0" smtClean="0"/>
              <a:t>(по Т. Шмелевой)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Роль</a:t>
            </a:r>
          </a:p>
          <a:p>
            <a:pPr algn="ctr"/>
            <a:r>
              <a:rPr lang="ru-RU" sz="3600" dirty="0" smtClean="0"/>
              <a:t>Фактура</a:t>
            </a:r>
          </a:p>
          <a:p>
            <a:pPr algn="ctr"/>
            <a:r>
              <a:rPr lang="ru-RU" sz="3600" dirty="0" smtClean="0"/>
              <a:t>Сферы</a:t>
            </a:r>
          </a:p>
          <a:p>
            <a:pPr algn="ctr"/>
            <a:r>
              <a:rPr lang="ru-RU" sz="3600" dirty="0" smtClean="0"/>
              <a:t>Жанр</a:t>
            </a:r>
          </a:p>
          <a:p>
            <a:pPr algn="ctr"/>
            <a:r>
              <a:rPr lang="ru-RU" sz="3600" dirty="0" smtClean="0"/>
              <a:t>Правило.</a:t>
            </a:r>
          </a:p>
          <a:p>
            <a:pPr algn="ctr"/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Разделы (по Т.Шмелевой)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учение об авторской </a:t>
            </a:r>
            <a:r>
              <a:rPr lang="ru-RU" dirty="0" smtClean="0"/>
              <a:t>речи и роли </a:t>
            </a:r>
            <a:r>
              <a:rPr lang="ru-RU" dirty="0" smtClean="0"/>
              <a:t>адресата. 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учение </a:t>
            </a:r>
            <a:r>
              <a:rPr lang="ru-RU" dirty="0" smtClean="0"/>
              <a:t>о фактуре </a:t>
            </a:r>
            <a:r>
              <a:rPr lang="ru-RU" dirty="0" smtClean="0"/>
              <a:t>речи. 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учение </a:t>
            </a:r>
            <a:r>
              <a:rPr lang="ru-RU" dirty="0" smtClean="0"/>
              <a:t>о сферах </a:t>
            </a:r>
            <a:r>
              <a:rPr lang="ru-RU" dirty="0" smtClean="0"/>
              <a:t>речи. 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учение </a:t>
            </a:r>
            <a:r>
              <a:rPr lang="ru-RU" dirty="0" smtClean="0"/>
              <a:t>о жанрах </a:t>
            </a:r>
            <a:r>
              <a:rPr lang="ru-RU" dirty="0" smtClean="0"/>
              <a:t>речи.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Речевое поведение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Это совокупность </a:t>
            </a:r>
            <a:r>
              <a:rPr lang="ru-RU" dirty="0" smtClean="0"/>
              <a:t>условий, в которых происходит обмен информацией между его участниками (время, место, способ коммуникации, используемые речевые и невербальные средства, </a:t>
            </a:r>
            <a:r>
              <a:rPr lang="ru-RU" dirty="0" smtClean="0"/>
              <a:t>статус </a:t>
            </a:r>
            <a:r>
              <a:rPr lang="ru-RU" dirty="0" err="1" smtClean="0"/>
              <a:t>коммуникантов</a:t>
            </a:r>
            <a:r>
              <a:rPr lang="ru-RU" dirty="0" smtClean="0"/>
              <a:t>. </a:t>
            </a:r>
          </a:p>
          <a:p>
            <a:pPr algn="ctr">
              <a:buNone/>
            </a:pPr>
            <a:r>
              <a:rPr lang="ru-RU" dirty="0" smtClean="0"/>
              <a:t>Вид </a:t>
            </a:r>
            <a:r>
              <a:rPr lang="ru-RU" dirty="0" smtClean="0"/>
              <a:t>речевой деятельности в процессе общения, обладающий присущей ей структурой: коммуникативными целями и задачами, системой речевых актов (отдельных речевых поступков), вписывающихся в определённую речевую ситуацию.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236</TotalTime>
  <Words>364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Коммуникативная теория текста</vt:lpstr>
      <vt:lpstr>План:</vt:lpstr>
      <vt:lpstr>О термине </vt:lpstr>
      <vt:lpstr>Сферы исследования </vt:lpstr>
      <vt:lpstr>Новые научные дисциплины</vt:lpstr>
      <vt:lpstr>Взаимосвязь дисциплин </vt:lpstr>
      <vt:lpstr>Параметры речи (по Т. Шмелевой)</vt:lpstr>
      <vt:lpstr>Разделы (по Т.Шмелевой)</vt:lpstr>
      <vt:lpstr>Речевое поведение </vt:lpstr>
      <vt:lpstr>Социальный статус </vt:lpstr>
      <vt:lpstr>О коммуникабельности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Философия, и её роль в жизни общества </dc:title>
  <cp:lastModifiedBy>Admin</cp:lastModifiedBy>
  <cp:revision>30</cp:revision>
  <dcterms:modified xsi:type="dcterms:W3CDTF">2024-05-17T17:32:36Z</dcterms:modified>
</cp:coreProperties>
</file>