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8" autoAdjust="0"/>
    <p:restoredTop sz="9466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аспекты изучения речевой </a:t>
            </a:r>
            <a:r>
              <a:rPr lang="ru-RU" dirty="0" smtClean="0"/>
              <a:t>коммуникации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</a:rPr>
              <a:t>остулаты </a:t>
            </a:r>
            <a:r>
              <a:rPr lang="ru-RU" dirty="0" smtClean="0">
                <a:solidFill>
                  <a:srgbClr val="FF0000"/>
                </a:solidFill>
              </a:rPr>
              <a:t>национального  общения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постулаты качества (сообщение не должно быть ложным или не имеющим под собой должных оснований),</a:t>
            </a:r>
          </a:p>
          <a:p>
            <a:pPr lvl="0"/>
            <a:r>
              <a:rPr lang="ru-RU" dirty="0" smtClean="0"/>
              <a:t>постулаты количества (сообщение не должно быть ни слишком кратким, ни слишком пространным),</a:t>
            </a:r>
          </a:p>
          <a:p>
            <a:pPr lvl="0"/>
            <a:r>
              <a:rPr lang="ru-RU" dirty="0" smtClean="0"/>
              <a:t>постулаты отношения (сообщение должно быть релевантным для адресата),</a:t>
            </a:r>
          </a:p>
          <a:p>
            <a:pPr lvl="0"/>
            <a:r>
              <a:rPr lang="ru-RU" dirty="0" smtClean="0"/>
              <a:t>постулаты способа (сообщение должно быть ясным, четким, не содержать непонятных для адресата слов и выражений и т.д.),</a:t>
            </a:r>
          </a:p>
          <a:p>
            <a:pPr lvl="0"/>
            <a:r>
              <a:rPr lang="ru-RU" smtClean="0"/>
              <a:t>постулаты вежливости.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Когнитивный и </a:t>
            </a:r>
            <a:r>
              <a:rPr lang="ru-RU" dirty="0" err="1" smtClean="0"/>
              <a:t>лингвокультурологический</a:t>
            </a:r>
            <a:r>
              <a:rPr lang="ru-RU" dirty="0" smtClean="0"/>
              <a:t> аспекты теории коммуникации. Связь когнитивной лингвистики и коммуникативной теории текста.</a:t>
            </a:r>
          </a:p>
          <a:p>
            <a:r>
              <a:rPr lang="ru-RU" dirty="0" smtClean="0"/>
              <a:t>2. Национальные особенности процесса коммуникации.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Когнитивный аспект.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Каждый человек в коммуникативном общении получает или делится знанием, которое носит характер бытового индивидуального знания. Процесс такого познания обозначается термином </a:t>
            </a:r>
            <a:r>
              <a:rPr lang="ru-RU" sz="3200" dirty="0" smtClean="0">
                <a:solidFill>
                  <a:srgbClr val="FF0000"/>
                </a:solidFill>
              </a:rPr>
              <a:t>«</a:t>
            </a:r>
            <a:r>
              <a:rPr lang="ru-RU" sz="3200" dirty="0" err="1" smtClean="0">
                <a:solidFill>
                  <a:srgbClr val="FF0000"/>
                </a:solidFill>
              </a:rPr>
              <a:t>когнитивность</a:t>
            </a:r>
            <a:r>
              <a:rPr lang="ru-RU" sz="3200" dirty="0" smtClean="0">
                <a:solidFill>
                  <a:srgbClr val="FF0000"/>
                </a:solidFill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когнитивного  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Когнитивное познание </a:t>
            </a:r>
            <a:r>
              <a:rPr lang="ru-RU" dirty="0" smtClean="0"/>
              <a:t>направлено </a:t>
            </a:r>
            <a:r>
              <a:rPr lang="ru-RU" dirty="0" smtClean="0"/>
              <a:t>на простое </a:t>
            </a:r>
            <a:r>
              <a:rPr lang="ru-RU" dirty="0" smtClean="0"/>
              <a:t>взаимодействие человека с </a:t>
            </a:r>
            <a:r>
              <a:rPr lang="ru-RU" dirty="0" smtClean="0"/>
              <a:t>миром в сфере его повседневного опыта. </a:t>
            </a:r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 smtClean="0"/>
              <a:t>можно определить как получение или приобретение человеком </a:t>
            </a:r>
            <a:r>
              <a:rPr lang="ru-RU" dirty="0" smtClean="0"/>
              <a:t>знаний, </a:t>
            </a:r>
            <a:r>
              <a:rPr lang="ru-RU" dirty="0" smtClean="0"/>
              <a:t>их использование и овладение </a:t>
            </a:r>
            <a:r>
              <a:rPr lang="ru-RU" dirty="0" smtClean="0"/>
              <a:t>практическими навыками </a:t>
            </a:r>
            <a:r>
              <a:rPr lang="ru-RU" dirty="0" smtClean="0"/>
              <a:t>и </a:t>
            </a:r>
            <a:r>
              <a:rPr lang="ru-RU" dirty="0" smtClean="0"/>
              <a:t>умениями, </a:t>
            </a:r>
            <a:r>
              <a:rPr lang="ru-RU" dirty="0" smtClean="0"/>
              <a:t>например, как отремонтировать машину, пользоваться компьютером, приготовить хорошее блюдо и т.п.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Отличие когнитивного подхода от научного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Когнитивный </a:t>
            </a:r>
            <a:r>
              <a:rPr lang="ru-RU" dirty="0" smtClean="0"/>
              <a:t>подход рассматривает жизнь любого человека вне его собственно научных интересов и его не интересуют решения задач, которые были специально поставлены в процессе научного исследования. </a:t>
            </a:r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Научное </a:t>
            </a:r>
            <a:r>
              <a:rPr lang="ru-RU" u="sng" dirty="0" smtClean="0"/>
              <a:t>знание нацелено на получение истины, а когнитивное – на решение практических задач.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err="1" smtClean="0"/>
              <a:t>Лингвокультурологический</a:t>
            </a:r>
            <a:r>
              <a:rPr lang="ru-RU" u="sng" dirty="0" smtClean="0"/>
              <a:t> </a:t>
            </a:r>
            <a:r>
              <a:rPr lang="ru-RU" u="sng" dirty="0" smtClean="0"/>
              <a:t>аспект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u="sng" dirty="0" smtClean="0"/>
              <a:t>     </a:t>
            </a:r>
            <a:r>
              <a:rPr lang="ru-RU" u="sng" dirty="0" smtClean="0"/>
              <a:t>заключается в связи между языком и культурой.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Аспекты:</a:t>
            </a:r>
          </a:p>
          <a:p>
            <a:pPr marL="651510" lvl="0" indent="-514350">
              <a:buAutoNum type="arabicPeriod"/>
            </a:pPr>
            <a:r>
              <a:rPr lang="ru-RU" dirty="0" smtClean="0"/>
              <a:t>фоновое </a:t>
            </a:r>
            <a:r>
              <a:rPr lang="ru-RU" dirty="0" smtClean="0"/>
              <a:t>знание не актуализируется автоматически, участники коммуникации воспринимают лишь языковые формы выражения (реализацию образца</a:t>
            </a:r>
            <a:r>
              <a:rPr lang="ru-RU" dirty="0" smtClean="0"/>
              <a:t>).</a:t>
            </a:r>
          </a:p>
          <a:p>
            <a:pPr marL="651510" indent="-514350">
              <a:buFont typeface="Wingdings 2"/>
              <a:buAutoNum type="arabicPeriod"/>
            </a:pPr>
            <a:r>
              <a:rPr lang="ru-RU" dirty="0" smtClean="0"/>
              <a:t>при языковой реализации </a:t>
            </a:r>
            <a:r>
              <a:rPr lang="ru-RU" dirty="0" smtClean="0"/>
              <a:t>знания </a:t>
            </a:r>
            <a:r>
              <a:rPr lang="ru-RU" dirty="0" smtClean="0"/>
              <a:t>в другом языке происходит </a:t>
            </a:r>
            <a:r>
              <a:rPr lang="ru-RU" dirty="0" err="1" smtClean="0"/>
              <a:t>трансфер</a:t>
            </a:r>
            <a:r>
              <a:rPr lang="ru-RU" dirty="0" smtClean="0"/>
              <a:t> особенностей </a:t>
            </a:r>
            <a:r>
              <a:rPr lang="ru-RU" dirty="0" smtClean="0"/>
              <a:t>текста </a:t>
            </a:r>
            <a:r>
              <a:rPr lang="ru-RU" dirty="0" smtClean="0"/>
              <a:t>и связанных с этим форм мышления и представления; в таких случаях говорят о «культурной специфике знания»,</a:t>
            </a:r>
          </a:p>
          <a:p>
            <a:pPr marL="651510" lvl="0" indent="-514350">
              <a:buAutoNum type="arabicPeriod"/>
            </a:pPr>
            <a:endParaRPr lang="ru-RU" u="sng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Язык </a:t>
            </a:r>
            <a:r>
              <a:rPr lang="ru-RU" dirty="0" smtClean="0"/>
              <a:t>как выразитель </a:t>
            </a:r>
            <a:r>
              <a:rPr lang="ru-RU" dirty="0" smtClean="0"/>
              <a:t>самобытности культуры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Является посредником </a:t>
            </a:r>
            <a:r>
              <a:rPr lang="ru-RU" dirty="0" smtClean="0"/>
              <a:t>в </a:t>
            </a:r>
            <a:r>
              <a:rPr lang="ru-RU" dirty="0" err="1" smtClean="0"/>
              <a:t>аккультурационном</a:t>
            </a:r>
            <a:r>
              <a:rPr lang="ru-RU" dirty="0" smtClean="0"/>
              <a:t> процессе, цель которого состоит в понимании чужих </a:t>
            </a:r>
            <a:r>
              <a:rPr lang="ru-RU" dirty="0" smtClean="0"/>
              <a:t>смыслов.</a:t>
            </a:r>
          </a:p>
          <a:p>
            <a:r>
              <a:rPr lang="ru-RU" dirty="0" smtClean="0"/>
              <a:t>С его помощью заимствуются </a:t>
            </a:r>
            <a:r>
              <a:rPr lang="ru-RU" dirty="0" smtClean="0"/>
              <a:t>новые слова и выражения, означающие нововведенные </a:t>
            </a:r>
            <a:r>
              <a:rPr lang="ru-RU" dirty="0" smtClean="0"/>
              <a:t>элементы.</a:t>
            </a:r>
          </a:p>
          <a:p>
            <a:r>
              <a:rPr lang="ru-RU" dirty="0" smtClean="0"/>
              <a:t>Невозможность </a:t>
            </a:r>
            <a:r>
              <a:rPr lang="ru-RU" dirty="0" smtClean="0"/>
              <a:t>овладения </a:t>
            </a:r>
            <a:r>
              <a:rPr lang="ru-RU" dirty="0" smtClean="0"/>
              <a:t>символическим </a:t>
            </a:r>
            <a:r>
              <a:rPr lang="ru-RU" dirty="0" smtClean="0"/>
              <a:t>пространством по причине незнания </a:t>
            </a:r>
            <a:r>
              <a:rPr lang="ru-RU" dirty="0" smtClean="0"/>
              <a:t>его </a:t>
            </a:r>
            <a:r>
              <a:rPr lang="ru-RU" dirty="0" smtClean="0"/>
              <a:t>культурного кода.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«культурного </a:t>
            </a:r>
            <a:r>
              <a:rPr lang="ru-RU" dirty="0" smtClean="0"/>
              <a:t>вакуума»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Лишение возможности </a:t>
            </a:r>
            <a:r>
              <a:rPr lang="ru-RU" dirty="0" smtClean="0"/>
              <a:t>коммуникации и обмена культурными </a:t>
            </a:r>
            <a:r>
              <a:rPr lang="ru-RU" dirty="0" smtClean="0"/>
              <a:t>символами.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Опосредуется позиция </a:t>
            </a:r>
            <a:r>
              <a:rPr lang="ru-RU" dirty="0" smtClean="0"/>
              <a:t>«</a:t>
            </a:r>
            <a:r>
              <a:rPr lang="ru-RU" dirty="0" smtClean="0"/>
              <a:t>прежнего видения </a:t>
            </a:r>
            <a:r>
              <a:rPr lang="ru-RU" dirty="0" smtClean="0"/>
              <a:t>мира</a:t>
            </a:r>
            <a:r>
              <a:rPr lang="ru-RU" dirty="0" smtClean="0"/>
              <a:t>».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Привнесение новых культурных образцов (</a:t>
            </a:r>
            <a:r>
              <a:rPr lang="ru-RU" dirty="0" err="1" smtClean="0"/>
              <a:t>культурем</a:t>
            </a:r>
            <a:r>
              <a:rPr lang="ru-RU" dirty="0" smtClean="0"/>
              <a:t>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Речевой этикет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совокупность правил речевого поведения,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 smtClean="0"/>
              <a:t>национально специфичных стереотипных, устойчивых формул общения, принятых и предписанных обществом для установления контакта собеседников, поддержания и прерывания контакта в избранной тональности.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</TotalTime>
  <Words>389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Основные аспекты изучения речевой коммуникации     </vt:lpstr>
      <vt:lpstr>План:</vt:lpstr>
      <vt:lpstr>Когнитивный аспект.  </vt:lpstr>
      <vt:lpstr>Особенности когнитивного  подхода</vt:lpstr>
      <vt:lpstr>Отличие когнитивного подхода от научного</vt:lpstr>
      <vt:lpstr>Лингвокультурологический аспект </vt:lpstr>
      <vt:lpstr>Язык как выразитель самобытности культуры </vt:lpstr>
      <vt:lpstr>Понятие «культурного вакуума» </vt:lpstr>
      <vt:lpstr>Речевой этикет</vt:lpstr>
      <vt:lpstr>Постулаты национального  общения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Философия, и её роль в жизни общества </dc:title>
  <cp:lastModifiedBy>Admin</cp:lastModifiedBy>
  <cp:revision>22</cp:revision>
  <dcterms:modified xsi:type="dcterms:W3CDTF">2024-05-18T15:04:15Z</dcterms:modified>
</cp:coreProperties>
</file>