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264" r:id="rId2"/>
    <p:sldMasterId id="2147486073" r:id="rId3"/>
  </p:sldMasterIdLst>
  <p:sldIdLst>
    <p:sldId id="26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6" r:id="rId13"/>
    <p:sldId id="555" r:id="rId14"/>
    <p:sldId id="557" r:id="rId15"/>
    <p:sldId id="560" r:id="rId16"/>
    <p:sldId id="558" r:id="rId17"/>
    <p:sldId id="563" r:id="rId18"/>
    <p:sldId id="562" r:id="rId19"/>
    <p:sldId id="533" r:id="rId20"/>
    <p:sldId id="48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8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9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928C-EB82-4FC6-98C3-D0154E97C19E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DA0C-C563-4539-A65B-8AE12CAD6B23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9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77E6A-91DE-4EBC-BBF5-611B708565F8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B156-8482-4E5D-BA1B-D08EFBC2F67C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2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3927-2CA8-46E7-ADEB-D175C8302BEA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8133-E974-4300-AE28-4429855B0C3E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3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3FF4-8D6B-4F89-BE4C-4D103CB677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7BE8B-5F3B-4151-A5DB-2FF5E717521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B6B2-6F4D-407D-9E11-5EEF5B78F4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0AF57-4EE8-419B-AD6A-B004D71D84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98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A07C-6992-469C-A5D8-E02344D2BF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B359-2E1E-46EC-89F8-B60CE292B6E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7CC96-B2B5-49CC-96B2-51762B5FD9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3866-A1AC-45BD-AED9-F408047DFF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8152-E714-4E91-8F1D-62137C37BB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975B8-0707-483B-AD64-389B4E28175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0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373C-D898-4B42-BC0A-E69A2E443B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8564-749E-470E-B180-DAADA12B4B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61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9FCB-DC1C-4305-BD4B-89DDDB1F2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F74C2-AEBF-4BCA-A8CF-55E4D54FBBA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9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E58BD-848C-4DAA-9C63-C0262471E59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E19E-12D5-425B-A673-A4D0246C21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E71D-737D-4873-B54B-826AFDAE271A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2D28-C00E-45F4-B64F-1B5C1CDACBB1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37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1D9E-01DA-4B16-B6F4-7C5DCF297C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060D-174F-412A-8D5F-F588F2636F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16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1BD9-F9CA-40DD-83BE-249039D629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0D3C-D634-4709-81CE-86B1C08A2C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01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BE07-ABD4-4C61-BEB0-3A97993B979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B51B-36E6-41B9-908A-55A0E7EA3FB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7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14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71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C9C2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C9C2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8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017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6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366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67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4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38114-7161-44AA-9C40-5DD5DFEC60B2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E9E1-C004-429E-89BC-1429DD7ECCF8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974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771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4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6987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48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3/18/2020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69676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7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4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BC80-1BC4-44DC-9656-02E29C1632F8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15CC4-C9A6-4FB6-99E9-5F8F36EC2C71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7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5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4" y="2389192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389192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4C233-82C5-42E9-92D4-B5EF163746B1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C95D-A88F-44C6-9B04-712B9F24BD17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961BC-94AC-4C15-85F1-2F3D7EE55BC0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20E18-4192-4FF7-86B7-D14BB6C4BEEE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8F33C-3029-4F84-8A6F-4BF1F29C30CF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EEC7-EA6C-439A-97CF-0B785EF8B29A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51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8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6" y="446089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51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C800-31E4-4F76-BD53-0D1230C2F7FE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06C5-C602-472D-88F2-3996A73B9DF7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9" y="1436864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32"/>
          <p:cNvSpPr/>
          <p:nvPr/>
        </p:nvSpPr>
        <p:spPr>
          <a:xfrm>
            <a:off x="5650543" y="1411793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27"/>
          <p:cNvSpPr/>
          <p:nvPr/>
        </p:nvSpPr>
        <p:spPr>
          <a:xfrm>
            <a:off x="4718763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29"/>
          <p:cNvSpPr/>
          <p:nvPr/>
        </p:nvSpPr>
        <p:spPr>
          <a:xfrm>
            <a:off x="6132093" y="993077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33"/>
          <p:cNvSpPr/>
          <p:nvPr/>
        </p:nvSpPr>
        <p:spPr>
          <a:xfrm>
            <a:off x="5059598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34"/>
          <p:cNvSpPr/>
          <p:nvPr/>
        </p:nvSpPr>
        <p:spPr>
          <a:xfrm>
            <a:off x="6148802" y="1060597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4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4EC6-496B-4156-B1EC-107A71CC851F}" type="datetimeFigureOut">
              <a:rPr lang="ru-RU">
                <a:solidFill>
                  <a:srgbClr val="FF9000"/>
                </a:solidFill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3AA0-6CA9-4D43-A995-B23FF168737B}" type="slidenum">
              <a:rPr lang="ru-RU">
                <a:solidFill>
                  <a:srgbClr val="FF9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943382-F65C-4BBB-BEB5-6A82BCD53E43}" type="datetimeFigureOut">
              <a:rPr lang="ru-RU">
                <a:solidFill>
                  <a:srgbClr val="FF9000"/>
                </a:solidFill>
                <a:latin typeface="Century Schoolbook" pitchFamily="18" charset="0"/>
              </a:rPr>
              <a:pPr>
                <a:defRPr/>
              </a:pPr>
              <a:t>18.03.2020</a:t>
            </a:fld>
            <a:endParaRPr lang="ru-RU">
              <a:solidFill>
                <a:srgbClr val="FF9000"/>
              </a:solidFill>
              <a:latin typeface="Century Schoolbook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2" y="5951542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FF9000"/>
              </a:solidFill>
              <a:latin typeface="Century Schoolbook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42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AEE244-DEB3-4512-BBDC-7B7C83DE81AA}" type="slidenum">
              <a:rPr lang="ru-RU">
                <a:solidFill>
                  <a:srgbClr val="FF9000"/>
                </a:solidFill>
                <a:latin typeface="Century Schoolbook" pitchFamily="18" charset="0"/>
              </a:rPr>
              <a:pPr>
                <a:defRPr/>
              </a:pPr>
              <a:t>‹#›</a:t>
            </a:fld>
            <a:endParaRPr lang="ru-RU">
              <a:solidFill>
                <a:srgbClr val="FF9000"/>
              </a:solidFill>
              <a:latin typeface="Century Schoolbook" pitchFamily="18" charset="0"/>
            </a:endParaRPr>
          </a:p>
        </p:txBody>
      </p:sp>
      <p:grpSp>
        <p:nvGrpSpPr>
          <p:cNvPr id="1031" name="Group 60"/>
          <p:cNvGrpSpPr>
            <a:grpSpLocks/>
          </p:cNvGrpSpPr>
          <p:nvPr/>
        </p:nvGrpSpPr>
        <p:grpSpPr bwMode="auto">
          <a:xfrm>
            <a:off x="-33338" y="0"/>
            <a:ext cx="9177338" cy="6858000"/>
            <a:chOff x="-33595" y="0"/>
            <a:chExt cx="9177595" cy="6857999"/>
          </a:xfrm>
        </p:grpSpPr>
        <p:grpSp>
          <p:nvGrpSpPr>
            <p:cNvPr id="1032" name="Group 182"/>
            <p:cNvGrpSpPr>
              <a:grpSpLocks/>
            </p:cNvGrpSpPr>
            <p:nvPr/>
          </p:nvGrpSpPr>
          <p:grpSpPr bwMode="auto"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</p:grpSp>
        <p:grpSp>
          <p:nvGrpSpPr>
            <p:cNvPr id="1033" name="Group 189"/>
            <p:cNvGrpSpPr>
              <a:grpSpLocks/>
            </p:cNvGrpSpPr>
            <p:nvPr/>
          </p:nvGrpSpPr>
          <p:grpSpPr bwMode="auto"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</p:grpSp>
        <p:grpSp>
          <p:nvGrpSpPr>
            <p:cNvPr id="1034" name="Group 200"/>
            <p:cNvGrpSpPr>
              <a:grpSpLocks/>
            </p:cNvGrpSpPr>
            <p:nvPr/>
          </p:nvGrpSpPr>
          <p:grpSpPr bwMode="auto"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white"/>
                  </a:solidFill>
                  <a:latin typeface="Century Schoolbook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960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E5E790-7468-4F18-9967-739DA2C6FC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18.03.2020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695C30-B654-46C2-BB90-4EE3A5B603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1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5" r:id="rId1"/>
    <p:sldLayoutId id="2147485266" r:id="rId2"/>
    <p:sldLayoutId id="2147485267" r:id="rId3"/>
    <p:sldLayoutId id="2147485268" r:id="rId4"/>
    <p:sldLayoutId id="2147485269" r:id="rId5"/>
    <p:sldLayoutId id="2147485270" r:id="rId6"/>
    <p:sldLayoutId id="2147485271" r:id="rId7"/>
    <p:sldLayoutId id="2147485272" r:id="rId8"/>
    <p:sldLayoutId id="2147485273" r:id="rId9"/>
    <p:sldLayoutId id="2147485274" r:id="rId10"/>
    <p:sldLayoutId id="21474852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EAF463A-BC7C-46EE-9F1E-7F377CCA4891}" type="datetimeFigureOut">
              <a:rPr lang="en-US" smtClean="0">
                <a:solidFill>
                  <a:srgbClr val="69676D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3/18/2020</a:t>
            </a:fld>
            <a:endParaRPr lang="en-US">
              <a:solidFill>
                <a:srgbClr val="69676D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76D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483448D-3A78-4528-A469-B745A65DA480}" type="slidenum">
              <a:rPr lang="en-US" smtClean="0">
                <a:solidFill>
                  <a:srgbClr val="69676D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69676D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4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74" r:id="rId1"/>
    <p:sldLayoutId id="2147486075" r:id="rId2"/>
    <p:sldLayoutId id="2147486076" r:id="rId3"/>
    <p:sldLayoutId id="2147486077" r:id="rId4"/>
    <p:sldLayoutId id="2147486078" r:id="rId5"/>
    <p:sldLayoutId id="2147486079" r:id="rId6"/>
    <p:sldLayoutId id="2147486080" r:id="rId7"/>
    <p:sldLayoutId id="2147486081" r:id="rId8"/>
    <p:sldLayoutId id="2147486082" r:id="rId9"/>
    <p:sldLayoutId id="2147486083" r:id="rId10"/>
    <p:sldLayoutId id="21474860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/>
          <p:cNvSpPr txBox="1">
            <a:spLocks noChangeArrowheads="1"/>
          </p:cNvSpPr>
          <p:nvPr/>
        </p:nvSpPr>
        <p:spPr bwMode="auto">
          <a:xfrm>
            <a:off x="107504" y="17012"/>
            <a:ext cx="72648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dirty="0">
                <a:solidFill>
                  <a:prstClr val="black"/>
                </a:solidFill>
              </a:rPr>
              <a:t>ФГБОУ </a:t>
            </a:r>
            <a:r>
              <a:rPr lang="ru-RU" sz="2800" dirty="0" smtClean="0">
                <a:solidFill>
                  <a:prstClr val="black"/>
                </a:solidFill>
              </a:rPr>
              <a:t>ВО </a:t>
            </a:r>
            <a:r>
              <a:rPr lang="ru-RU" sz="2800" dirty="0">
                <a:solidFill>
                  <a:prstClr val="black"/>
                </a:solidFill>
              </a:rPr>
              <a:t>«Казанский государственный энергетический университет»</a:t>
            </a:r>
          </a:p>
        </p:txBody>
      </p:sp>
      <p:grpSp>
        <p:nvGrpSpPr>
          <p:cNvPr id="3075" name="Группа 9"/>
          <p:cNvGrpSpPr>
            <a:grpSpLocks/>
          </p:cNvGrpSpPr>
          <p:nvPr/>
        </p:nvGrpSpPr>
        <p:grpSpPr bwMode="auto">
          <a:xfrm>
            <a:off x="7812866" y="81779"/>
            <a:ext cx="1085763" cy="1203226"/>
            <a:chOff x="7371658" y="144370"/>
            <a:chExt cx="1532654" cy="1895797"/>
          </a:xfrm>
        </p:grpSpPr>
        <p:pic>
          <p:nvPicPr>
            <p:cNvPr id="308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44370"/>
              <a:ext cx="1524000" cy="1524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71658" y="1670216"/>
              <a:ext cx="1524712" cy="36995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spc="500" dirty="0">
                  <a:solidFill>
                    <a:srgbClr val="0066CC"/>
                  </a:solidFill>
                  <a:latin typeface="Times New Roman"/>
                </a:rPr>
                <a:t>КГЭУ</a:t>
              </a:r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71119"/>
            <a:ext cx="1595650" cy="292919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/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629639" y="1310456"/>
            <a:ext cx="7514361" cy="1938992"/>
          </a:xfrm>
          <a:ln>
            <a:miter lim="800000"/>
            <a:headEnd/>
            <a:tailEnd/>
          </a:ln>
          <a:extLst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Калайда</a:t>
            </a:r>
            <a:r>
              <a:rPr lang="ru-RU" sz="28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 М.Л.       </a:t>
            </a:r>
            <a:r>
              <a:rPr lang="ru-RU" sz="20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Д.б.н., профессор</a:t>
            </a:r>
            <a:br>
              <a:rPr lang="ru-RU" sz="20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</a:br>
            <a:r>
              <a:rPr lang="ru-RU" sz="2400" b="1" cap="all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Зав.Кафедрой</a:t>
            </a:r>
            <a:r>
              <a:rPr lang="ru-RU" sz="24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 </a:t>
            </a:r>
            <a:br>
              <a:rPr lang="ru-RU" sz="24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</a:br>
            <a:r>
              <a:rPr lang="ru-RU" sz="24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«Водные биоресурсы и </a:t>
            </a:r>
            <a:r>
              <a:rPr lang="ru-RU" sz="2400" b="1" cap="all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аквакультура</a:t>
            </a:r>
            <a:r>
              <a:rPr lang="ru-RU" sz="48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»</a:t>
            </a:r>
            <a:br>
              <a:rPr lang="ru-RU" sz="4800" b="1" cap="all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</a:br>
            <a:r>
              <a:rPr lang="en-US" sz="2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kalayda</a:t>
            </a:r>
            <a:r>
              <a:rPr lang="ru-RU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4</a:t>
            </a:r>
            <a:r>
              <a:rPr lang="en-US" sz="2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+mj-ea"/>
              </a:rPr>
              <a:t>@mail.ru</a:t>
            </a:r>
            <a:endParaRPr lang="ru-RU" sz="48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+mj-e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644813"/>
            <a:ext cx="8772120" cy="2788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cap="al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Times New Roman"/>
              </a:rPr>
              <a:t>Управление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/>
                <a:cs typeface="Times New Roman"/>
              </a:rPr>
              <a:t>водными биоресурсами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Федеральный закон от 20 декабря 2004 г. № 166-ФЗ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"О рыболовстве и сохранении водных биологических ресурсов"</a:t>
            </a:r>
          </a:p>
          <a:p>
            <a:r>
              <a:rPr lang="ru-RU" sz="2400" dirty="0">
                <a:solidFill>
                  <a:schemeClr val="bg1"/>
                </a:solidFill>
              </a:rPr>
              <a:t>(с изменениями от 31 декабря 2005 г., 3 июня, 18, 29 декабря 2006 г., 20 апреля, 6 декабря 2007 г., 3 декабря</a:t>
            </a:r>
          </a:p>
          <a:p>
            <a:r>
              <a:rPr lang="ru-RU" sz="2400" dirty="0">
                <a:solidFill>
                  <a:schemeClr val="bg1"/>
                </a:solidFill>
              </a:rPr>
              <a:t>2008 г., 28 декабря 2010 г., 18 июля, 21 ноября, 6 декабря 2011 г.)</a:t>
            </a:r>
            <a:endParaRPr lang="ru-RU" sz="24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638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515" y="908720"/>
            <a:ext cx="876307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1. Рыбопромысловый участок состоит из акватории водного объекта </a:t>
            </a:r>
            <a:r>
              <a:rPr lang="ru-RU" sz="2000" dirty="0" err="1"/>
              <a:t>рыбохозяйственного</a:t>
            </a:r>
            <a:r>
              <a:rPr lang="ru-RU" sz="2000" dirty="0"/>
              <a:t> </a:t>
            </a:r>
            <a:r>
              <a:rPr lang="ru-RU" sz="2000" dirty="0" smtClean="0"/>
              <a:t>значения или </a:t>
            </a:r>
            <a:r>
              <a:rPr lang="ru-RU" sz="2000" dirty="0"/>
              <a:t>ее части.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2</a:t>
            </a:r>
            <a:r>
              <a:rPr lang="ru-RU" sz="2000" dirty="0"/>
              <a:t>. Рыбопромысловый участок формируется в определенных границах для </a:t>
            </a:r>
            <a:r>
              <a:rPr lang="ru-RU" sz="2000" dirty="0" smtClean="0"/>
              <a:t>осуществления промышленного </a:t>
            </a:r>
            <a:r>
              <a:rPr lang="ru-RU" sz="2000" dirty="0"/>
              <a:t>рыболовства во внутренних водах Российской Федерации, за </a:t>
            </a:r>
            <a:r>
              <a:rPr lang="ru-RU" sz="2000" dirty="0" smtClean="0"/>
              <a:t>исключением внутренних </a:t>
            </a:r>
            <a:r>
              <a:rPr lang="ru-RU" sz="2000" dirty="0"/>
              <a:t>морских вод Российской Федерации (в пресноводных водных объектах), </a:t>
            </a:r>
            <a:r>
              <a:rPr lang="ru-RU" sz="2000" dirty="0" smtClean="0"/>
              <a:t>прибрежного рыболовства</a:t>
            </a:r>
            <a:r>
              <a:rPr lang="ru-RU" sz="2000" dirty="0"/>
              <a:t>, товарного рыбоводства, рыболовства в целях обеспечения ведения традиционного</a:t>
            </a:r>
          </a:p>
          <a:p>
            <a:pPr algn="just"/>
            <a:r>
              <a:rPr lang="ru-RU" sz="2000" dirty="0"/>
              <a:t>образа жизни и осуществления традиционной хозяйственной деятельности коренных </a:t>
            </a:r>
            <a:r>
              <a:rPr lang="ru-RU" sz="2000" dirty="0" smtClean="0"/>
              <a:t>малочисленных народов </a:t>
            </a:r>
            <a:r>
              <a:rPr lang="ru-RU" sz="2000" dirty="0"/>
              <a:t>Севера, Сибири и Дальнего Востока Российской Федерации, а также для </a:t>
            </a:r>
            <a:r>
              <a:rPr lang="ru-RU" sz="2000" dirty="0" smtClean="0"/>
              <a:t>организации любительского </a:t>
            </a:r>
            <a:r>
              <a:rPr lang="ru-RU" sz="2000" dirty="0"/>
              <a:t>и спортивного рыболовства. Границы рыбопромыслового участка определяются </a:t>
            </a:r>
            <a:r>
              <a:rPr lang="ru-RU" sz="2000" dirty="0" smtClean="0"/>
              <a:t>в порядке</a:t>
            </a:r>
            <a:r>
              <a:rPr lang="ru-RU" sz="2000" dirty="0"/>
              <a:t>, установленном федеральным органом исполнительной власти в области рыболовства.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</a:t>
            </a:r>
            <a:r>
              <a:rPr lang="ru-RU" sz="2000" dirty="0"/>
              <a:t>. Рыбопромысловый участок может использоваться в одной или нескольких из указанных целей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18. Рыбопромысловые участки</a:t>
            </a:r>
          </a:p>
        </p:txBody>
      </p:sp>
    </p:spTree>
    <p:extLst>
      <p:ext uri="{BB962C8B-B14F-4D97-AF65-F5344CB8AC3E}">
        <p14:creationId xmlns:p14="http://schemas.microsoft.com/office/powerpoint/2010/main" val="20265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4</a:t>
            </a:r>
            <a:r>
              <a:rPr lang="ru-RU" sz="2000" dirty="0"/>
              <a:t>. Перечень рыбопромысловых участков, включающих в себя акватории внутренних вод </a:t>
            </a:r>
            <a:r>
              <a:rPr lang="ru-RU" sz="2000" dirty="0" smtClean="0"/>
              <a:t>Российской Федерации</a:t>
            </a:r>
            <a:r>
              <a:rPr lang="ru-RU" sz="2000" dirty="0"/>
              <a:t>, в том числе внутренних морских вод Российской Федерации, и территориального </a:t>
            </a:r>
            <a:r>
              <a:rPr lang="ru-RU" sz="2000" dirty="0" smtClean="0"/>
              <a:t>моря Российской </a:t>
            </a:r>
            <a:r>
              <a:rPr lang="ru-RU" sz="2000" dirty="0"/>
              <a:t>Федерации, утверждается органом исполнительной власти субъекта Российской</a:t>
            </a:r>
          </a:p>
          <a:p>
            <a:pPr algn="just"/>
            <a:r>
              <a:rPr lang="ru-RU" sz="2000" dirty="0"/>
              <a:t>Федерации по согласованию с федеральным органом исполнительной власти в области рыболовства.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5</a:t>
            </a:r>
            <a:r>
              <a:rPr lang="ru-RU" sz="2000" dirty="0"/>
              <a:t>. Использование рыбопромыслового участка осуществляется в соответствии с законодательством </a:t>
            </a:r>
            <a:r>
              <a:rPr lang="ru-RU" sz="2000" dirty="0" smtClean="0"/>
              <a:t>о водных </a:t>
            </a:r>
            <a:r>
              <a:rPr lang="ru-RU" sz="2000" dirty="0"/>
              <a:t>биоресурсах и водным законодательством.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6</a:t>
            </a:r>
            <a:r>
              <a:rPr lang="ru-RU" sz="2000" dirty="0"/>
              <a:t>. Использование земельных участков для целей рыболовства осуществляется в соответствии </a:t>
            </a:r>
            <a:r>
              <a:rPr lang="ru-RU" sz="2000" dirty="0" smtClean="0"/>
              <a:t>с водным </a:t>
            </a:r>
            <a:r>
              <a:rPr lang="ru-RU" sz="2000" dirty="0"/>
              <a:t>законодательством и земельным законодательством.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18. Рыбопромысловые участки</a:t>
            </a:r>
          </a:p>
        </p:txBody>
      </p:sp>
    </p:spTree>
    <p:extLst>
      <p:ext uri="{BB962C8B-B14F-4D97-AF65-F5344CB8AC3E}">
        <p14:creationId xmlns:p14="http://schemas.microsoft.com/office/powerpoint/2010/main" val="3636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1196752"/>
            <a:ext cx="84750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1. Промышленное рыболовство осуществляется юридическими лицами и </a:t>
            </a:r>
            <a:r>
              <a:rPr lang="ru-RU" sz="2000" dirty="0" smtClean="0"/>
              <a:t>индивидуальными предпринимателями </a:t>
            </a:r>
            <a:r>
              <a:rPr lang="ru-RU" sz="2000" dirty="0"/>
              <a:t>в соответствии с частями 3 и 4 статьи 16 настоящего Федерального закона </a:t>
            </a:r>
            <a:r>
              <a:rPr lang="ru-RU" sz="2000" dirty="0" smtClean="0"/>
              <a:t>с использованием </a:t>
            </a:r>
            <a:r>
              <a:rPr lang="ru-RU" sz="2000" dirty="0"/>
              <a:t>или без использования судов рыбопромыслового флота. Для осуществления</a:t>
            </a:r>
          </a:p>
          <a:p>
            <a:pPr algn="just"/>
            <a:r>
              <a:rPr lang="ru-RU" sz="2000" dirty="0"/>
              <a:t>промышленного рыболовства используются суда, которым предоставлено право плавания </a:t>
            </a:r>
            <a:r>
              <a:rPr lang="ru-RU" sz="2000" dirty="0" smtClean="0"/>
              <a:t>под Государственным </a:t>
            </a:r>
            <a:r>
              <a:rPr lang="ru-RU" sz="2000" dirty="0"/>
              <a:t>флагом Российской Федерации и которые оснащены техническими </a:t>
            </a:r>
            <a:r>
              <a:rPr lang="ru-RU" sz="2000" dirty="0" smtClean="0"/>
              <a:t>средствами контроля</a:t>
            </a:r>
            <a:r>
              <a:rPr lang="ru-RU" sz="2000" dirty="0"/>
              <a:t>, обеспечивающими постоянную автоматическую передачу информации о местоположении</a:t>
            </a:r>
          </a:p>
          <a:p>
            <a:pPr algn="just"/>
            <a:r>
              <a:rPr lang="ru-RU" sz="2000" dirty="0"/>
              <a:t>судна, и другими техническими средствами контроля. Технические средства контроля в </a:t>
            </a:r>
            <a:r>
              <a:rPr lang="ru-RU" sz="2000" dirty="0" smtClean="0"/>
              <a:t>обязательном порядке </a:t>
            </a:r>
            <a:r>
              <a:rPr lang="ru-RU" sz="2000" dirty="0"/>
              <a:t>устанавливаются на осуществляющие рыболовство самоходные суда с главным </a:t>
            </a:r>
            <a:r>
              <a:rPr lang="ru-RU" sz="2000" dirty="0" smtClean="0"/>
              <a:t>двигателем мощностью </a:t>
            </a:r>
            <a:r>
              <a:rPr lang="ru-RU" sz="2000" dirty="0"/>
              <a:t>более пятидесяти пяти киловатт и валовой вместимостью более восьмидесяти тонн.</a:t>
            </a:r>
          </a:p>
          <a:p>
            <a:pPr algn="just"/>
            <a:r>
              <a:rPr lang="ru-RU" sz="2000" dirty="0"/>
              <a:t>2. Порядок оснащения судов техническими средствами контроля и их виды </a:t>
            </a:r>
            <a:r>
              <a:rPr lang="ru-RU" sz="2000" dirty="0" smtClean="0"/>
              <a:t>устанавливаются федеральным </a:t>
            </a:r>
            <a:r>
              <a:rPr lang="ru-RU" sz="2000" dirty="0"/>
              <a:t>органом исполнительной власти в области рыболовства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19. Промышленное рыболовство</a:t>
            </a:r>
          </a:p>
        </p:txBody>
      </p:sp>
    </p:spTree>
    <p:extLst>
      <p:ext uri="{BB962C8B-B14F-4D97-AF65-F5344CB8AC3E}">
        <p14:creationId xmlns:p14="http://schemas.microsoft.com/office/powerpoint/2010/main" val="25680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867" y="620688"/>
            <a:ext cx="847504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3</a:t>
            </a:r>
            <a:r>
              <a:rPr lang="ru-RU" sz="2000" dirty="0"/>
              <a:t>. Для осуществления промышленного рыболовства в отношении видов водных биоресурсов, </a:t>
            </a:r>
            <a:r>
              <a:rPr lang="ru-RU" sz="2000" dirty="0" smtClean="0"/>
              <a:t>общий допустимый </a:t>
            </a:r>
            <a:r>
              <a:rPr lang="ru-RU" sz="2000" dirty="0"/>
              <a:t>улов которых устанавливается, указанные водные биоресурсы предоставляются </a:t>
            </a:r>
            <a:r>
              <a:rPr lang="ru-RU" sz="2000" dirty="0" smtClean="0"/>
              <a:t>в пользование </a:t>
            </a:r>
            <a:r>
              <a:rPr lang="ru-RU" sz="2000" dirty="0"/>
              <a:t>на основании договоров, предусмотренных статьей 33.1 настоящего </a:t>
            </a:r>
            <a:r>
              <a:rPr lang="ru-RU" sz="2000" dirty="0" smtClean="0"/>
              <a:t>Федерального закона</a:t>
            </a:r>
            <a:r>
              <a:rPr lang="ru-RU" sz="2000" dirty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3.1</a:t>
            </a:r>
            <a:r>
              <a:rPr lang="ru-RU" sz="2000" dirty="0"/>
              <a:t>. Для осуществления промышленного рыболовства в отношении видов водных биоресурсов</a:t>
            </a:r>
            <a:r>
              <a:rPr lang="ru-RU" sz="2000" dirty="0" smtClean="0"/>
              <a:t>, общий </a:t>
            </a:r>
            <a:r>
              <a:rPr lang="ru-RU" sz="2000" dirty="0"/>
              <a:t>допустимый улов которых не устанавливается, указанные водные </a:t>
            </a:r>
            <a:r>
              <a:rPr lang="ru-RU" sz="2000" dirty="0" err="1"/>
              <a:t>биоресурсыпредоставляются</a:t>
            </a:r>
            <a:r>
              <a:rPr lang="ru-RU" sz="2000" dirty="0"/>
              <a:t> в пользование на основании решений органов государственной власти </a:t>
            </a:r>
            <a:r>
              <a:rPr lang="ru-RU" sz="2000" dirty="0" smtClean="0"/>
              <a:t>или договоров</a:t>
            </a:r>
            <a:r>
              <a:rPr lang="ru-RU" sz="2000" dirty="0"/>
              <a:t>, предусмотренных статьями 33.3 и 33.4 настоящего Федерального закона.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3.2</a:t>
            </a:r>
            <a:r>
              <a:rPr lang="ru-RU" sz="2000" dirty="0"/>
              <a:t>. Уловы водных биоресурсов, добытых (выловленных) при осуществлении </a:t>
            </a:r>
            <a:r>
              <a:rPr lang="ru-RU" sz="2000" dirty="0" smtClean="0"/>
              <a:t>промышленного рыболовства </a:t>
            </a:r>
            <a:r>
              <a:rPr lang="ru-RU" sz="2000" dirty="0"/>
              <a:t>во внутренних морских водах Российской Федерации, в территориальном </a:t>
            </a:r>
            <a:r>
              <a:rPr lang="ru-RU" sz="2000" dirty="0" smtClean="0"/>
              <a:t>море Российской </a:t>
            </a:r>
            <a:r>
              <a:rPr lang="ru-RU" sz="2000" dirty="0"/>
              <a:t>Федерации, на континентальном шельфе Российской Федерации, в исключительной</a:t>
            </a:r>
          </a:p>
          <a:p>
            <a:pPr algn="just"/>
            <a:r>
              <a:rPr lang="ru-RU" sz="2000" dirty="0"/>
              <a:t>экономической зоне Российской Федерации, и произведенная из них рыбная и иная </a:t>
            </a:r>
            <a:r>
              <a:rPr lang="ru-RU" sz="2000" dirty="0" smtClean="0"/>
              <a:t>продукция подлежат </a:t>
            </a:r>
            <a:r>
              <a:rPr lang="ru-RU" sz="2000" dirty="0"/>
              <a:t>доставке в морские порты Российской Федерации или в случаях и порядке, </a:t>
            </a:r>
            <a:r>
              <a:rPr lang="ru-RU" sz="2000" dirty="0" smtClean="0"/>
              <a:t>определяемых Правительством </a:t>
            </a:r>
            <a:r>
              <a:rPr lang="ru-RU" sz="2000" dirty="0"/>
              <a:t>Российской Федерации, в иные места доставки. </a:t>
            </a:r>
            <a:endParaRPr lang="ru-RU" sz="2000" dirty="0" smtClean="0"/>
          </a:p>
          <a:p>
            <a:pPr algn="just"/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19. Промышленное рыболовство</a:t>
            </a:r>
          </a:p>
        </p:txBody>
      </p:sp>
    </p:spTree>
    <p:extLst>
      <p:ext uri="{BB962C8B-B14F-4D97-AF65-F5344CB8AC3E}">
        <p14:creationId xmlns:p14="http://schemas.microsoft.com/office/powerpoint/2010/main" val="193081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866" y="836712"/>
            <a:ext cx="84750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3.3</a:t>
            </a:r>
            <a:r>
              <a:rPr lang="ru-RU" sz="2000" dirty="0"/>
              <a:t>. Порядок доставки указанных в части 3.2 настоящей статьи уловов водных биоресурсов </a:t>
            </a:r>
            <a:r>
              <a:rPr lang="ru-RU" sz="2000" dirty="0" smtClean="0"/>
              <a:t>и произведенной </a:t>
            </a:r>
            <a:r>
              <a:rPr lang="ru-RU" sz="2000" dirty="0"/>
              <a:t>из них рыбной и иной продукции в морские порты Российской Федерации, а также </a:t>
            </a:r>
            <a:r>
              <a:rPr lang="ru-RU" sz="2000" dirty="0" smtClean="0"/>
              <a:t>в случаях </a:t>
            </a:r>
            <a:r>
              <a:rPr lang="ru-RU" sz="2000" dirty="0"/>
              <a:t>и порядке, определяемых Правительством Российской Федерации, в иные места </a:t>
            </a:r>
            <a:r>
              <a:rPr lang="ru-RU" sz="2000" dirty="0" smtClean="0"/>
              <a:t>доставки устанавливается </a:t>
            </a:r>
            <a:r>
              <a:rPr lang="ru-RU" sz="2000" dirty="0"/>
              <a:t>Правительством Российской Федерации.</a:t>
            </a:r>
          </a:p>
          <a:p>
            <a:pPr algn="just"/>
            <a:r>
              <a:rPr lang="ru-RU" sz="2000" dirty="0"/>
              <a:t>3.4. Лица, осуществляющие промышленное рыболовство и исполнившие свои обязанности</a:t>
            </a:r>
            <a:r>
              <a:rPr lang="ru-RU" sz="2000" dirty="0" smtClean="0"/>
              <a:t>, предусмотренные </a:t>
            </a:r>
            <a:r>
              <a:rPr lang="ru-RU" sz="2000" dirty="0"/>
              <a:t>договорами, на основании которых возникает право на добычу (вылов) </a:t>
            </a:r>
            <a:r>
              <a:rPr lang="ru-RU" sz="2000" dirty="0" smtClean="0"/>
              <a:t>водных биоресурсов</a:t>
            </a:r>
            <a:r>
              <a:rPr lang="ru-RU" sz="2000" dirty="0"/>
              <a:t>, и разрешениями на добычу (вылов) водных биоресурсов, имеют преимущественное</a:t>
            </a:r>
          </a:p>
          <a:p>
            <a:pPr algn="just"/>
            <a:r>
              <a:rPr lang="ru-RU" sz="2000" dirty="0"/>
              <a:t>право на предоставление таким лицам водных биоресурсов, в пользование на новый срок.</a:t>
            </a:r>
          </a:p>
          <a:p>
            <a:pPr algn="just"/>
            <a:r>
              <a:rPr lang="ru-RU" sz="2000" dirty="0"/>
              <a:t>3.5. Реализация уловов водных биоресурсов, добытых (выловленных) при </a:t>
            </a:r>
            <a:r>
              <a:rPr lang="ru-RU" sz="2000" dirty="0" smtClean="0"/>
              <a:t>осуществлении промышленного </a:t>
            </a:r>
            <a:r>
              <a:rPr lang="ru-RU" sz="2000" dirty="0"/>
              <a:t>рыболовства, и произведенной из них рыбной и иной продукции </a:t>
            </a:r>
            <a:r>
              <a:rPr lang="ru-RU" sz="2000" dirty="0" smtClean="0"/>
              <a:t>может осуществляться </a:t>
            </a:r>
            <a:r>
              <a:rPr lang="ru-RU" sz="2000" dirty="0"/>
              <a:t>на организованных торгах в случаях и в порядке, которые </a:t>
            </a:r>
            <a:r>
              <a:rPr lang="ru-RU" sz="2000" dirty="0" smtClean="0"/>
              <a:t>установлены Правительством </a:t>
            </a:r>
            <a:r>
              <a:rPr lang="ru-RU" sz="2000" dirty="0"/>
              <a:t>Российской Федерации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19. Промышленное рыболовство</a:t>
            </a:r>
          </a:p>
        </p:txBody>
      </p:sp>
    </p:spTree>
    <p:extLst>
      <p:ext uri="{BB962C8B-B14F-4D97-AF65-F5344CB8AC3E}">
        <p14:creationId xmlns:p14="http://schemas.microsoft.com/office/powerpoint/2010/main" val="40312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7" y="69269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4</a:t>
            </a:r>
            <a:r>
              <a:rPr lang="ru-RU" sz="2000" dirty="0"/>
              <a:t>. Осуществление промышленного рыболовства индивидуальными предпринимателями </a:t>
            </a:r>
            <a:r>
              <a:rPr lang="ru-RU" sz="2000" dirty="0" smtClean="0"/>
              <a:t>и юридическими </a:t>
            </a:r>
            <a:r>
              <a:rPr lang="ru-RU" sz="2000" dirty="0"/>
              <a:t>лицами, зарегистрированными в Российской Федерации, в открытом море </a:t>
            </a:r>
            <a:r>
              <a:rPr lang="ru-RU" sz="2000" dirty="0" smtClean="0"/>
              <a:t>за пределами </a:t>
            </a:r>
            <a:r>
              <a:rPr lang="ru-RU" sz="2000" dirty="0"/>
              <a:t>территорий, на которые распространяется действие международных договоров</a:t>
            </a:r>
          </a:p>
          <a:p>
            <a:pPr algn="just"/>
            <a:r>
              <a:rPr lang="ru-RU" sz="2000" dirty="0"/>
              <a:t>Российской Федерации, с судов, плавающих под Государственным флагом Российской Федерации, </a:t>
            </a:r>
            <a:r>
              <a:rPr lang="ru-RU" sz="2000" dirty="0" smtClean="0"/>
              <a:t>не ограничивается</a:t>
            </a:r>
            <a:r>
              <a:rPr lang="ru-RU" sz="2000" dirty="0"/>
              <a:t>, за исключением: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1</a:t>
            </a:r>
            <a:r>
              <a:rPr lang="ru-RU" sz="2000" dirty="0"/>
              <a:t>) добычи (вылова) анадромных видов рыб, далеко мигрирующих видов рыб и других </a:t>
            </a:r>
            <a:r>
              <a:rPr lang="ru-RU" sz="2000" dirty="0" smtClean="0"/>
              <a:t>водных животных</a:t>
            </a:r>
            <a:r>
              <a:rPr lang="ru-RU" sz="2000" dirty="0"/>
              <a:t>, трансграничных видов рыб и других водных животных;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2</a:t>
            </a:r>
            <a:r>
              <a:rPr lang="ru-RU" sz="2000" dirty="0"/>
              <a:t>) случаев, если в целях сохранения водных биоресурсов их добыча (вылов) ограничивается </a:t>
            </a:r>
            <a:r>
              <a:rPr lang="ru-RU" sz="2000" dirty="0" smtClean="0"/>
              <a:t>в соответствии </a:t>
            </a:r>
            <a:r>
              <a:rPr lang="ru-RU" sz="2000" dirty="0"/>
              <a:t>с международными договорами Российской Федерации в области рыболовства </a:t>
            </a:r>
            <a:r>
              <a:rPr lang="ru-RU" sz="2000" dirty="0" smtClean="0"/>
              <a:t>и сохранения </a:t>
            </a:r>
            <a:r>
              <a:rPr lang="ru-RU" sz="2000" dirty="0"/>
              <a:t>водных биоресурсов.</a:t>
            </a:r>
          </a:p>
          <a:p>
            <a:pPr algn="just"/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19. Промышленное рыболовство</a:t>
            </a:r>
          </a:p>
        </p:txBody>
      </p:sp>
    </p:spTree>
    <p:extLst>
      <p:ext uri="{BB962C8B-B14F-4D97-AF65-F5344CB8AC3E}">
        <p14:creationId xmlns:p14="http://schemas.microsoft.com/office/powerpoint/2010/main" val="12852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7" y="980728"/>
            <a:ext cx="777686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5</a:t>
            </a:r>
            <a:r>
              <a:rPr lang="ru-RU" sz="2000" dirty="0"/>
              <a:t>. Допускается осуществление промышленного рыболовства юридическими лицами </a:t>
            </a:r>
            <a:r>
              <a:rPr lang="ru-RU" sz="2000" dirty="0" smtClean="0"/>
              <a:t>и индивидуальными </a:t>
            </a:r>
            <a:r>
              <a:rPr lang="ru-RU" sz="2000" dirty="0"/>
              <a:t>предпринимателями, зарегистрированными в Российской Федерации, в </a:t>
            </a:r>
            <a:r>
              <a:rPr lang="ru-RU" sz="2000" dirty="0" smtClean="0"/>
              <a:t>районах действия </a:t>
            </a:r>
            <a:r>
              <a:rPr lang="ru-RU" sz="2000" dirty="0"/>
              <a:t>международных договоров Российской Федерации в области рыболовства и </a:t>
            </a:r>
            <a:r>
              <a:rPr lang="ru-RU" sz="2000" dirty="0" smtClean="0"/>
              <a:t>сохранения водных </a:t>
            </a:r>
            <a:r>
              <a:rPr lang="ru-RU" sz="2000" dirty="0"/>
              <a:t>биоресурсов за пределами континентального шельфа Российской Федерации </a:t>
            </a:r>
            <a:r>
              <a:rPr lang="ru-RU" sz="2000" dirty="0" smtClean="0"/>
              <a:t>и исключительной </a:t>
            </a:r>
            <a:r>
              <a:rPr lang="ru-RU" sz="2000" dirty="0"/>
              <a:t>экономической зоны Российской Федерации на судах, плавающих </a:t>
            </a:r>
            <a:r>
              <a:rPr lang="ru-RU" sz="2000" dirty="0" smtClean="0"/>
              <a:t>под Государственным </a:t>
            </a:r>
            <a:r>
              <a:rPr lang="ru-RU" sz="2000" dirty="0"/>
              <a:t>флагом Российской Федерации и принадлежащих указанным лицам на </a:t>
            </a:r>
            <a:r>
              <a:rPr lang="ru-RU" sz="2000" dirty="0" smtClean="0"/>
              <a:t>праве собственности</a:t>
            </a:r>
            <a:r>
              <a:rPr lang="ru-RU" sz="2000" dirty="0"/>
              <a:t>, или на судах, используемых на основании договоров фрахтования (</a:t>
            </a:r>
            <a:r>
              <a:rPr lang="ru-RU" sz="2000" dirty="0" err="1"/>
              <a:t>бербоут</a:t>
            </a:r>
            <a:r>
              <a:rPr lang="ru-RU" sz="2000" dirty="0"/>
              <a:t>-чартера </a:t>
            </a:r>
            <a:r>
              <a:rPr lang="ru-RU" sz="2000" dirty="0" smtClean="0"/>
              <a:t>и тайм-чартера</a:t>
            </a:r>
            <a:r>
              <a:rPr lang="ru-RU" sz="2000" dirty="0"/>
              <a:t>), в том числе на судах, принадлежащих иностранным лицам.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19. Промышленное рыболовство</a:t>
            </a:r>
          </a:p>
        </p:txBody>
      </p:sp>
    </p:spTree>
    <p:extLst>
      <p:ext uri="{BB962C8B-B14F-4D97-AF65-F5344CB8AC3E}">
        <p14:creationId xmlns:p14="http://schemas.microsoft.com/office/powerpoint/2010/main" val="24265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7" y="692696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Не </a:t>
            </a:r>
            <a:r>
              <a:rPr lang="ru-RU" sz="2000" dirty="0"/>
              <a:t>допускаются монополистическая деятельность и недобросовестная конкуренция в области рыболовства и сохранения водных биоресурсов.</a:t>
            </a:r>
          </a:p>
          <a:p>
            <a:r>
              <a:rPr lang="ru-RU" sz="2000" dirty="0"/>
              <a:t>Федеральным органам исполнительной власти, органам государственной власти субъектов Российской Федерации, органам местного самоуправления, а также осуществляющим функции указанных органов организациям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 принимать акты и (или) осуществлять действия (бездействие), заключать соглашения или осуществлять согласованные действия в области рыболовства и сохранения водных биоресурсов, которые приводят или могут привести к недопущению, ограничению или устранению конкуренции</a:t>
            </a:r>
            <a:r>
              <a:rPr lang="ru-RU" sz="2000" dirty="0"/>
              <a:t>, в том числе путем создания более выгодных условий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70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onka.kh.ua/Nev/0-56607041-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01200" cy="6858000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771800" y="5661248"/>
            <a:ext cx="6120680" cy="9361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 </a:t>
            </a:r>
          </a:p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проблемам водных биоресурсов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02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686997"/>
            <a:ext cx="87630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10. Право собственности на водные биоресурсы</a:t>
            </a:r>
          </a:p>
          <a:p>
            <a:pPr algn="just"/>
            <a:r>
              <a:rPr lang="ru-RU" sz="2000" dirty="0"/>
              <a:t>1. Водные биоресурсы находятся в федеральной собственности, за исключением </a:t>
            </a:r>
            <a:r>
              <a:rPr lang="ru-RU" sz="2000" dirty="0" smtClean="0"/>
              <a:t>случаев, предусмотренных </a:t>
            </a:r>
            <a:r>
              <a:rPr lang="ru-RU" sz="2000" dirty="0"/>
              <a:t>частью 2 настоящей статьи.</a:t>
            </a:r>
          </a:p>
          <a:p>
            <a:pPr algn="just"/>
            <a:r>
              <a:rPr lang="ru-RU" sz="2000" dirty="0"/>
              <a:t>2. Водные биоресурсы, обитающие в прудах, обводненных карьерах, могут находиться в </a:t>
            </a:r>
            <a:r>
              <a:rPr lang="ru-RU" sz="2000" dirty="0" smtClean="0"/>
              <a:t>федеральной собственности</a:t>
            </a:r>
            <a:r>
              <a:rPr lang="ru-RU" sz="2000" dirty="0"/>
              <a:t>, собственности субъектов Российской Федерации, муниципальной и частной</a:t>
            </a:r>
          </a:p>
          <a:p>
            <a:pPr algn="just"/>
            <a:r>
              <a:rPr lang="ru-RU" sz="2000" dirty="0"/>
              <a:t>собственности.</a:t>
            </a:r>
          </a:p>
          <a:p>
            <a:pPr algn="just"/>
            <a:r>
              <a:rPr lang="ru-RU" sz="2000" dirty="0"/>
              <a:t>3. Юридические лица и граждане, которые осуществляют рыболовство в порядке, </a:t>
            </a:r>
            <a:r>
              <a:rPr lang="ru-RU" sz="2000" dirty="0" smtClean="0"/>
              <a:t>предусмотренном настоящим </a:t>
            </a:r>
            <a:r>
              <a:rPr lang="ru-RU" sz="2000" dirty="0"/>
              <a:t>Федеральным законом, приобретают право собственности на добытые (выловленные)</a:t>
            </a:r>
          </a:p>
          <a:p>
            <a:pPr algn="just"/>
            <a:r>
              <a:rPr lang="ru-RU" sz="2000" dirty="0"/>
              <a:t>водные биоресурсы в соответствии с гражданским законодательством.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Право на добычу (вылов) водных биоресурсов</a:t>
            </a:r>
          </a:p>
          <a:p>
            <a:pPr algn="just"/>
            <a:r>
              <a:rPr lang="ru-RU" sz="2000" dirty="0"/>
              <a:t>Право на добычу (вылов) водных биоресурсов возникает по основаниям, </a:t>
            </a:r>
            <a:r>
              <a:rPr lang="ru-RU" sz="2000" dirty="0" smtClean="0"/>
              <a:t>предусмотренным настоящим </a:t>
            </a:r>
            <a:r>
              <a:rPr lang="ru-RU" sz="2000" dirty="0"/>
              <a:t>Федеральным законом.</a:t>
            </a:r>
          </a:p>
          <a:p>
            <a:pPr algn="just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12. Ограничения права на добычу (вылов) водных биоресурсов</a:t>
            </a:r>
          </a:p>
          <a:p>
            <a:pPr algn="just"/>
            <a:r>
              <a:rPr lang="ru-RU" sz="2000" dirty="0"/>
              <a:t>Право на добычу (вылов) водных биоресурсов может быть ограничено в соответствии </a:t>
            </a:r>
            <a:r>
              <a:rPr lang="ru-RU" sz="2000" dirty="0" smtClean="0"/>
              <a:t>с федеральными </a:t>
            </a:r>
            <a:r>
              <a:rPr lang="ru-RU" sz="2000" dirty="0"/>
              <a:t>законами и международными договорами Российской Федерации.</a:t>
            </a:r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на водные биоресурсы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3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1124744"/>
            <a:ext cx="8763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Право на добычу (вылов) водных биоресурсов прекращается:</a:t>
            </a:r>
          </a:p>
          <a:p>
            <a:pPr algn="just"/>
            <a:r>
              <a:rPr lang="ru-RU" sz="2000" dirty="0"/>
              <a:t>1) по истечении срока действия права на добычу (вылов) водных биоресурсов;</a:t>
            </a:r>
          </a:p>
          <a:p>
            <a:pPr algn="just"/>
            <a:r>
              <a:rPr lang="ru-RU" sz="2000" dirty="0"/>
              <a:t>2) по соглашению между лицом, которому предоставлены в пользование водные биоресурсы, </a:t>
            </a:r>
            <a:r>
              <a:rPr lang="ru-RU" sz="2000" dirty="0" smtClean="0"/>
              <a:t>и уполномоченным </a:t>
            </a:r>
            <a:r>
              <a:rPr lang="ru-RU" sz="2000" dirty="0"/>
              <a:t>органом государственной власти;</a:t>
            </a:r>
          </a:p>
          <a:p>
            <a:pPr algn="just"/>
            <a:r>
              <a:rPr lang="ru-RU" sz="2000" dirty="0"/>
              <a:t>3) при отказе лица, которому предоставлены в пользование водные биоресурсы, от права на </a:t>
            </a:r>
            <a:r>
              <a:rPr lang="ru-RU" sz="2000" dirty="0" smtClean="0"/>
              <a:t>добычу (</a:t>
            </a:r>
            <a:r>
              <a:rPr lang="ru-RU" sz="2000" dirty="0"/>
              <a:t>вылов) указанных водных биоресурсов;</a:t>
            </a:r>
          </a:p>
          <a:p>
            <a:pPr algn="just"/>
            <a:r>
              <a:rPr lang="ru-RU" sz="2000" dirty="0"/>
              <a:t>4) при ликвидации юридического лица или в связи со смертью гражданина, которым </a:t>
            </a:r>
            <a:r>
              <a:rPr lang="ru-RU" sz="2000" dirty="0" smtClean="0"/>
              <a:t>водные биоресурсы </a:t>
            </a:r>
            <a:r>
              <a:rPr lang="ru-RU" sz="2000" dirty="0"/>
              <a:t>были предоставлены в пользование;</a:t>
            </a:r>
          </a:p>
          <a:p>
            <a:pPr algn="just"/>
            <a:r>
              <a:rPr lang="ru-RU" sz="2000" dirty="0"/>
              <a:t>5) в иных случаях, предусмотренных Гражданским кодексом Российской Федерации и </a:t>
            </a:r>
            <a:r>
              <a:rPr lang="ru-RU" sz="2000" dirty="0" smtClean="0"/>
              <a:t>другими федеральными </a:t>
            </a:r>
            <a:r>
              <a:rPr lang="ru-RU" sz="2000" dirty="0"/>
              <a:t>законами.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Принудительное прекращение права на добычу (вылов) водных биоресурсов осуществляется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случаях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если:</a:t>
            </a:r>
          </a:p>
          <a:p>
            <a:pPr algn="just"/>
            <a:r>
              <a:rPr lang="ru-RU" sz="2000" dirty="0"/>
              <a:t>1) возникает необходимость использования водных объектов для государственных нужд;</a:t>
            </a:r>
          </a:p>
          <a:p>
            <a:pPr algn="just"/>
            <a:r>
              <a:rPr lang="ru-RU" sz="2000" dirty="0"/>
              <a:t>2) добыча (вылов) водных биоресурсов осуществляется в течение двух лет подряд в объеме </a:t>
            </a:r>
            <a:r>
              <a:rPr lang="ru-RU" sz="2000" dirty="0" smtClean="0"/>
              <a:t>менее пятидесяти </a:t>
            </a:r>
            <a:r>
              <a:rPr lang="ru-RU" sz="2000" dirty="0"/>
              <a:t>процентов промышленных квот и прибрежных квот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13. Прекращение права на добычу (вылов) водных биоресурсов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47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1124744"/>
            <a:ext cx="8763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Принудительное прекращение права на добычу (вылов) водных биоресурсов осуществляется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случаях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если: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3</a:t>
            </a:r>
            <a:r>
              <a:rPr lang="ru-RU" sz="2000" dirty="0"/>
              <a:t>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</a:t>
            </a:r>
            <a:r>
              <a:rPr lang="ru-RU" sz="2000" dirty="0"/>
              <a:t>, у которого имеется право на добычу (вылов) водных биоресурсов, в течение </a:t>
            </a:r>
            <a:r>
              <a:rPr lang="ru-RU" sz="2000" dirty="0" smtClean="0"/>
              <a:t>календарного года </a:t>
            </a:r>
            <a:r>
              <a:rPr lang="ru-RU" sz="2000" dirty="0"/>
              <a:t>два раза или более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нарушило правила рыболовства</a:t>
            </a:r>
            <a:r>
              <a:rPr lang="ru-RU" sz="2000" dirty="0"/>
              <a:t>, в результате чего был причинен </a:t>
            </a:r>
            <a:r>
              <a:rPr lang="ru-RU" sz="2000" dirty="0" smtClean="0"/>
              <a:t>крупный ущерб </a:t>
            </a:r>
            <a:r>
              <a:rPr lang="ru-RU" sz="2000" dirty="0"/>
              <a:t>водным биоресурсам, исчисляемый в соответствии со статьей 53 настоящего </a:t>
            </a:r>
            <a:r>
              <a:rPr lang="ru-RU" sz="2000" dirty="0" smtClean="0"/>
              <a:t>Федерального закона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4)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</a:t>
            </a:r>
            <a:r>
              <a:rPr lang="ru-RU" sz="2000" dirty="0"/>
              <a:t>, у которого имеется право на добычу (вылов) водных биоресурсов,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осуществило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доставку уловов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водных биоресурсов в морские порты Российской Федерации</a:t>
            </a:r>
            <a:r>
              <a:rPr lang="ru-RU" sz="2000" dirty="0"/>
              <a:t>, а также в случаях и </a:t>
            </a:r>
            <a:r>
              <a:rPr lang="ru-RU" sz="2000" dirty="0" smtClean="0"/>
              <a:t>порядке, определяемых </a:t>
            </a:r>
            <a:r>
              <a:rPr lang="ru-RU" sz="2000" dirty="0"/>
              <a:t>Правительством Российской Федерации, в иные места доставки в соответствии </a:t>
            </a:r>
            <a:r>
              <a:rPr lang="ru-RU" sz="2000" dirty="0" smtClean="0"/>
              <a:t>со статьей </a:t>
            </a:r>
            <a:r>
              <a:rPr lang="ru-RU" sz="2000" dirty="0"/>
              <a:t>19 настоящего Федерального закона;</a:t>
            </a:r>
          </a:p>
          <a:p>
            <a:pPr algn="just"/>
            <a:r>
              <a:rPr lang="ru-RU" sz="2000" dirty="0"/>
              <a:t>5)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лицо</a:t>
            </a:r>
            <a:r>
              <a:rPr lang="ru-RU" sz="2000" dirty="0"/>
              <a:t>, у которого имеется право на добычу (вылов) водных биоресурсов, в течение </a:t>
            </a:r>
            <a:r>
              <a:rPr lang="ru-RU" sz="2000" dirty="0" smtClean="0"/>
              <a:t>календарного года </a:t>
            </a:r>
            <a:r>
              <a:rPr lang="ru-RU" sz="2000" dirty="0"/>
              <a:t>без проведения согласования в установленном порядке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осуществляло прекращение на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сорок восемь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более часов работы технических средств контроля</a:t>
            </a:r>
            <a:r>
              <a:rPr lang="ru-RU" sz="2000" dirty="0"/>
              <a:t>, предусмотренных статьей 19 настоящего</a:t>
            </a:r>
          </a:p>
          <a:p>
            <a:pPr algn="just"/>
            <a:r>
              <a:rPr lang="ru-RU" sz="2000" dirty="0"/>
              <a:t>Федерального закона.</a:t>
            </a:r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13. Прекращение права на добычу (вылов) водных биоресурсов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26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847450"/>
            <a:ext cx="87630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определяются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гражданским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законодательством.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14.1. Защита конкуренции в области рыболовства и сохранения водных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биоресурсов</a:t>
            </a:r>
          </a:p>
          <a:p>
            <a:pPr algn="just"/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допускаются монополистическая деятельность </a:t>
            </a:r>
            <a:r>
              <a:rPr lang="ru-RU" sz="2000" dirty="0"/>
              <a:t>и недобросовестная конкуренция в </a:t>
            </a:r>
            <a:r>
              <a:rPr lang="ru-RU" sz="2000" dirty="0" smtClean="0"/>
              <a:t>области рыболовства </a:t>
            </a:r>
            <a:r>
              <a:rPr lang="ru-RU" sz="2000" dirty="0"/>
              <a:t>и сохранения водных биоресурсов.</a:t>
            </a:r>
          </a:p>
          <a:p>
            <a:pPr algn="just"/>
            <a:r>
              <a:rPr lang="ru-RU" sz="2000" dirty="0"/>
              <a:t>2. Федеральным органам исполнительной власти, органам государственной власти </a:t>
            </a:r>
            <a:r>
              <a:rPr lang="ru-RU" sz="2000" dirty="0" smtClean="0"/>
              <a:t>субъектов Российской </a:t>
            </a:r>
            <a:r>
              <a:rPr lang="ru-RU" sz="2000" dirty="0"/>
              <a:t>Федерации, органам местного самоуправления, а также осуществляющим </a:t>
            </a:r>
            <a:r>
              <a:rPr lang="ru-RU" sz="2000" dirty="0" smtClean="0"/>
              <a:t>функции указанных </a:t>
            </a:r>
            <a:r>
              <a:rPr lang="ru-RU" sz="2000" dirty="0"/>
              <a:t>органов организациям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 </a:t>
            </a:r>
            <a:r>
              <a:rPr lang="ru-RU" sz="2000" dirty="0"/>
              <a:t>принимать акты и (или) осуществлять </a:t>
            </a:r>
            <a:r>
              <a:rPr lang="ru-RU" sz="2000" dirty="0" smtClean="0"/>
              <a:t>действия (</a:t>
            </a:r>
            <a:r>
              <a:rPr lang="ru-RU" sz="2000" dirty="0"/>
              <a:t>бездействие), заключать соглашения или осуществлять согласованные действия в области</a:t>
            </a:r>
          </a:p>
          <a:p>
            <a:pPr algn="just"/>
            <a:r>
              <a:rPr lang="ru-RU" sz="2000" dirty="0"/>
              <a:t>рыболовства и сохранения водных биоресурсов, которые приводят или могут привести </a:t>
            </a:r>
            <a:r>
              <a:rPr lang="ru-RU" sz="2000" dirty="0" smtClean="0"/>
              <a:t>к недопущению</a:t>
            </a:r>
            <a:r>
              <a:rPr lang="ru-RU" sz="2000" dirty="0"/>
              <a:t>, ограничению или устранению конкуренции, в том числе путем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создания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выгодных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 деятельности одним физическим лицам</a:t>
            </a:r>
            <a:r>
              <a:rPr lang="ru-RU" sz="2000" dirty="0"/>
              <a:t>, юридическим лицам по сравнению </a:t>
            </a:r>
            <a:r>
              <a:rPr lang="ru-RU" sz="2000" dirty="0" smtClean="0"/>
              <a:t>с другими </a:t>
            </a:r>
            <a:r>
              <a:rPr lang="ru-RU" sz="2000" dirty="0"/>
              <a:t>физическими лицами, юридическими лицами.</a:t>
            </a:r>
          </a:p>
          <a:p>
            <a:pPr algn="just"/>
            <a:r>
              <a:rPr lang="ru-RU" sz="2000" dirty="0"/>
              <a:t>3. Государственный контроль за экономической концентрацией в области рыболовства и </a:t>
            </a:r>
            <a:r>
              <a:rPr lang="ru-RU" sz="2000" dirty="0" smtClean="0"/>
              <a:t>сохранения водных </a:t>
            </a:r>
            <a:r>
              <a:rPr lang="ru-RU" sz="2000" dirty="0"/>
              <a:t>биоресурсов осуществляется в соответствии с Федеральным законом от 26 июля 2006 года </a:t>
            </a:r>
            <a:r>
              <a:rPr lang="ru-RU" sz="2000" dirty="0" smtClean="0"/>
              <a:t>№135-ФЗ </a:t>
            </a:r>
            <a:r>
              <a:rPr lang="ru-RU" sz="2000" dirty="0"/>
              <a:t>"О защите конкуренции".</a:t>
            </a:r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14. Способы защиты права на добычу (вылов) водных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биоресурсов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38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1. Рыболовство осуществляется в отношении видов водных биоресурсов, добыча (вылов) которых </a:t>
            </a:r>
            <a:r>
              <a:rPr lang="ru-RU" sz="2000" dirty="0" smtClean="0"/>
              <a:t>не запрещена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2. Перечни видов водных биоресурсов, в отношении которых осуществляются </a:t>
            </a:r>
            <a:r>
              <a:rPr lang="ru-RU" sz="2000" dirty="0" smtClean="0"/>
              <a:t>промышленное рыболовство </a:t>
            </a:r>
            <a:r>
              <a:rPr lang="ru-RU" sz="2000" dirty="0"/>
              <a:t>и прибрежное рыболовство, утверждаются федеральным органом исполнительной</a:t>
            </a:r>
          </a:p>
          <a:p>
            <a:pPr algn="just"/>
            <a:r>
              <a:rPr lang="ru-RU" sz="2000" dirty="0"/>
              <a:t>власти в области рыболовства.</a:t>
            </a:r>
          </a:p>
          <a:p>
            <a:pPr algn="just"/>
            <a:r>
              <a:rPr lang="ru-RU" sz="2000" dirty="0"/>
              <a:t>3. Перечень особо ценных и ценных видов водных биоресурсов утверждается федеральным </a:t>
            </a:r>
            <a:r>
              <a:rPr lang="ru-RU" sz="2000" dirty="0" smtClean="0"/>
              <a:t>органом исполнительной </a:t>
            </a:r>
            <a:r>
              <a:rPr lang="ru-RU" sz="2000" dirty="0"/>
              <a:t>власти в области рыболовства.</a:t>
            </a:r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15. Виды водных биоресурсов, в отношении которых осуществляется рыболовство</a:t>
            </a:r>
          </a:p>
        </p:txBody>
      </p:sp>
    </p:spTree>
    <p:extLst>
      <p:ext uri="{BB962C8B-B14F-4D97-AF65-F5344CB8AC3E}">
        <p14:creationId xmlns:p14="http://schemas.microsoft.com/office/powerpoint/2010/main" val="1184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2884"/>
            <a:ext cx="87630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Граждане и юридические лица могут осуществлять следующие виды рыболовства:</a:t>
            </a:r>
          </a:p>
          <a:p>
            <a:pPr algn="just"/>
            <a:r>
              <a:rPr lang="ru-RU" sz="2000" dirty="0"/>
              <a:t>1)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промышленное рыболовство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2)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прибрежное рыболовство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3)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рыболовство в научно-исследовательских и контрольных целях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4)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рыболовство в учебных и культурно-просветительских целях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5) рыболовство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товарного рыбоводства</a:t>
            </a:r>
            <a:r>
              <a:rPr lang="ru-RU" sz="2000" dirty="0"/>
              <a:t>, воспроизводства и акклиматизации </a:t>
            </a:r>
            <a:r>
              <a:rPr lang="ru-RU" sz="2000" dirty="0" smtClean="0"/>
              <a:t>водных биоресурсов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6)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любительское и спортивное рыболовство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7) рыболовство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обеспечения </a:t>
            </a:r>
            <a:r>
              <a:rPr lang="ru-RU" sz="2000" dirty="0"/>
              <a:t>ведения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традиционного образа жизни </a:t>
            </a:r>
            <a:r>
              <a:rPr lang="ru-RU" sz="2000" dirty="0"/>
              <a:t>и </a:t>
            </a:r>
            <a:r>
              <a:rPr lang="ru-RU" sz="2000" dirty="0" smtClean="0"/>
              <a:t>осуществления традиционной </a:t>
            </a:r>
            <a:r>
              <a:rPr lang="ru-RU" sz="2000" dirty="0"/>
              <a:t>хозяйственной деятельности коренных малочисленных народов Севера, Сибири </a:t>
            </a:r>
            <a:r>
              <a:rPr lang="ru-RU" sz="2000" dirty="0" smtClean="0"/>
              <a:t>и Дальнего </a:t>
            </a:r>
            <a:r>
              <a:rPr lang="ru-RU" sz="2000" dirty="0"/>
              <a:t>Востока Российской Федерации.</a:t>
            </a:r>
          </a:p>
          <a:p>
            <a:pPr algn="just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Водные биоресурсы могут использоваться для осуществления одного или нескольких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видов рыболовства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предусмотренных частью 1 настоящей статьи, если иное не установлено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федеральными законами.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16. Виды рыболовства</a:t>
            </a:r>
          </a:p>
        </p:txBody>
      </p:sp>
    </p:spTree>
    <p:extLst>
      <p:ext uri="{BB962C8B-B14F-4D97-AF65-F5344CB8AC3E}">
        <p14:creationId xmlns:p14="http://schemas.microsoft.com/office/powerpoint/2010/main" val="5029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2884"/>
            <a:ext cx="87630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3</a:t>
            </a:r>
            <a:r>
              <a:rPr lang="ru-RU" sz="2000" dirty="0"/>
              <a:t>.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Рыболовство</a:t>
            </a:r>
            <a:r>
              <a:rPr lang="ru-RU" sz="2000" dirty="0"/>
              <a:t>, представляющее собой предпринимательскую деятельность,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осуществляется лицами</a:t>
            </a:r>
            <a:r>
              <a:rPr lang="ru-RU" sz="2000" dirty="0" smtClean="0"/>
              <a:t>, зарегистрированными </a:t>
            </a:r>
            <a:r>
              <a:rPr lang="ru-RU" sz="2000" dirty="0"/>
              <a:t>в Российской Федерации в соответствии с Федеральным законом от 8 </a:t>
            </a:r>
            <a:r>
              <a:rPr lang="ru-RU" sz="2000" dirty="0" smtClean="0"/>
              <a:t>августа 2001 </a:t>
            </a:r>
            <a:r>
              <a:rPr lang="ru-RU" sz="2000" dirty="0"/>
              <a:t>года № 129-ФЗ "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г</a:t>
            </a:r>
            <a:r>
              <a:rPr lang="ru-RU" sz="2000" dirty="0"/>
              <a:t>осударственной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dirty="0"/>
              <a:t>егистрации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  <a:r>
              <a:rPr lang="ru-RU" sz="2000" dirty="0"/>
              <a:t>ридических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000" dirty="0"/>
              <a:t>иц и индивидуальных</a:t>
            </a:r>
          </a:p>
          <a:p>
            <a:pPr algn="just"/>
            <a:r>
              <a:rPr lang="ru-RU" sz="2000" dirty="0"/>
              <a:t>предпринимателей".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4</a:t>
            </a:r>
            <a:r>
              <a:rPr lang="ru-RU" sz="2000" dirty="0"/>
              <a:t>.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Рыболовство</a:t>
            </a:r>
            <a:r>
              <a:rPr lang="ru-RU" sz="2000" dirty="0"/>
              <a:t>, представляющее собой предпринимательскую деятельность,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 осуществлять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иностранным лицам </a:t>
            </a:r>
            <a:r>
              <a:rPr lang="ru-RU" sz="2000" dirty="0"/>
              <a:t>и указанным в части 3 настоящей статьи лицам с судов</a:t>
            </a:r>
            <a:r>
              <a:rPr lang="ru-RU" sz="2000" dirty="0" smtClean="0"/>
              <a:t>, принадлежащих </a:t>
            </a:r>
            <a:r>
              <a:rPr lang="ru-RU" sz="2000" dirty="0"/>
              <a:t>иностранным лицам, если иное не предусмотрено настоящим Федеральным </a:t>
            </a:r>
            <a:r>
              <a:rPr lang="ru-RU" sz="2000" dirty="0" smtClean="0"/>
              <a:t>законом и </a:t>
            </a:r>
            <a:r>
              <a:rPr lang="ru-RU" sz="2000" dirty="0"/>
              <a:t>другими федеральными законами.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5</a:t>
            </a:r>
            <a:r>
              <a:rPr lang="ru-RU" sz="2000" dirty="0"/>
              <a:t>.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Рыболовство осуществляется в отношении водных биоресурсов, общий допустимый улов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которых устанавливается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или в отношении водных биоресурсов, общий допустимый улов которых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устанавливается</a:t>
            </a:r>
            <a:r>
              <a:rPr lang="ru-RU" sz="2000" dirty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6</a:t>
            </a:r>
            <a:r>
              <a:rPr lang="ru-RU" sz="2000" dirty="0"/>
              <a:t>.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добычи (вылова) водных биоресурсов, общий допустимый улов которых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устанавливается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определяется по заявлению лица, у которого возникает право на добычу (вылов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водных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биоресурсов.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16. Виды рыболовства</a:t>
            </a:r>
          </a:p>
        </p:txBody>
      </p:sp>
    </p:spTree>
    <p:extLst>
      <p:ext uri="{BB962C8B-B14F-4D97-AF65-F5344CB8AC3E}">
        <p14:creationId xmlns:p14="http://schemas.microsoft.com/office/powerpoint/2010/main" val="38031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438" y="1052736"/>
            <a:ext cx="8763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1.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Рыбохозяйственные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бассейны включают в себя моря и озера с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бассейнами впадающих в них рек</a:t>
            </a:r>
            <a:r>
              <a:rPr lang="ru-RU" sz="2000" dirty="0"/>
              <a:t>, </a:t>
            </a:r>
            <a:r>
              <a:rPr lang="ru-RU" sz="2000" dirty="0" smtClean="0"/>
              <a:t>а также </a:t>
            </a:r>
            <a:r>
              <a:rPr lang="ru-RU" sz="2000" dirty="0"/>
              <a:t>иные водные объекты </a:t>
            </a:r>
            <a:r>
              <a:rPr lang="ru-RU" sz="2000" dirty="0" err="1"/>
              <a:t>рыбохозяйственного</a:t>
            </a:r>
            <a:r>
              <a:rPr lang="ru-RU" sz="2000" dirty="0"/>
              <a:t> значения.</a:t>
            </a:r>
          </a:p>
          <a:p>
            <a:pPr algn="just"/>
            <a:r>
              <a:rPr lang="ru-RU" sz="2000" dirty="0"/>
              <a:t>2.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Устанавливаются следующие </a:t>
            </a:r>
            <a:r>
              <a:rPr lang="ru-RU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рыбохозяйственные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бассейны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ru-RU" sz="2000" dirty="0"/>
              <a:t>1) Азово-Черноморский;</a:t>
            </a:r>
          </a:p>
          <a:p>
            <a:pPr algn="just"/>
            <a:r>
              <a:rPr lang="ru-RU" sz="2000" dirty="0"/>
              <a:t>2) Байкальский;</a:t>
            </a:r>
          </a:p>
          <a:p>
            <a:pPr algn="just"/>
            <a:r>
              <a:rPr lang="ru-RU" sz="2000" dirty="0"/>
              <a:t>3) Волжско-Каспийский;</a:t>
            </a:r>
          </a:p>
          <a:p>
            <a:pPr algn="just"/>
            <a:r>
              <a:rPr lang="ru-RU" sz="2000" dirty="0"/>
              <a:t>4) Восточно-Сибирский; </a:t>
            </a:r>
            <a:endParaRPr lang="ru-RU" sz="2000" dirty="0" smtClean="0"/>
          </a:p>
          <a:p>
            <a:pPr algn="just"/>
            <a:r>
              <a:rPr lang="ru-RU" sz="2000" dirty="0" smtClean="0"/>
              <a:t>5</a:t>
            </a:r>
            <a:r>
              <a:rPr lang="ru-RU" sz="2000" dirty="0"/>
              <a:t>) Дальневосточный;</a:t>
            </a:r>
          </a:p>
          <a:p>
            <a:pPr algn="just"/>
            <a:r>
              <a:rPr lang="ru-RU" sz="2000" dirty="0"/>
              <a:t>6) Западно-Сибирский;</a:t>
            </a:r>
          </a:p>
          <a:p>
            <a:pPr algn="just"/>
            <a:r>
              <a:rPr lang="ru-RU" sz="2000" dirty="0"/>
              <a:t>7) Западный;</a:t>
            </a:r>
          </a:p>
          <a:p>
            <a:pPr algn="just"/>
            <a:r>
              <a:rPr lang="ru-RU" sz="2000" dirty="0"/>
              <a:t>8) Северный.</a:t>
            </a:r>
          </a:p>
          <a:p>
            <a:pPr algn="just"/>
            <a:r>
              <a:rPr lang="ru-RU" sz="2000" dirty="0"/>
              <a:t>3.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водным объектам </a:t>
            </a:r>
            <a:r>
              <a:rPr lang="ru-RU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рыбохозяйственного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значения относятся водные объекты,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используются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могут быть использованы для добычи (вылова) водных биоресурсов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4.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водных объектов </a:t>
            </a:r>
            <a:r>
              <a:rPr lang="ru-RU" sz="2000" dirty="0" err="1"/>
              <a:t>рыбохозяйственного</a:t>
            </a:r>
            <a:r>
              <a:rPr lang="ru-RU" sz="2000" dirty="0"/>
              <a:t> значения и особенности добычи (вылова) </a:t>
            </a:r>
            <a:r>
              <a:rPr lang="ru-RU" sz="2000" dirty="0" smtClean="0"/>
              <a:t>водных биоресурсов</a:t>
            </a:r>
            <a:r>
              <a:rPr lang="ru-RU" sz="2000" dirty="0"/>
              <a:t>, обитающих в них,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устанавливаются федеральным органом исполнительной власти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области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рыболовства</a:t>
            </a:r>
            <a:r>
              <a:rPr lang="ru-RU" sz="2000" dirty="0" smtClean="0"/>
              <a:t>.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1219"/>
            <a:ext cx="8763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17.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Рыбохозяйственные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бассейны и водные объекты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рыбохозяйственного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24847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2154</Words>
  <Application>Microsoft Office PowerPoint</Application>
  <PresentationFormat>Экран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Autumn</vt:lpstr>
      <vt:lpstr>11_Тема Office</vt:lpstr>
      <vt:lpstr>Поток</vt:lpstr>
      <vt:lpstr>Калайда М.Л.       Д.б.н., профессор Зав.Кафедрой  «Водные биоресурсы и аквакультура» kalayda4@mail.ru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будущая деятельность.</dc:title>
  <dc:creator>Ефим</dc:creator>
  <cp:lastModifiedBy>Калайда</cp:lastModifiedBy>
  <cp:revision>271</cp:revision>
  <dcterms:created xsi:type="dcterms:W3CDTF">2013-11-21T14:00:14Z</dcterms:created>
  <dcterms:modified xsi:type="dcterms:W3CDTF">2020-03-18T08:45:18Z</dcterms:modified>
</cp:coreProperties>
</file>