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317" r:id="rId3"/>
    <p:sldId id="319" r:id="rId4"/>
    <p:sldId id="320" r:id="rId5"/>
    <p:sldId id="287" r:id="rId6"/>
    <p:sldId id="289" r:id="rId7"/>
    <p:sldId id="290" r:id="rId8"/>
    <p:sldId id="288" r:id="rId9"/>
    <p:sldId id="260" r:id="rId10"/>
    <p:sldId id="292" r:id="rId11"/>
    <p:sldId id="298" r:id="rId12"/>
    <p:sldId id="273" r:id="rId13"/>
    <p:sldId id="294" r:id="rId14"/>
    <p:sldId id="299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296" r:id="rId26"/>
    <p:sldId id="336" r:id="rId27"/>
    <p:sldId id="351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7" r:id="rId39"/>
    <p:sldId id="348" r:id="rId40"/>
    <p:sldId id="349" r:id="rId41"/>
    <p:sldId id="350" r:id="rId42"/>
    <p:sldId id="297" r:id="rId43"/>
    <p:sldId id="353" r:id="rId44"/>
    <p:sldId id="354" r:id="rId45"/>
    <p:sldId id="355" r:id="rId46"/>
    <p:sldId id="356" r:id="rId47"/>
    <p:sldId id="357" r:id="rId48"/>
    <p:sldId id="358" r:id="rId49"/>
    <p:sldId id="359" r:id="rId50"/>
    <p:sldId id="360" r:id="rId51"/>
    <p:sldId id="361" r:id="rId52"/>
    <p:sldId id="362" r:id="rId53"/>
    <p:sldId id="322" r:id="rId54"/>
    <p:sldId id="323" r:id="rId55"/>
    <p:sldId id="324" r:id="rId56"/>
    <p:sldId id="352" r:id="rId57"/>
    <p:sldId id="325" r:id="rId58"/>
    <p:sldId id="363" r:id="rId59"/>
    <p:sldId id="301" r:id="rId60"/>
    <p:sldId id="364" r:id="rId61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610" y="-1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6A2CDFC-E6C4-4F19-9D3E-A3CB490D5606}" type="datetimeFigureOut">
              <a:rPr lang="ru-RU"/>
              <a:pPr>
                <a:defRPr/>
              </a:pPr>
              <a:t>19.02.2024</a:t>
            </a:fld>
            <a:endParaRPr lang="ru-RU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5CF30C0-92DF-4325-B7BB-B8055F2296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9311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A6CAF-95C1-4C2B-BC88-6951C6DE7871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1CD56-C636-42D0-98D0-918D0663B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C707F-7CC2-4232-9FE8-84BF595E0425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B8962-2F25-44DC-9601-0EB092741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“</a:t>
            </a:r>
          </a:p>
        </p:txBody>
      </p:sp>
      <p:sp>
        <p:nvSpPr>
          <p:cNvPr id="6" name="TextBox 21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671D3-871C-447B-BB65-8EDFED01EF51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67896-D132-4954-810E-B2922C0B8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85D54-DC01-4521-B416-C4564B3CAB6B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063DE-FC46-4D84-9D86-9536835AB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DE7F5-55CD-450D-AD4E-4DEFC78F5A3D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3C43A-9BF9-4B98-8127-AB6AC15AD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493B9-EA9D-4A3C-B547-CCC957F28D16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60DC7-B4D1-4F3B-8814-7B23972DC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08429-DBC1-4B3D-ADBA-6FF2A3ADE467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F7082-24F4-4156-83EA-54E4B1F70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526EC-D3DE-4397-9C23-2EC8EE9AA308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8A4AD-4069-41D7-A7A0-AA5545F05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1320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77863" y="2160588"/>
            <a:ext cx="4221162" cy="38814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51425" y="2160588"/>
            <a:ext cx="4222750" cy="38814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F0913-C078-429A-9A23-593AFDA7B82D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C4BF0-06BF-49BF-AD6F-B7552D782E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77863" y="609600"/>
            <a:ext cx="8596312" cy="1320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77863" y="2160588"/>
            <a:ext cx="4221162" cy="1863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51425" y="2160588"/>
            <a:ext cx="4222750" cy="1863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77863" y="4176713"/>
            <a:ext cx="4221162" cy="18653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51425" y="4176713"/>
            <a:ext cx="4222750" cy="18653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8E66A-8431-4784-A0F3-AB1886A5B859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C8ED3-7B22-442B-A7C4-DF626D453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1320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7863" y="2160588"/>
            <a:ext cx="4221162" cy="38814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51425" y="2160588"/>
            <a:ext cx="4222750" cy="38814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3D22A-C92D-4776-AC33-9A16E99B0948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A72C8-6357-42F7-A314-B72BA81AA7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54C87-785A-474B-8863-B3F6D6EED994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3E63F-4FCD-42D7-B58C-839B2BABB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1320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77863" y="2160588"/>
            <a:ext cx="4221162" cy="38814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51425" y="2160588"/>
            <a:ext cx="4222750" cy="1863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051425" y="4176713"/>
            <a:ext cx="4222750" cy="18653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4551E-844F-406C-BFC8-8C540E1E642D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AA162-9103-4D2D-9317-8F66CBD6F8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1320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77863" y="2160588"/>
            <a:ext cx="4221162" cy="1863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77863" y="4176713"/>
            <a:ext cx="4221162" cy="18653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5051425" y="2160588"/>
            <a:ext cx="4222750" cy="38814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D66DD-D671-4D4F-8DE7-00DF9F7C0D26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B9FF2-6844-472D-AFC1-F820C1BFF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1320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7863" y="2160588"/>
            <a:ext cx="8596312" cy="1863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7863" y="4176713"/>
            <a:ext cx="8596312" cy="18653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C5D7A-707E-4C96-A218-EBAF68C5192F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481D1-B888-454D-B969-2571791C93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0B446-0685-455F-B5C0-C93AEE9D4429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2E739-DDC3-4BFE-A859-3421FDD61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893E0-74EC-4ED4-B0FF-0AE4305BCB44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9A66E-8F7B-4A97-90F6-D3AC7A54F5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2D30-F5E3-4CDC-ACB0-449D1D35F9AD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02490-C66D-43FD-9595-98070C6B5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B71F7-3EF8-4E3C-AC4F-407B18993F98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87D35-770C-4097-89DC-7AE9F1B76F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27D54-F56B-4611-8B6B-4C899B7AAD14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9DA0C-A090-482A-8DDC-FCCEBD3F8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C411C-67C4-4E1F-8E50-554C07B5AC23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7D86C-041E-4727-8320-A4F01028D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C8799-7E0F-4E94-98C5-12B5BE123F69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93F6B-42A2-46F6-B565-ADEDCC9F4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79DC5B-B41B-4B6F-9FD2-3331795F5DA0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FEBA6481-B0DD-451B-B4BD-8FC6C8B4C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72" r:id="rId11"/>
    <p:sldLayoutId id="2147483661" r:id="rId12"/>
    <p:sldLayoutId id="2147483673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3200"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jpeg"/><Relationship Id="rId4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695325" y="0"/>
            <a:ext cx="11305331" cy="1484313"/>
          </a:xfrm>
        </p:spPr>
        <p:txBody>
          <a:bodyPr/>
          <a:lstStyle/>
          <a:p>
            <a:pPr algn="ctr" eaLnBrk="1" hangingPunct="1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Электрические станции и подстанции</a:t>
            </a:r>
            <a:br>
              <a:rPr lang="ru-RU" sz="3200" dirty="0" smtClean="0"/>
            </a:br>
            <a:r>
              <a:rPr lang="ru-RU" sz="3200" dirty="0" smtClean="0"/>
              <a:t>Раздел 5. Лекции 7,8,9. </a:t>
            </a:r>
            <a:r>
              <a:rPr lang="ru-RU" sz="3200" dirty="0"/>
              <a:t>В</a:t>
            </a:r>
            <a:r>
              <a:rPr lang="ru-RU" sz="3200" dirty="0" smtClean="0"/>
              <a:t>ыключатели</a:t>
            </a:r>
            <a:endParaRPr lang="ru-RU" sz="3200" dirty="0" smtClean="0"/>
          </a:p>
        </p:txBody>
      </p:sp>
      <p:pic>
        <p:nvPicPr>
          <p:cNvPr id="24578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600825" y="2060575"/>
            <a:ext cx="4222750" cy="2814638"/>
          </a:xfrm>
        </p:spPr>
      </p:pic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3" y="1700213"/>
            <a:ext cx="6022975" cy="445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/>
          </p:cNvSpPr>
          <p:nvPr>
            <p:ph type="title"/>
          </p:nvPr>
        </p:nvSpPr>
        <p:spPr>
          <a:xfrm>
            <a:off x="677863" y="0"/>
            <a:ext cx="8596312" cy="620713"/>
          </a:xfrm>
        </p:spPr>
        <p:txBody>
          <a:bodyPr/>
          <a:lstStyle/>
          <a:p>
            <a:r>
              <a:rPr lang="ru-RU" sz="3200" smtClean="0">
                <a:latin typeface="Arial" charset="0"/>
              </a:rPr>
              <a:t>Конструктивные части выключателей</a:t>
            </a:r>
          </a:p>
        </p:txBody>
      </p:sp>
      <p:sp>
        <p:nvSpPr>
          <p:cNvPr id="69634" name="Rectangle 4"/>
          <p:cNvSpPr>
            <a:spLocks noGrp="1"/>
          </p:cNvSpPr>
          <p:nvPr>
            <p:ph type="body" sz="half" idx="1"/>
          </p:nvPr>
        </p:nvSpPr>
        <p:spPr>
          <a:xfrm>
            <a:off x="192088" y="1052513"/>
            <a:ext cx="6191250" cy="5545137"/>
          </a:xfrm>
        </p:spPr>
        <p:txBody>
          <a:bodyPr/>
          <a:lstStyle/>
          <a:p>
            <a:r>
              <a:rPr lang="ru-RU" sz="2800" dirty="0" smtClean="0">
                <a:latin typeface="Arial" charset="0"/>
              </a:rPr>
              <a:t>Контактная система</a:t>
            </a:r>
          </a:p>
          <a:p>
            <a:r>
              <a:rPr lang="ru-RU" sz="2800" dirty="0" smtClean="0">
                <a:latin typeface="Arial" charset="0"/>
              </a:rPr>
              <a:t>Дугогасительное устройство</a:t>
            </a:r>
          </a:p>
          <a:p>
            <a:r>
              <a:rPr lang="ru-RU" sz="2800" dirty="0" smtClean="0">
                <a:latin typeface="Arial" charset="0"/>
              </a:rPr>
              <a:t>Токоведущие части</a:t>
            </a:r>
          </a:p>
          <a:p>
            <a:r>
              <a:rPr lang="ru-RU" sz="2800" dirty="0" smtClean="0">
                <a:latin typeface="Arial" charset="0"/>
              </a:rPr>
              <a:t>Корпус</a:t>
            </a:r>
          </a:p>
          <a:p>
            <a:r>
              <a:rPr lang="ru-RU" sz="2800" dirty="0" smtClean="0">
                <a:latin typeface="Arial" charset="0"/>
              </a:rPr>
              <a:t>Изоляционная конструкция</a:t>
            </a:r>
          </a:p>
          <a:p>
            <a:r>
              <a:rPr lang="ru-RU" sz="2800" dirty="0" smtClean="0">
                <a:latin typeface="Arial" charset="0"/>
              </a:rPr>
              <a:t>Приводной механизм</a:t>
            </a:r>
          </a:p>
        </p:txBody>
      </p:sp>
      <p:pic>
        <p:nvPicPr>
          <p:cNvPr id="69635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600825" y="1557338"/>
            <a:ext cx="3887788" cy="388778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/>
          </p:cNvSpPr>
          <p:nvPr>
            <p:ph type="title" sz="quarter"/>
          </p:nvPr>
        </p:nvSpPr>
        <p:spPr>
          <a:xfrm>
            <a:off x="677863" y="0"/>
            <a:ext cx="8596312" cy="765175"/>
          </a:xfrm>
        </p:spPr>
        <p:txBody>
          <a:bodyPr/>
          <a:lstStyle/>
          <a:p>
            <a:pPr eaLnBrk="1" hangingPunct="1"/>
            <a:r>
              <a:rPr lang="ru-RU" smtClean="0"/>
              <a:t>Высоковольтные выключатели </a:t>
            </a:r>
            <a:r>
              <a:rPr lang="en-US" smtClean="0"/>
              <a:t>Q     </a:t>
            </a:r>
            <a:r>
              <a:rPr lang="ru-RU" smtClean="0"/>
              <a:t>В</a:t>
            </a:r>
            <a:r>
              <a:rPr lang="en-US" smtClean="0"/>
              <a:t>  </a:t>
            </a:r>
            <a:endParaRPr lang="ru-RU" smtClean="0"/>
          </a:p>
        </p:txBody>
      </p:sp>
      <p:sp>
        <p:nvSpPr>
          <p:cNvPr id="71682" name="Rectangle 7"/>
          <p:cNvSpPr>
            <a:spLocks noGrp="1"/>
          </p:cNvSpPr>
          <p:nvPr>
            <p:ph sz="quarter" idx="1"/>
          </p:nvPr>
        </p:nvSpPr>
        <p:spPr>
          <a:xfrm>
            <a:off x="334963" y="765175"/>
            <a:ext cx="4897437" cy="33845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1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Выключатели.</a:t>
            </a:r>
            <a:r>
              <a:rPr 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Выключатели </a:t>
            </a:r>
            <a:r>
              <a:rPr lang="ru-RU" sz="1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 </a:t>
            </a:r>
            <a:r>
              <a:rPr 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для включения и отключения цепи в нормальных и аварийных режимах.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способам гашения дуги: </a:t>
            </a:r>
            <a:r>
              <a:rPr lang="ru-RU" sz="1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масляный, воздушный, вакуумный, элегазовый.</a:t>
            </a:r>
            <a:r>
              <a:rPr 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Выключатели различаются по выполняемым функциям.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Выключатель присоединения </a:t>
            </a:r>
            <a:r>
              <a:rPr lang="ru-RU" sz="1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Шиносоединительный выключатель </a:t>
            </a:r>
            <a:r>
              <a:rPr lang="ru-RU" sz="1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ШСВ</a:t>
            </a:r>
            <a:r>
              <a:rPr lang="en-US" sz="1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(QA)</a:t>
            </a:r>
            <a:r>
              <a:rPr 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Секционный выключатель </a:t>
            </a:r>
            <a:r>
              <a:rPr lang="ru-RU" sz="1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</a:t>
            </a:r>
            <a:r>
              <a:rPr lang="en-US" sz="1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(QB)</a:t>
            </a:r>
            <a:r>
              <a:rPr 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Обходной выключатель </a:t>
            </a:r>
            <a:r>
              <a:rPr lang="ru-RU" sz="1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ОВ</a:t>
            </a:r>
            <a:r>
              <a:rPr lang="en-US" sz="1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(QO)</a:t>
            </a:r>
            <a:r>
              <a:rPr 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/>
            <a:endParaRPr lang="ru-RU" sz="1800" smtClean="0"/>
          </a:p>
        </p:txBody>
      </p:sp>
      <p:pic>
        <p:nvPicPr>
          <p:cNvPr id="71683" name="Picture 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951538" y="1268413"/>
            <a:ext cx="2376487" cy="2519362"/>
          </a:xfrm>
        </p:spPr>
      </p:pic>
      <p:pic>
        <p:nvPicPr>
          <p:cNvPr id="71684" name="Picture 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50863" y="4770438"/>
            <a:ext cx="2808287" cy="2087562"/>
          </a:xfrm>
        </p:spPr>
      </p:pic>
      <p:pic>
        <p:nvPicPr>
          <p:cNvPr id="7168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48750" y="908050"/>
            <a:ext cx="273526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6527800" y="4076700"/>
            <a:ext cx="3517900" cy="2592388"/>
          </a:xfrm>
        </p:spPr>
      </p:pic>
      <p:pic>
        <p:nvPicPr>
          <p:cNvPr id="71687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9875" y="4221163"/>
            <a:ext cx="2016125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/>
          </p:cNvSpPr>
          <p:nvPr>
            <p:ph type="title"/>
          </p:nvPr>
        </p:nvSpPr>
        <p:spPr>
          <a:xfrm>
            <a:off x="677863" y="0"/>
            <a:ext cx="8596312" cy="476250"/>
          </a:xfrm>
        </p:spPr>
        <p:txBody>
          <a:bodyPr/>
          <a:lstStyle/>
          <a:p>
            <a:pPr algn="ctr"/>
            <a:r>
              <a:rPr lang="ru-RU" sz="3200" smtClean="0">
                <a:latin typeface="Arial" charset="0"/>
              </a:rPr>
              <a:t>Электрическая дуга</a:t>
            </a:r>
          </a:p>
        </p:txBody>
      </p:sp>
      <p:sp>
        <p:nvSpPr>
          <p:cNvPr id="72706" name="Rectangle 5"/>
          <p:cNvSpPr>
            <a:spLocks noGrp="1"/>
          </p:cNvSpPr>
          <p:nvPr>
            <p:ph type="body" sz="half" idx="2"/>
          </p:nvPr>
        </p:nvSpPr>
        <p:spPr>
          <a:xfrm>
            <a:off x="7319963" y="4292600"/>
            <a:ext cx="4464050" cy="256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600" smtClean="0"/>
              <a:t>Дуговой разряд – </a:t>
            </a: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r>
              <a:rPr lang="ru-RU" sz="1600" smtClean="0"/>
              <a:t>эмиссия электронов с катода</a:t>
            </a: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r>
              <a:rPr lang="ru-RU" sz="1600" smtClean="0"/>
              <a:t>ударная ионизация</a:t>
            </a: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r>
              <a:rPr lang="ru-RU" sz="1600" smtClean="0"/>
              <a:t>термоионизация</a:t>
            </a:r>
          </a:p>
          <a:p>
            <a:pPr>
              <a:lnSpc>
                <a:spcPct val="80000"/>
              </a:lnSpc>
            </a:pPr>
            <a:r>
              <a:rPr lang="ru-RU" sz="1600" smtClean="0"/>
              <a:t>температура 6000-18000°К °C = °К — 273,15</a:t>
            </a:r>
            <a:br>
              <a:rPr lang="ru-RU" sz="1600" smtClean="0"/>
            </a:br>
            <a:r>
              <a:rPr lang="ru-RU" sz="1600" smtClean="0"/>
              <a:t/>
            </a:r>
            <a:br>
              <a:rPr lang="ru-RU" sz="1600" smtClean="0"/>
            </a:br>
            <a:r>
              <a:rPr lang="ru-RU" sz="1600" smtClean="0"/>
              <a:t>плотность тока в стволе дуги 10000А/см2 и более</a:t>
            </a:r>
          </a:p>
        </p:txBody>
      </p:sp>
      <p:pic>
        <p:nvPicPr>
          <p:cNvPr id="72707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9425" y="1268413"/>
            <a:ext cx="6381750" cy="5040312"/>
          </a:xfrm>
        </p:spPr>
      </p:pic>
      <p:pic>
        <p:nvPicPr>
          <p:cNvPr id="7270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2300" y="0"/>
            <a:ext cx="52197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4"/>
          <p:cNvSpPr>
            <a:spLocks noGrp="1"/>
          </p:cNvSpPr>
          <p:nvPr>
            <p:ph type="title" sz="quarter"/>
          </p:nvPr>
        </p:nvSpPr>
        <p:spPr>
          <a:xfrm>
            <a:off x="677863" y="0"/>
            <a:ext cx="8596312" cy="476250"/>
          </a:xfrm>
        </p:spPr>
        <p:txBody>
          <a:bodyPr/>
          <a:lstStyle/>
          <a:p>
            <a:pPr algn="ctr"/>
            <a:r>
              <a:rPr lang="ru-RU" sz="3200" smtClean="0">
                <a:latin typeface="Arial" charset="0"/>
              </a:rPr>
              <a:t>Вакуумные выключатели</a:t>
            </a:r>
          </a:p>
        </p:txBody>
      </p:sp>
      <p:sp>
        <p:nvSpPr>
          <p:cNvPr id="80898" name="Rectangle 6"/>
          <p:cNvSpPr>
            <a:spLocks noGrp="1"/>
          </p:cNvSpPr>
          <p:nvPr>
            <p:ph sz="quarter" idx="2"/>
          </p:nvPr>
        </p:nvSpPr>
        <p:spPr>
          <a:xfrm>
            <a:off x="6600825" y="908050"/>
            <a:ext cx="4222750" cy="1863725"/>
          </a:xfrm>
        </p:spPr>
        <p:txBody>
          <a:bodyPr/>
          <a:lstStyle/>
          <a:p>
            <a:endParaRPr lang="ru-RU" sz="2400" smtClean="0"/>
          </a:p>
        </p:txBody>
      </p:sp>
      <p:sp>
        <p:nvSpPr>
          <p:cNvPr id="80899" name="Rectangle 7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 sz="2400" smtClean="0"/>
          </a:p>
        </p:txBody>
      </p:sp>
      <p:pic>
        <p:nvPicPr>
          <p:cNvPr id="80900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44900"/>
            <a:ext cx="451167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1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735638" y="404813"/>
            <a:ext cx="5400675" cy="2924175"/>
          </a:xfrm>
        </p:spPr>
      </p:pic>
      <p:pic>
        <p:nvPicPr>
          <p:cNvPr id="80902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525" y="620713"/>
            <a:ext cx="47625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3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40050" y="4478338"/>
            <a:ext cx="31432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4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54725" y="3479800"/>
            <a:ext cx="494347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8336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рис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692696"/>
            <a:ext cx="4332402" cy="53493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51384" y="5949280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Осциллограммы отключения переменного тока в вакууме</a:t>
            </a:r>
            <a:endParaRPr lang="ru-RU" dirty="0"/>
          </a:p>
        </p:txBody>
      </p:sp>
      <p:pic>
        <p:nvPicPr>
          <p:cNvPr id="7" name="Объект 6" descr="1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1" y="692696"/>
            <a:ext cx="4104455" cy="54412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5375921" y="6133945"/>
            <a:ext cx="57606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Вакуумная дугогасительная камера КДВ-10-1600-20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696400" y="332656"/>
            <a:ext cx="23762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 – рабочие контакты; </a:t>
            </a:r>
            <a:endParaRPr lang="ru-RU" dirty="0" smtClean="0"/>
          </a:p>
          <a:p>
            <a:r>
              <a:rPr lang="ru-RU" dirty="0" smtClean="0"/>
              <a:t>2 </a:t>
            </a:r>
            <a:r>
              <a:rPr lang="ru-RU" dirty="0"/>
              <a:t>– дугогасительные контакты; </a:t>
            </a:r>
            <a:endParaRPr lang="ru-RU" dirty="0" smtClean="0"/>
          </a:p>
          <a:p>
            <a:r>
              <a:rPr lang="ru-RU" dirty="0" smtClean="0"/>
              <a:t>3 </a:t>
            </a:r>
            <a:r>
              <a:rPr lang="ru-RU" dirty="0"/>
              <a:t>– зазоры; </a:t>
            </a:r>
            <a:endParaRPr lang="ru-RU" dirty="0" smtClean="0"/>
          </a:p>
          <a:p>
            <a:r>
              <a:rPr lang="ru-RU" dirty="0" smtClean="0"/>
              <a:t>4</a:t>
            </a:r>
            <a:r>
              <a:rPr lang="ru-RU" dirty="0"/>
              <a:t>, 5– медные стержни; </a:t>
            </a:r>
            <a:endParaRPr lang="ru-RU" dirty="0" smtClean="0"/>
          </a:p>
          <a:p>
            <a:r>
              <a:rPr lang="ru-RU" dirty="0" smtClean="0"/>
              <a:t>6 </a:t>
            </a:r>
            <a:r>
              <a:rPr lang="ru-RU" dirty="0"/>
              <a:t>– фланец; </a:t>
            </a:r>
            <a:endParaRPr lang="ru-RU" dirty="0" smtClean="0"/>
          </a:p>
          <a:p>
            <a:r>
              <a:rPr lang="ru-RU" dirty="0" smtClean="0"/>
              <a:t>7 </a:t>
            </a:r>
            <a:r>
              <a:rPr lang="ru-RU" dirty="0"/>
              <a:t>– сильфон; </a:t>
            </a:r>
            <a:endParaRPr lang="ru-RU" dirty="0" smtClean="0"/>
          </a:p>
          <a:p>
            <a:r>
              <a:rPr lang="ru-RU" dirty="0" smtClean="0"/>
              <a:t>8</a:t>
            </a:r>
            <a:r>
              <a:rPr lang="ru-RU" dirty="0"/>
              <a:t>, 9 – металлические экраны; </a:t>
            </a:r>
            <a:endParaRPr lang="ru-RU" dirty="0" smtClean="0"/>
          </a:p>
          <a:p>
            <a:r>
              <a:rPr lang="ru-RU" dirty="0" smtClean="0"/>
              <a:t>10,12 </a:t>
            </a:r>
            <a:r>
              <a:rPr lang="ru-RU" dirty="0"/>
              <a:t>– корпус; </a:t>
            </a:r>
            <a:endParaRPr lang="ru-RU" dirty="0" smtClean="0"/>
          </a:p>
          <a:p>
            <a:r>
              <a:rPr lang="ru-RU" dirty="0" smtClean="0"/>
              <a:t>11 </a:t>
            </a:r>
            <a:r>
              <a:rPr lang="ru-RU" dirty="0"/>
              <a:t>– кольцо</a:t>
            </a:r>
          </a:p>
        </p:txBody>
      </p:sp>
    </p:spTree>
    <p:extLst>
      <p:ext uri="{BB962C8B-B14F-4D97-AF65-F5344CB8AC3E}">
        <p14:creationId xmlns:p14="http://schemas.microsoft.com/office/powerpoint/2010/main" val="1242640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3" y="0"/>
            <a:ext cx="8596312" cy="692696"/>
          </a:xfrm>
        </p:spPr>
        <p:txBody>
          <a:bodyPr/>
          <a:lstStyle/>
          <a:p>
            <a:pPr algn="ctr"/>
            <a:r>
              <a:rPr lang="ru-RU" sz="2800" dirty="0"/>
              <a:t>Выключатель вакуумный ВВТЭ-10-10/6</a:t>
            </a:r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692696"/>
            <a:ext cx="5904656" cy="5904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826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Вакуумный выключатель </a:t>
            </a:r>
            <a:r>
              <a:rPr lang="ru-RU" sz="2800" dirty="0" smtClean="0"/>
              <a:t>ВВК-35К-20/1000У1</a:t>
            </a:r>
            <a:endParaRPr lang="ru-RU" sz="2800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196752"/>
            <a:ext cx="4453557" cy="4294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1340768"/>
            <a:ext cx="2265535" cy="47012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626804"/>
              </p:ext>
            </p:extLst>
          </p:nvPr>
        </p:nvGraphicFramePr>
        <p:xfrm>
          <a:off x="8256240" y="2348880"/>
          <a:ext cx="3528392" cy="367240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55915"/>
                <a:gridCol w="2272477"/>
              </a:tblGrid>
              <a:tr h="36724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 – общий вид: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 – полюс; 2 – привод; 3 – рама; 4 – механизм привода полюса; 5 – опорный изолятор;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 – токоведущие шины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 – полюс выключателя: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 – крышка; 2, 6 – фланцы;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 – фарфоровый изолятор;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 ,7 – тяги; 5 – вакуумная камера;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 – механизм привода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284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2" y="0"/>
            <a:ext cx="11250785" cy="1930400"/>
          </a:xfrm>
        </p:spPr>
        <p:txBody>
          <a:bodyPr/>
          <a:lstStyle/>
          <a:p>
            <a:pPr algn="ctr"/>
            <a:r>
              <a:rPr lang="ru-RU" sz="1600" dirty="0"/>
              <a:t>Вакуумный выключатель: </a:t>
            </a:r>
            <a:br>
              <a:rPr lang="ru-RU" sz="1600" dirty="0"/>
            </a:br>
            <a:r>
              <a:rPr lang="ru-RU" sz="1600" dirty="0"/>
              <a:t>а –  внешний вид;  б – схема устройства полюса:</a:t>
            </a:r>
            <a:br>
              <a:rPr lang="ru-RU" sz="1600" dirty="0"/>
            </a:br>
            <a:r>
              <a:rPr lang="ru-RU" sz="1600" dirty="0"/>
              <a:t>1 – вакуумная дугогасительная камера; 2 – неподвижный контакт; </a:t>
            </a:r>
            <a:br>
              <a:rPr lang="ru-RU" sz="1600" dirty="0"/>
            </a:br>
            <a:r>
              <a:rPr lang="ru-RU" sz="1600" dirty="0"/>
              <a:t>3 – подвижный     контакт; 4 – гибкий токосъем; 5 – тяговый изолятор; </a:t>
            </a:r>
            <a:br>
              <a:rPr lang="ru-RU" sz="1600" dirty="0"/>
            </a:br>
            <a:r>
              <a:rPr lang="ru-RU" sz="1600" dirty="0"/>
              <a:t>6, 7 – пружины; 8 – верхняя крышка; 9 – катушка электромагнита; </a:t>
            </a:r>
            <a:br>
              <a:rPr lang="ru-RU" sz="1600" dirty="0"/>
            </a:br>
            <a:r>
              <a:rPr lang="ru-RU" sz="1600" dirty="0"/>
              <a:t>10 – кольцевой магнит; 11 – якорь электромагнита; 12 – нижняя крышка; </a:t>
            </a:r>
            <a:br>
              <a:rPr lang="ru-RU" sz="1600" dirty="0"/>
            </a:br>
            <a:r>
              <a:rPr lang="ru-RU" sz="1600" dirty="0"/>
              <a:t>13 – винт; 14 – вал; 15 – постоянный магнит; 16 – контакты </a:t>
            </a:r>
            <a:endParaRPr lang="ru-RU" sz="1600" dirty="0"/>
          </a:p>
        </p:txBody>
      </p:sp>
      <p:pic>
        <p:nvPicPr>
          <p:cNvPr id="5" name="Объект 4" descr="Без имени-1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700808"/>
            <a:ext cx="4392488" cy="489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Без имени-1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3" y="1916832"/>
            <a:ext cx="2808312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5934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Объект 2"/>
          <p:cNvSpPr txBox="1">
            <a:spLocks/>
          </p:cNvSpPr>
          <p:nvPr/>
        </p:nvSpPr>
        <p:spPr bwMode="auto">
          <a:xfrm>
            <a:off x="192088" y="333375"/>
            <a:ext cx="9720262" cy="579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</a:pPr>
            <a:r>
              <a:rPr lang="ru-RU" sz="2400" dirty="0">
                <a:solidFill>
                  <a:srgbClr val="404040"/>
                </a:solidFill>
                <a:latin typeface="Trebuchet MS" pitchFamily="34" charset="0"/>
              </a:rPr>
              <a:t>КЛАССИФИКАЦИЯ АППАРАТОВ ПО НАЗНАЧЕНИЮ</a:t>
            </a: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</a:pPr>
            <a:endParaRPr lang="ru-RU" sz="2000" dirty="0">
              <a:solidFill>
                <a:srgbClr val="404040"/>
              </a:solidFill>
              <a:latin typeface="Trebuchet MS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</a:pPr>
            <a:r>
              <a:rPr lang="ru-RU" sz="2000" dirty="0">
                <a:solidFill>
                  <a:srgbClr val="404040"/>
                </a:solidFill>
                <a:latin typeface="Trebuchet MS" pitchFamily="34" charset="0"/>
              </a:rPr>
              <a:t>Все ЭА по уровню номинального напряжения делятся на 2 группы:</a:t>
            </a:r>
            <a:br>
              <a:rPr lang="ru-RU" sz="2000" dirty="0">
                <a:solidFill>
                  <a:srgbClr val="404040"/>
                </a:solidFill>
                <a:latin typeface="Trebuchet MS" pitchFamily="34" charset="0"/>
              </a:rPr>
            </a:br>
            <a:r>
              <a:rPr lang="ru-RU" sz="2000" dirty="0">
                <a:solidFill>
                  <a:srgbClr val="404040"/>
                </a:solidFill>
                <a:latin typeface="Trebuchet MS" pitchFamily="34" charset="0"/>
              </a:rPr>
              <a:t> до 1000 и свыше 1000 В (согласно принятым в России ГОСТам)</a:t>
            </a:r>
            <a:br>
              <a:rPr lang="ru-RU" sz="2000" dirty="0">
                <a:solidFill>
                  <a:srgbClr val="404040"/>
                </a:solidFill>
                <a:latin typeface="Trebuchet MS" pitchFamily="34" charset="0"/>
              </a:rPr>
            </a:br>
            <a:r>
              <a:rPr lang="ru-RU" sz="2000" dirty="0">
                <a:solidFill>
                  <a:srgbClr val="404040"/>
                </a:solidFill>
                <a:latin typeface="Trebuchet MS" pitchFamily="34" charset="0"/>
              </a:rPr>
              <a:t>Могут различать также  </a:t>
            </a:r>
            <a:br>
              <a:rPr lang="ru-RU" sz="2000" dirty="0">
                <a:solidFill>
                  <a:srgbClr val="404040"/>
                </a:solidFill>
                <a:latin typeface="Trebuchet MS" pitchFamily="34" charset="0"/>
              </a:rPr>
            </a:br>
            <a:r>
              <a:rPr lang="ru-RU" sz="2000" dirty="0">
                <a:solidFill>
                  <a:srgbClr val="404040"/>
                </a:solidFill>
                <a:latin typeface="Trebuchet MS" pitchFamily="34" charset="0"/>
              </a:rPr>
              <a:t>- аппараты до 1000 В (низкое напряжение)</a:t>
            </a:r>
            <a:br>
              <a:rPr lang="ru-RU" sz="2000" dirty="0">
                <a:solidFill>
                  <a:srgbClr val="404040"/>
                </a:solidFill>
                <a:latin typeface="Trebuchet MS" pitchFamily="34" charset="0"/>
              </a:rPr>
            </a:br>
            <a:r>
              <a:rPr lang="ru-RU" sz="2000" dirty="0">
                <a:solidFill>
                  <a:srgbClr val="404040"/>
                </a:solidFill>
                <a:latin typeface="Trebuchet MS" pitchFamily="34" charset="0"/>
              </a:rPr>
              <a:t>- аппараты от 1000В до 35 кВ ( среднее напряжение)</a:t>
            </a:r>
            <a:br>
              <a:rPr lang="ru-RU" sz="2000" dirty="0">
                <a:solidFill>
                  <a:srgbClr val="404040"/>
                </a:solidFill>
                <a:latin typeface="Trebuchet MS" pitchFamily="34" charset="0"/>
              </a:rPr>
            </a:br>
            <a:r>
              <a:rPr lang="ru-RU" sz="2000" dirty="0">
                <a:solidFill>
                  <a:srgbClr val="404040"/>
                </a:solidFill>
                <a:latin typeface="Trebuchet MS" pitchFamily="34" charset="0"/>
              </a:rPr>
              <a:t>-аппараты свыше 35 кВ (высокое напряжение)</a:t>
            </a: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</a:pPr>
            <a:endParaRPr lang="ru-RU" sz="2000" dirty="0">
              <a:solidFill>
                <a:srgbClr val="404040"/>
              </a:solidFill>
              <a:latin typeface="Trebuchet MS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</a:pPr>
            <a:r>
              <a:rPr lang="ru-RU" sz="2000" dirty="0">
                <a:solidFill>
                  <a:srgbClr val="404040"/>
                </a:solidFill>
                <a:latin typeface="Trebuchet MS" pitchFamily="34" charset="0"/>
              </a:rPr>
              <a:t>Номинальное напряжение во многом определяет габариты аппарата, принципиальное устройство и конструктивную схему А.</a:t>
            </a: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</a:pPr>
            <a:endParaRPr lang="ru-RU" sz="2000" dirty="0">
              <a:solidFill>
                <a:srgbClr val="404040"/>
              </a:solidFill>
              <a:latin typeface="Trebuchet MS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</a:pPr>
            <a:r>
              <a:rPr lang="ru-RU" sz="2000" dirty="0">
                <a:solidFill>
                  <a:srgbClr val="404040"/>
                </a:solidFill>
                <a:latin typeface="Trebuchet MS" pitchFamily="34" charset="0"/>
              </a:rPr>
              <a:t>Сходными элементами в аппаратах </a:t>
            </a:r>
            <a:r>
              <a:rPr lang="ru-RU" sz="2000" dirty="0" smtClean="0">
                <a:solidFill>
                  <a:srgbClr val="404040"/>
                </a:solidFill>
                <a:latin typeface="Trebuchet MS" pitchFamily="34" charset="0"/>
              </a:rPr>
              <a:t>НН </a:t>
            </a:r>
            <a:r>
              <a:rPr lang="ru-RU" sz="2000" dirty="0">
                <a:solidFill>
                  <a:srgbClr val="404040"/>
                </a:solidFill>
                <a:latin typeface="Trebuchet MS" pitchFamily="34" charset="0"/>
              </a:rPr>
              <a:t>и ВН являются токоведущие и контактные элементы, несмотря на то, что они значительно отличаются по размеру.</a:t>
            </a: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</a:pPr>
            <a:endParaRPr lang="ru-RU" sz="2000" dirty="0">
              <a:solidFill>
                <a:srgbClr val="404040"/>
              </a:solidFill>
              <a:latin typeface="Trebuchet MS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</a:pPr>
            <a:r>
              <a:rPr lang="ru-RU" sz="2000" dirty="0">
                <a:solidFill>
                  <a:srgbClr val="404040"/>
                </a:solidFill>
                <a:latin typeface="Trebuchet MS" pitchFamily="34" charset="0"/>
              </a:rPr>
              <a:t>ЭА ВН, являясь в основном аппаратами распределительных устройств, служат для распределения мощных потоков электроэнергии и управления ими, обеспечения надежной работы энергоустановок и систем при аварийных режимах.</a:t>
            </a: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</a:pPr>
            <a:endParaRPr lang="ru-RU" sz="2000" dirty="0">
              <a:solidFill>
                <a:srgbClr val="404040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3" y="0"/>
            <a:ext cx="8596312" cy="548680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Выключатель вакуумный ВБЭМ</a:t>
            </a:r>
            <a:r>
              <a:rPr lang="ru-RU" dirty="0"/>
              <a:t>-10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124744"/>
            <a:ext cx="7488832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2083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3" y="0"/>
            <a:ext cx="8596312" cy="548680"/>
          </a:xfrm>
        </p:spPr>
        <p:txBody>
          <a:bodyPr>
            <a:normAutofit/>
          </a:bodyPr>
          <a:lstStyle/>
          <a:p>
            <a:r>
              <a:rPr lang="ru-RU" sz="2800" dirty="0"/>
              <a:t>Общий вид выключателя ВВЭ-М-10-40/3150</a:t>
            </a:r>
            <a:endParaRPr lang="ru-RU" sz="28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548680"/>
            <a:ext cx="5544616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813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2" y="0"/>
            <a:ext cx="10962753" cy="1556792"/>
          </a:xfrm>
        </p:spPr>
        <p:txBody>
          <a:bodyPr>
            <a:noAutofit/>
          </a:bodyPr>
          <a:lstStyle/>
          <a:p>
            <a:r>
              <a:rPr lang="ru-RU" sz="1400" dirty="0"/>
              <a:t>Конструктивная схема выключателя ВВЭ-М-10-40/3150 </a:t>
            </a:r>
            <a:br>
              <a:rPr lang="ru-RU" sz="1400" dirty="0"/>
            </a:br>
            <a:r>
              <a:rPr lang="ru-RU" sz="1400" dirty="0"/>
              <a:t>(ВВЭ-М-10-31,5/2000…3150):</a:t>
            </a:r>
            <a:br>
              <a:rPr lang="ru-RU" sz="1400" dirty="0"/>
            </a:br>
            <a:r>
              <a:rPr lang="ru-RU" sz="1400" dirty="0"/>
              <a:t>1 – рама; 2 – привод электромагнитный; 3 – механизм свободного расцепления; </a:t>
            </a:r>
            <a:br>
              <a:rPr lang="ru-RU" sz="1400" dirty="0"/>
            </a:br>
            <a:r>
              <a:rPr lang="ru-RU" sz="1400" dirty="0"/>
              <a:t>4 – кнопка аварийного отключения ; 5 – электромагнит отключения; 6 – пружины; </a:t>
            </a:r>
            <a:br>
              <a:rPr lang="ru-RU" sz="1400" dirty="0"/>
            </a:br>
            <a:r>
              <a:rPr lang="ru-RU" sz="1400" dirty="0"/>
              <a:t>7 – вал; 8 – полюс; 9 – изоляционные тяги; 10 – панели; 11 – блок сигнализации; </a:t>
            </a:r>
            <a:br>
              <a:rPr lang="ru-RU" sz="1400" dirty="0"/>
            </a:br>
            <a:r>
              <a:rPr lang="ru-RU" sz="1400" dirty="0"/>
              <a:t>12 – лицевая крышка; 13 – тележка; 14 – ролики, 15 – пальчиковые контакты; </a:t>
            </a:r>
            <a:br>
              <a:rPr lang="ru-RU" sz="1400" dirty="0"/>
            </a:br>
            <a:r>
              <a:rPr lang="ru-RU" sz="1400" dirty="0"/>
              <a:t>16 – механизм доводки выключателя; 17 – ножи заземления; 18 – фасадный лист</a:t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4" name="Объект 3" descr="Без имени-1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673424"/>
            <a:ext cx="6768751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0295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Конструктивная схема вакуумной дугогасительной камеры КДВХ4-10-40/3150:</a:t>
            </a:r>
            <a:br>
              <a:rPr lang="ru-RU" sz="2000" dirty="0"/>
            </a:br>
            <a:r>
              <a:rPr lang="ru-RU" sz="2000" dirty="0"/>
              <a:t>1 – контактный узел; 2 – медный стержень, 3, 9 – медный фланец; 4 – керамический изолятор; 5, 11, 13 – экраны; 6 – </a:t>
            </a:r>
            <a:r>
              <a:rPr lang="ru-RU" sz="2000" dirty="0" err="1"/>
              <a:t>коваровые</a:t>
            </a:r>
            <a:r>
              <a:rPr lang="ru-RU" sz="2000" dirty="0"/>
              <a:t> кольца; 7 – контактный узел; 8 – медный стержень, 10 – сильфон; 12 – </a:t>
            </a:r>
            <a:r>
              <a:rPr lang="ru-RU" sz="2000" dirty="0" err="1"/>
              <a:t>штенгель</a:t>
            </a:r>
            <a:r>
              <a:rPr lang="ru-RU" sz="2000" dirty="0"/>
              <a:t>; 14 – геттер; 15 – втулки 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2492896"/>
            <a:ext cx="7200800" cy="43651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570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2" y="188640"/>
            <a:ext cx="11322793" cy="43204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Работа выключателя и механизма свободного </a:t>
            </a:r>
            <a:r>
              <a:rPr lang="ru-RU" sz="2800" dirty="0" smtClean="0"/>
              <a:t>расцепления</a:t>
            </a:r>
            <a:endParaRPr lang="ru-RU" sz="2800" dirty="0"/>
          </a:p>
        </p:txBody>
      </p:sp>
      <p:pic>
        <p:nvPicPr>
          <p:cNvPr id="4" name="Объект 3" descr="Рисунок%205"/>
          <p:cNvPicPr>
            <a:picLocks noGrp="1"/>
          </p:cNvPicPr>
          <p:nvPr>
            <p:ph idx="1"/>
          </p:nvPr>
        </p:nvPicPr>
        <p:blipFill>
          <a:blip r:embed="rId2" cstate="print">
            <a:lum bright="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/>
          <a:stretch>
            <a:fillRect/>
          </a:stretch>
        </p:blipFill>
        <p:spPr bwMode="auto">
          <a:xfrm>
            <a:off x="3143673" y="980728"/>
            <a:ext cx="3960440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6354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/>
          </p:cNvSpPr>
          <p:nvPr>
            <p:ph type="title"/>
          </p:nvPr>
        </p:nvSpPr>
        <p:spPr>
          <a:xfrm>
            <a:off x="677863" y="0"/>
            <a:ext cx="4770437" cy="549275"/>
          </a:xfrm>
        </p:spPr>
        <p:txBody>
          <a:bodyPr/>
          <a:lstStyle/>
          <a:p>
            <a:r>
              <a:rPr lang="ru-RU" sz="2800" smtClean="0">
                <a:latin typeface="Arial" charset="0"/>
              </a:rPr>
              <a:t>Масляные выключатели</a:t>
            </a:r>
          </a:p>
        </p:txBody>
      </p:sp>
      <p:sp>
        <p:nvSpPr>
          <p:cNvPr id="74754" name="Rectangle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sz="2800" smtClean="0"/>
          </a:p>
        </p:txBody>
      </p:sp>
      <p:sp>
        <p:nvSpPr>
          <p:cNvPr id="74755" name="Rectangle 6"/>
          <p:cNvSpPr>
            <a:spLocks noGrp="1"/>
          </p:cNvSpPr>
          <p:nvPr>
            <p:ph sz="quarter" idx="2"/>
          </p:nvPr>
        </p:nvSpPr>
        <p:spPr>
          <a:xfrm>
            <a:off x="7969250" y="0"/>
            <a:ext cx="4222750" cy="3735388"/>
          </a:xfrm>
        </p:spPr>
        <p:txBody>
          <a:bodyPr/>
          <a:lstStyle/>
          <a:p>
            <a:r>
              <a:rPr lang="ru-RU" sz="1800" smtClean="0">
                <a:latin typeface="Arial" charset="0"/>
              </a:rPr>
              <a:t>Достоинства: простота конструкции; пригодность для наружной установки; встроенные ТТ.</a:t>
            </a:r>
          </a:p>
          <a:p>
            <a:r>
              <a:rPr lang="ru-RU" sz="1800" smtClean="0">
                <a:latin typeface="Arial" charset="0"/>
              </a:rPr>
              <a:t>Недостатки: взрыво-пожароопасность; необходимоть контроля масла; непригодность для внутренней установки; непригодность для АПВ.</a:t>
            </a:r>
          </a:p>
          <a:p>
            <a:r>
              <a:rPr lang="ru-RU" sz="1800" smtClean="0">
                <a:latin typeface="Arial" charset="0"/>
              </a:rPr>
              <a:t>У-220 – 27 000 кг масла</a:t>
            </a:r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5016500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9375" y="476250"/>
            <a:ext cx="2952750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8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872038" y="2781300"/>
            <a:ext cx="1871662" cy="3743325"/>
          </a:xfrm>
        </p:spPr>
      </p:pic>
      <p:pic>
        <p:nvPicPr>
          <p:cNvPr id="74759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36013" y="3976688"/>
            <a:ext cx="3455987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0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72263" y="3284538"/>
            <a:ext cx="2544762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2" y="0"/>
            <a:ext cx="10890745" cy="548680"/>
          </a:xfrm>
        </p:spPr>
        <p:txBody>
          <a:bodyPr>
            <a:normAutofit/>
          </a:bodyPr>
          <a:lstStyle/>
          <a:p>
            <a:r>
              <a:rPr lang="ru-RU" sz="2800" dirty="0"/>
              <a:t>Конструктивные схемы маломасляных выключателей:</a:t>
            </a:r>
            <a:endParaRPr lang="ru-RU" sz="2800" dirty="0"/>
          </a:p>
        </p:txBody>
      </p:sp>
      <p:pic>
        <p:nvPicPr>
          <p:cNvPr id="4" name="Объект 3" descr="Рис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620688"/>
            <a:ext cx="5688632" cy="59766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7680176" y="3429000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 – подвижный контакт; 2 – дугогасительная камера; 3 – неподвижный контакт;</a:t>
            </a:r>
          </a:p>
          <a:p>
            <a:r>
              <a:rPr lang="ru-RU" dirty="0"/>
              <a:t>4 – рабочие 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1385388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2" y="0"/>
            <a:ext cx="9882633" cy="54868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Достоинства и недостатки маломасляных выключателей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8680"/>
            <a:ext cx="12192000" cy="5493345"/>
          </a:xfrm>
        </p:spPr>
        <p:txBody>
          <a:bodyPr/>
          <a:lstStyle/>
          <a:p>
            <a:r>
              <a:rPr lang="ru-RU" sz="2000" b="1" dirty="0"/>
              <a:t>Достоинствами маломасляных выключателей </a:t>
            </a:r>
            <a:r>
              <a:rPr lang="ru-RU" sz="2000" dirty="0"/>
              <a:t>являются </a:t>
            </a:r>
            <a:endParaRPr lang="ru-RU" sz="2000" dirty="0" smtClean="0"/>
          </a:p>
          <a:p>
            <a:r>
              <a:rPr lang="ru-RU" sz="2000" dirty="0" smtClean="0"/>
              <a:t>небольшое </a:t>
            </a:r>
            <a:r>
              <a:rPr lang="ru-RU" sz="2000" dirty="0"/>
              <a:t>коли­чество масла</a:t>
            </a:r>
            <a:r>
              <a:rPr lang="ru-RU" sz="2000" dirty="0" smtClean="0"/>
              <a:t>,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относительно малая масса, более удобный, чем у баковых выключателей, доступ к </a:t>
            </a:r>
            <a:r>
              <a:rPr lang="ru-RU" sz="2000" dirty="0" err="1"/>
              <a:t>дугогасительным</a:t>
            </a:r>
            <a:r>
              <a:rPr lang="ru-RU" sz="2000" dirty="0"/>
              <a:t> контактам, </a:t>
            </a:r>
            <a:endParaRPr lang="ru-RU" sz="2000" dirty="0" smtClean="0"/>
          </a:p>
          <a:p>
            <a:r>
              <a:rPr lang="ru-RU" sz="2000" dirty="0" smtClean="0"/>
              <a:t>возможность </a:t>
            </a:r>
            <a:r>
              <a:rPr lang="ru-RU" sz="2000" dirty="0"/>
              <a:t>созда­ния серии выключателей на разное напряжение с применением унифициро­ванных узлов.</a:t>
            </a:r>
          </a:p>
          <a:p>
            <a:r>
              <a:rPr lang="ru-RU" sz="2000" b="1" dirty="0"/>
              <a:t>Недостатки маломасляных выключателей: </a:t>
            </a:r>
            <a:endParaRPr lang="ru-RU" sz="2000" dirty="0"/>
          </a:p>
          <a:p>
            <a:r>
              <a:rPr lang="ru-RU" sz="2000" dirty="0"/>
              <a:t> - взрыво- и </a:t>
            </a:r>
            <a:r>
              <a:rPr lang="ru-RU" sz="2000" dirty="0" err="1"/>
              <a:t>пожароопасность</a:t>
            </a:r>
            <a:r>
              <a:rPr lang="ru-RU" sz="2000" dirty="0"/>
              <a:t>, хотя и значительно меньшая, чем у баковых выключателей; </a:t>
            </a:r>
          </a:p>
          <a:p>
            <a:r>
              <a:rPr lang="ru-RU" sz="2000" dirty="0"/>
              <a:t> - невозможность осуществления быстродействующего АПВ;</a:t>
            </a:r>
          </a:p>
          <a:p>
            <a:r>
              <a:rPr lang="ru-RU" sz="2000" dirty="0"/>
              <a:t> - необходимость периоди­ческого контроля, доливки, относительно частой замены масла в дугогасительных бачках; </a:t>
            </a:r>
          </a:p>
          <a:p>
            <a:r>
              <a:rPr lang="ru-RU" sz="2000" dirty="0"/>
              <a:t> - трудность установки встроенных трансформаторов тока;</a:t>
            </a:r>
          </a:p>
          <a:p>
            <a:r>
              <a:rPr lang="ru-RU" sz="2000" dirty="0"/>
              <a:t> - относительно малая отключающая способность.</a:t>
            </a:r>
          </a:p>
          <a:p>
            <a:r>
              <a:rPr lang="ru-RU" sz="2000" dirty="0"/>
              <a:t>Область применения маломасляных выключателей: закрытые распре­делительные устройства электростанций и подстанций 6, 10, 20, 35 и 110 кВ, комплектные распределительные устройства 6, 10 и 35 кВ и откры­тые распределительные устройства 35, 110 и 220 кВ.</a:t>
            </a:r>
          </a:p>
          <a:p>
            <a:r>
              <a:rPr lang="ru-RU" b="1" i="1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8752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344" y="116632"/>
            <a:ext cx="11305255" cy="1296144"/>
          </a:xfrm>
        </p:spPr>
        <p:txBody>
          <a:bodyPr>
            <a:noAutofit/>
          </a:bodyPr>
          <a:lstStyle/>
          <a:p>
            <a:r>
              <a:rPr lang="ru-RU" sz="2000" dirty="0"/>
              <a:t>Общий вид выключателя ВМПЭ-10 на номинальные токи 2500 и 3150 А:</a:t>
            </a:r>
            <a:br>
              <a:rPr lang="ru-RU" sz="2000" dirty="0"/>
            </a:br>
            <a:r>
              <a:rPr lang="ru-RU" sz="2000" dirty="0"/>
              <a:t>1 – рабочий подвижный контакт; 2 – корпус выключателя: 3 – опорный изолятор; </a:t>
            </a:r>
            <a:br>
              <a:rPr lang="ru-RU" sz="2000" dirty="0"/>
            </a:br>
            <a:r>
              <a:rPr lang="ru-RU" sz="2000" dirty="0"/>
              <a:t>4 – стальная рама; 5 – изоляционная тяга; 6 – контактор; 7 – изоляционная перегородка; 8 – привод</a:t>
            </a:r>
            <a:endParaRPr lang="ru-RU" sz="2000" dirty="0"/>
          </a:p>
        </p:txBody>
      </p:sp>
      <p:pic>
        <p:nvPicPr>
          <p:cNvPr id="4" name="Объект 3" descr="Рис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1268760"/>
            <a:ext cx="7632848" cy="5328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254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3" y="0"/>
            <a:ext cx="8596312" cy="5486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/>
              <a:t>Разрез полюса выключателя ВМП-10</a:t>
            </a:r>
            <a:r>
              <a:rPr lang="ru-RU" dirty="0"/>
              <a:t>: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620688"/>
            <a:ext cx="5456435" cy="54213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7248128" y="1124744"/>
            <a:ext cx="45365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 – положение «отключено»; б – положение «включено»; в – процесс отключения; </a:t>
            </a:r>
          </a:p>
          <a:p>
            <a:r>
              <a:rPr lang="ru-RU" dirty="0"/>
              <a:t>1 – нижний вывод и нижняя крышка выключателя; 2 – неподвижный контакт; </a:t>
            </a:r>
          </a:p>
          <a:p>
            <a:r>
              <a:rPr lang="ru-RU" dirty="0"/>
              <a:t>3 – воздушная подушка; 4 – гасительная камера; 5 – изоляционный цилиндр; </a:t>
            </a:r>
          </a:p>
          <a:p>
            <a:r>
              <a:rPr lang="ru-RU" dirty="0"/>
              <a:t>6 – верхний вывод; 7 – роликовый токосъемный контакт; </a:t>
            </a:r>
          </a:p>
          <a:p>
            <a:r>
              <a:rPr lang="ru-RU" dirty="0"/>
              <a:t>8 – </a:t>
            </a:r>
            <a:r>
              <a:rPr lang="ru-RU" dirty="0" err="1"/>
              <a:t>маслоотделяющее</a:t>
            </a:r>
            <a:r>
              <a:rPr lang="ru-RU" dirty="0"/>
              <a:t> устройство; 9 – крышка; 10 – приводной механизм; </a:t>
            </a:r>
          </a:p>
          <a:p>
            <a:r>
              <a:rPr lang="ru-RU" dirty="0"/>
              <a:t>11 – направляющий стержень; 12 – подвижный контакт; 13 – маслоуказатель</a:t>
            </a:r>
          </a:p>
        </p:txBody>
      </p:sp>
    </p:spTree>
    <p:extLst>
      <p:ext uri="{BB962C8B-B14F-4D97-AF65-F5344CB8AC3E}">
        <p14:creationId xmlns:p14="http://schemas.microsoft.com/office/powerpoint/2010/main" val="4285734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Прямоугольник 4"/>
          <p:cNvSpPr>
            <a:spLocks noChangeArrowheads="1"/>
          </p:cNvSpPr>
          <p:nvPr/>
        </p:nvSpPr>
        <p:spPr bwMode="auto">
          <a:xfrm>
            <a:off x="1200150" y="0"/>
            <a:ext cx="10367963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		</a:t>
            </a:r>
            <a:r>
              <a:rPr lang="ru-RU" sz="2800" dirty="0"/>
              <a:t>Коммутационные аппараты с токовой коммутацией</a:t>
            </a:r>
            <a:r>
              <a:rPr lang="ru-RU" i="1" dirty="0"/>
              <a:t>:</a:t>
            </a:r>
          </a:p>
          <a:p>
            <a:endParaRPr lang="ru-RU" b="1" i="1" dirty="0"/>
          </a:p>
          <a:p>
            <a:pPr algn="ctr"/>
            <a:r>
              <a:rPr lang="ru-RU" b="1" i="1" dirty="0"/>
              <a:t> </a:t>
            </a:r>
            <a:r>
              <a:rPr lang="ru-RU" sz="2400" b="1" i="1" dirty="0"/>
              <a:t>Высоковольтные выключатели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  <a:p>
            <a:pPr algn="ctr"/>
            <a:r>
              <a:rPr lang="en-US" dirty="0"/>
              <a:t>0 &lt; </a:t>
            </a:r>
            <a:r>
              <a:rPr lang="en-US" dirty="0" err="1"/>
              <a:t>I</a:t>
            </a:r>
            <a:r>
              <a:rPr lang="en-US" sz="2000" baseline="-25000" dirty="0" err="1"/>
              <a:t>ном</a:t>
            </a:r>
            <a:r>
              <a:rPr lang="en-US" baseline="-25000" dirty="0"/>
              <a:t> </a:t>
            </a:r>
            <a:r>
              <a:rPr lang="en-US" dirty="0"/>
              <a:t>&lt; </a:t>
            </a:r>
            <a:r>
              <a:rPr lang="en-US" dirty="0" err="1"/>
              <a:t>I</a:t>
            </a:r>
            <a:r>
              <a:rPr lang="en-US" sz="2000" baseline="-25000" dirty="0" err="1"/>
              <a:t>кз</a:t>
            </a:r>
            <a:r>
              <a:rPr lang="en-US" baseline="-25000" dirty="0"/>
              <a:t> </a:t>
            </a:r>
            <a:r>
              <a:rPr lang="en-US" dirty="0">
                <a:sym typeface="Symbol" pitchFamily="18" charset="2"/>
              </a:rPr>
              <a:t></a:t>
            </a:r>
            <a:r>
              <a:rPr lang="en-US" dirty="0"/>
              <a:t> I</a:t>
            </a:r>
            <a:r>
              <a:rPr lang="ru-RU" sz="2000" baseline="-25000" dirty="0"/>
              <a:t>он</a:t>
            </a:r>
          </a:p>
          <a:p>
            <a:endParaRPr lang="ru-RU" baseline="-25000" dirty="0"/>
          </a:p>
          <a:p>
            <a:r>
              <a:rPr lang="ru-RU" sz="2400" b="1" dirty="0" smtClean="0"/>
              <a:t>воздушные</a:t>
            </a:r>
            <a:r>
              <a:rPr lang="ru-RU" sz="2400" dirty="0" smtClean="0"/>
              <a:t> </a:t>
            </a:r>
            <a:r>
              <a:rPr lang="ru-RU" sz="2400" dirty="0"/>
              <a:t>выключатели </a:t>
            </a:r>
            <a:r>
              <a:rPr lang="en-US" sz="2400" dirty="0"/>
              <a:t>U</a:t>
            </a:r>
            <a:r>
              <a:rPr lang="ru-RU" sz="2400" baseline="-25000" dirty="0"/>
              <a:t>ном</a:t>
            </a:r>
            <a:r>
              <a:rPr lang="ru-RU" sz="2400" dirty="0"/>
              <a:t>=1150 кВ, </a:t>
            </a:r>
            <a:r>
              <a:rPr lang="en-US" sz="2400" dirty="0"/>
              <a:t>I</a:t>
            </a:r>
            <a:r>
              <a:rPr lang="ru-RU" sz="2400" dirty="0"/>
              <a:t>он=40 кА, </a:t>
            </a:r>
            <a:r>
              <a:rPr lang="en-US" sz="2400" dirty="0"/>
              <a:t>p</a:t>
            </a:r>
            <a:r>
              <a:rPr lang="ru-RU" sz="2400" dirty="0"/>
              <a:t>=40 атм</a:t>
            </a:r>
            <a:br>
              <a:rPr lang="ru-RU" sz="2400" dirty="0"/>
            </a:br>
            <a:endParaRPr lang="ru-RU" sz="2400" dirty="0"/>
          </a:p>
          <a:p>
            <a:r>
              <a:rPr lang="ru-RU" sz="2400" b="1" dirty="0"/>
              <a:t>масляные</a:t>
            </a:r>
            <a:r>
              <a:rPr lang="ru-RU" sz="2400" dirty="0"/>
              <a:t> выключатели —баковые до 220кВ,        </a:t>
            </a:r>
          </a:p>
          <a:p>
            <a:endParaRPr lang="ru-RU" sz="2400" dirty="0"/>
          </a:p>
          <a:p>
            <a:r>
              <a:rPr lang="ru-RU" sz="2400" b="1" dirty="0"/>
              <a:t>маломасляные</a:t>
            </a:r>
            <a:r>
              <a:rPr lang="ru-RU" sz="2400" dirty="0"/>
              <a:t> до 220кВ 40кА</a:t>
            </a:r>
            <a:br>
              <a:rPr lang="ru-RU" sz="2400" dirty="0"/>
            </a:br>
            <a:endParaRPr lang="ru-RU" sz="2400" dirty="0"/>
          </a:p>
          <a:p>
            <a:r>
              <a:rPr lang="ru-RU" sz="2400" b="1" dirty="0"/>
              <a:t>элегазовые</a:t>
            </a:r>
            <a:r>
              <a:rPr lang="ru-RU" sz="2400" dirty="0"/>
              <a:t> 10,35-750 кВ, 63 кА</a:t>
            </a:r>
            <a:br>
              <a:rPr lang="ru-RU" sz="2400" dirty="0"/>
            </a:br>
            <a:endParaRPr lang="ru-RU" sz="2400" dirty="0"/>
          </a:p>
          <a:p>
            <a:r>
              <a:rPr lang="ru-RU" sz="2400" b="1" dirty="0"/>
              <a:t>вакуумные </a:t>
            </a:r>
            <a:r>
              <a:rPr lang="ru-RU" sz="2400" dirty="0"/>
              <a:t>	10 – 110 кВ,	50 кА</a:t>
            </a:r>
            <a:br>
              <a:rPr lang="ru-RU" sz="2400" dirty="0"/>
            </a:br>
            <a:endParaRPr lang="ru-RU" sz="2400" dirty="0"/>
          </a:p>
          <a:p>
            <a:r>
              <a:rPr lang="ru-RU" sz="2400" b="1" dirty="0"/>
              <a:t>электромагнитные </a:t>
            </a:r>
            <a:r>
              <a:rPr lang="ru-RU" sz="2400" dirty="0"/>
              <a:t>6-10 кВ</a:t>
            </a:r>
          </a:p>
          <a:p>
            <a:endParaRPr lang="ru-RU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Выключатель ВПМ-10</a:t>
            </a:r>
            <a:endParaRPr lang="ru-RU" dirty="0"/>
          </a:p>
        </p:txBody>
      </p:sp>
      <p:pic>
        <p:nvPicPr>
          <p:cNvPr id="4" name="Объект 3" descr="рис 62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268760"/>
            <a:ext cx="6254959" cy="43500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7608168" y="260648"/>
            <a:ext cx="43204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 – масляный буфер; 2,3,6,9 – рычаги; 4 – болт заземления; 5 – нижний вывод;</a:t>
            </a:r>
          </a:p>
          <a:p>
            <a:r>
              <a:rPr lang="ru-RU" dirty="0"/>
              <a:t>7 – вал; 8 – болт-упор; 10 – токопроводящий стержень, 11 – гибкая связь, </a:t>
            </a:r>
          </a:p>
          <a:p>
            <a:r>
              <a:rPr lang="ru-RU" dirty="0"/>
              <a:t>12 – скоба; 13,25 – изоляторы; 14 – серьга; 15 – маслоналивная пробка; </a:t>
            </a:r>
          </a:p>
          <a:p>
            <a:r>
              <a:rPr lang="ru-RU" dirty="0"/>
              <a:t>16 – дополнительный резервуар; 17, 21 – изоляторные цилиндры; 22 – клапан; </a:t>
            </a:r>
          </a:p>
          <a:p>
            <a:r>
              <a:rPr lang="ru-RU" dirty="0"/>
              <a:t>23 – </a:t>
            </a:r>
            <a:r>
              <a:rPr lang="ru-RU" dirty="0" err="1"/>
              <a:t>маслоспускной</a:t>
            </a:r>
            <a:r>
              <a:rPr lang="ru-RU" dirty="0"/>
              <a:t> болт; 24 – розеточный контакт; 26 – рама; </a:t>
            </a:r>
          </a:p>
          <a:p>
            <a:r>
              <a:rPr lang="ru-RU" dirty="0"/>
              <a:t>27 – бакелитовая трубка</a:t>
            </a:r>
          </a:p>
        </p:txBody>
      </p:sp>
    </p:spTree>
    <p:extLst>
      <p:ext uri="{BB962C8B-B14F-4D97-AF65-F5344CB8AC3E}">
        <p14:creationId xmlns:p14="http://schemas.microsoft.com/office/powerpoint/2010/main" val="2296745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2" y="0"/>
            <a:ext cx="11322793" cy="1052736"/>
          </a:xfrm>
        </p:spPr>
        <p:txBody>
          <a:bodyPr>
            <a:normAutofit/>
          </a:bodyPr>
          <a:lstStyle/>
          <a:p>
            <a:r>
              <a:rPr lang="ru-RU" sz="2800" dirty="0"/>
              <a:t>Полюс выключателя ВПМ-10 (а) и его проходной изолятор (б)</a:t>
            </a:r>
            <a:endParaRPr lang="ru-RU" sz="2800" dirty="0"/>
          </a:p>
        </p:txBody>
      </p:sp>
      <p:pic>
        <p:nvPicPr>
          <p:cNvPr id="4" name="Объект 3" descr="рис 141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764704"/>
            <a:ext cx="6318733" cy="52773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7680176" y="548681"/>
            <a:ext cx="42484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1,27 – кольца; 2 – клапан; 3 – дополнительный резервуар; 4 – маслоуказатель; </a:t>
            </a:r>
          </a:p>
          <a:p>
            <a:r>
              <a:rPr lang="ru-RU" dirty="0"/>
              <a:t>5 – жалюзи; 6 – маслоналивная пробка; 7,21,24,30 – прокладки; 8 – изолятор; </a:t>
            </a:r>
          </a:p>
          <a:p>
            <a:r>
              <a:rPr lang="ru-RU" dirty="0"/>
              <a:t>9, 10 – скобы; 11 – гибкая связь; 12 – токопроводящий стержень; </a:t>
            </a:r>
          </a:p>
          <a:p>
            <a:r>
              <a:rPr lang="ru-RU" dirty="0"/>
              <a:t>13,18 – изоляционные цилиндры; 14 – бакелитовая трубка; 15 – сварной цилиндр; </a:t>
            </a:r>
          </a:p>
          <a:p>
            <a:r>
              <a:rPr lang="ru-RU" dirty="0"/>
              <a:t>16 – дугогасительная камера; 17 – розеточный контакт; 19 - </a:t>
            </a:r>
            <a:r>
              <a:rPr lang="ru-RU" dirty="0" err="1"/>
              <a:t>маслоспускной</a:t>
            </a:r>
            <a:r>
              <a:rPr lang="ru-RU" dirty="0"/>
              <a:t> болт; </a:t>
            </a:r>
          </a:p>
          <a:p>
            <a:r>
              <a:rPr lang="ru-RU" dirty="0"/>
              <a:t>20 – винт; 22 – крышка; 23 – колпачок; 25, 32 – гайки; 26,31 – шайбы; </a:t>
            </a:r>
          </a:p>
          <a:p>
            <a:r>
              <a:rPr lang="ru-RU" dirty="0"/>
              <a:t>28 – кожаная манжета; 29 – заклепка</a:t>
            </a:r>
          </a:p>
        </p:txBody>
      </p:sp>
    </p:spTree>
    <p:extLst>
      <p:ext uri="{BB962C8B-B14F-4D97-AF65-F5344CB8AC3E}">
        <p14:creationId xmlns:p14="http://schemas.microsoft.com/office/powerpoint/2010/main" val="3889445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2" y="0"/>
            <a:ext cx="11394801" cy="1052736"/>
          </a:xfrm>
        </p:spPr>
        <p:txBody>
          <a:bodyPr/>
          <a:lstStyle/>
          <a:p>
            <a:r>
              <a:rPr lang="ru-RU" sz="2800" dirty="0"/>
              <a:t>Схема прохождения тока в масляном выключателе типа </a:t>
            </a:r>
            <a:r>
              <a:rPr lang="ru-RU" sz="2800" dirty="0" smtClean="0"/>
              <a:t>МГГ</a:t>
            </a:r>
            <a:endParaRPr lang="ru-RU" dirty="0"/>
          </a:p>
        </p:txBody>
      </p:sp>
      <p:pic>
        <p:nvPicPr>
          <p:cNvPr id="5" name="Объект 4" descr="1а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836712"/>
            <a:ext cx="3208990" cy="4460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1б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764704"/>
            <a:ext cx="3304776" cy="453294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8976320" y="1412776"/>
            <a:ext cx="30963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 – включенное положение; б – процесс отключения</a:t>
            </a:r>
          </a:p>
          <a:p>
            <a:r>
              <a:rPr lang="ru-RU" dirty="0"/>
              <a:t>1 – баки; 2 – крышки баков; 3 – зажим; 4,5 – рабочие контакты; 6 – траверса;</a:t>
            </a:r>
          </a:p>
          <a:p>
            <a:r>
              <a:rPr lang="ru-RU" dirty="0"/>
              <a:t>7 – штанга; 8 – розетка; 9 – стержень; 10 – проходной изолятор; </a:t>
            </a:r>
          </a:p>
          <a:p>
            <a:r>
              <a:rPr lang="ru-RU" dirty="0"/>
              <a:t>11 – камера поперечного дутья; 12 – опорный изолятор; 13 – </a:t>
            </a:r>
            <a:r>
              <a:rPr lang="ru-RU" dirty="0" smtClean="0"/>
              <a:t>масло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1563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2" y="0"/>
            <a:ext cx="10602713" cy="620688"/>
          </a:xfrm>
        </p:spPr>
        <p:txBody>
          <a:bodyPr>
            <a:normAutofit/>
          </a:bodyPr>
          <a:lstStyle/>
          <a:p>
            <a:r>
              <a:rPr lang="ru-RU" sz="2800" dirty="0"/>
              <a:t>Гашение в камере масляного выключателя типа </a:t>
            </a:r>
            <a:r>
              <a:rPr lang="ru-RU" sz="2800" dirty="0" smtClean="0"/>
              <a:t>МГГ</a:t>
            </a:r>
            <a:endParaRPr lang="ru-RU" sz="2800" dirty="0"/>
          </a:p>
        </p:txBody>
      </p:sp>
      <p:pic>
        <p:nvPicPr>
          <p:cNvPr id="4" name="Объект 3" descr="а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035295"/>
            <a:ext cx="2088232" cy="292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б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1124744"/>
            <a:ext cx="2066920" cy="2899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в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1130464"/>
            <a:ext cx="2088232" cy="27363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839416" y="5013176"/>
            <a:ext cx="9361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 – включено; б – момент отключения; в – отключено </a:t>
            </a:r>
          </a:p>
          <a:p>
            <a:r>
              <a:rPr lang="ru-RU" dirty="0"/>
              <a:t>1 – неподвижный розеточный контакт; 2 – контактный стержень; 3 – камера поперечного дутья; 4 – горловина; 5 – заслонки с пружинами; 6 – поперечный канал</a:t>
            </a:r>
          </a:p>
        </p:txBody>
      </p:sp>
    </p:spTree>
    <p:extLst>
      <p:ext uri="{BB962C8B-B14F-4D97-AF65-F5344CB8AC3E}">
        <p14:creationId xmlns:p14="http://schemas.microsoft.com/office/powerpoint/2010/main" val="31699888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Выключатель ВГМ-20/11200УЗ</a:t>
            </a:r>
            <a:endParaRPr lang="ru-RU" dirty="0"/>
          </a:p>
        </p:txBody>
      </p:sp>
      <p:pic>
        <p:nvPicPr>
          <p:cNvPr id="4" name="Объект 3" descr="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250" y="2160588"/>
            <a:ext cx="6369537" cy="38814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8616280" y="980728"/>
            <a:ext cx="30243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 – основание; 2 – межполюсная перегородка; 3 – бак; 4 - маслоотделитель;</a:t>
            </a:r>
          </a:p>
          <a:p>
            <a:r>
              <a:rPr lang="ru-RU" dirty="0"/>
              <a:t>5 – магнитопровод; 6 – траверса; 7 – вывод для присоединения шин; </a:t>
            </a:r>
          </a:p>
          <a:p>
            <a:r>
              <a:rPr lang="ru-RU" dirty="0"/>
              <a:t>8 – ножи главных контактов; 9 – штанга; 10 – тяга к приводу; 11 – привод; </a:t>
            </a:r>
          </a:p>
          <a:p>
            <a:r>
              <a:rPr lang="ru-RU" dirty="0"/>
              <a:t>12 – выхлопной конец </a:t>
            </a:r>
            <a:r>
              <a:rPr lang="ru-RU" dirty="0" err="1"/>
              <a:t>газоотвода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6052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2" y="0"/>
            <a:ext cx="11106769" cy="548680"/>
          </a:xfrm>
        </p:spPr>
        <p:txBody>
          <a:bodyPr>
            <a:normAutofit/>
          </a:bodyPr>
          <a:lstStyle/>
          <a:p>
            <a:r>
              <a:rPr lang="ru-RU" sz="2800" dirty="0"/>
              <a:t>Дугогасительное устройство выключателей МГ-20, ВГМ-20</a:t>
            </a:r>
            <a:endParaRPr lang="ru-RU" sz="2800" dirty="0"/>
          </a:p>
        </p:txBody>
      </p:sp>
      <p:pic>
        <p:nvPicPr>
          <p:cNvPr id="4" name="Объект 3" descr="Рис 6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692696"/>
            <a:ext cx="6264696" cy="6165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5293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Выключатель ВМК-35 </a:t>
            </a:r>
            <a:endParaRPr lang="ru-RU" dirty="0"/>
          </a:p>
        </p:txBody>
      </p:sp>
      <p:pic>
        <p:nvPicPr>
          <p:cNvPr id="4" name="Объект 3" descr="Рис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268760"/>
            <a:ext cx="7566739" cy="47695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8904312" y="332656"/>
            <a:ext cx="29523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 – блок пневматического управления; 2 – трубка; 3 – опорная часть; </a:t>
            </a:r>
          </a:p>
          <a:p>
            <a:r>
              <a:rPr lang="ru-RU" dirty="0"/>
              <a:t>4 – дугогасительная часть; 5 – основание; 6 – воздушный резервуар; 7 – верхний вывод; 8 – нижний вывод; 9 – плита; 10 – опорные стойки</a:t>
            </a:r>
          </a:p>
          <a:p>
            <a:r>
              <a:rPr lang="ru-RU" dirty="0"/>
              <a:t>На рис. 2.11 показана дугогасительная камера маломасляного выключателя в процессе гашения дуги.</a:t>
            </a:r>
          </a:p>
        </p:txBody>
      </p:sp>
    </p:spTree>
    <p:extLst>
      <p:ext uri="{BB962C8B-B14F-4D97-AF65-F5344CB8AC3E}">
        <p14:creationId xmlns:p14="http://schemas.microsoft.com/office/powerpoint/2010/main" val="3747961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384" y="0"/>
            <a:ext cx="10945216" cy="548680"/>
          </a:xfrm>
        </p:spPr>
        <p:txBody>
          <a:bodyPr>
            <a:normAutofit/>
          </a:bodyPr>
          <a:lstStyle/>
          <a:p>
            <a:r>
              <a:rPr lang="ru-RU" sz="2800" dirty="0"/>
              <a:t>Дугогасительная камера маломасляного выключателя ВМК-110:</a:t>
            </a:r>
          </a:p>
        </p:txBody>
      </p:sp>
      <p:pic>
        <p:nvPicPr>
          <p:cNvPr id="4" name="Объект 3" descr="Рис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620688"/>
            <a:ext cx="2874666" cy="54213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6672064" y="1700808"/>
            <a:ext cx="3960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 – контактная головка; 2 – неподвижный розеточный контакт; 3 – текстолитовый диск; 4 – масляные карманы; 5 – дутьевые диски; 6 – </a:t>
            </a:r>
            <a:r>
              <a:rPr lang="ru-RU" dirty="0" err="1"/>
              <a:t>гетинаксовые</a:t>
            </a:r>
            <a:r>
              <a:rPr lang="ru-RU" dirty="0"/>
              <a:t> диски; </a:t>
            </a:r>
          </a:p>
          <a:p>
            <a:r>
              <a:rPr lang="ru-RU" dirty="0"/>
              <a:t>7 – </a:t>
            </a:r>
            <a:r>
              <a:rPr lang="ru-RU" dirty="0" err="1"/>
              <a:t>стеклоэпоксидный</a:t>
            </a:r>
            <a:r>
              <a:rPr lang="ru-RU" dirty="0"/>
              <a:t> цилиндр; 8 – гайка текстолитовая; 9 – подвижный контакт</a:t>
            </a:r>
          </a:p>
        </p:txBody>
      </p:sp>
    </p:spTree>
    <p:extLst>
      <p:ext uri="{BB962C8B-B14F-4D97-AF65-F5344CB8AC3E}">
        <p14:creationId xmlns:p14="http://schemas.microsoft.com/office/powerpoint/2010/main" val="39523794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3" y="0"/>
            <a:ext cx="8596312" cy="548680"/>
          </a:xfrm>
        </p:spPr>
        <p:txBody>
          <a:bodyPr>
            <a:normAutofit/>
          </a:bodyPr>
          <a:lstStyle/>
          <a:p>
            <a:r>
              <a:rPr lang="ru-RU" sz="2800" dirty="0"/>
              <a:t>Выключатель маломасляный ВМТ – 110:</a:t>
            </a:r>
            <a:endParaRPr lang="ru-RU" sz="2800" dirty="0"/>
          </a:p>
        </p:txBody>
      </p:sp>
      <p:pic>
        <p:nvPicPr>
          <p:cNvPr id="4" name="Объект 3" descr="Рис 7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052736"/>
            <a:ext cx="4551522" cy="388143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891335"/>
              </p:ext>
            </p:extLst>
          </p:nvPr>
        </p:nvGraphicFramePr>
        <p:xfrm>
          <a:off x="5591944" y="1052736"/>
          <a:ext cx="5897880" cy="194716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948305"/>
                <a:gridCol w="294957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 – общий вид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 – пружинный привод; 2 – опорный     изолятор; 3–</a:t>
                      </a:r>
                      <a:r>
                        <a:rPr lang="ru-RU" sz="1400" dirty="0" err="1">
                          <a:effectLst/>
                        </a:rPr>
                        <a:t>дугогасительное</a:t>
                      </a:r>
                      <a:r>
                        <a:rPr lang="ru-RU" sz="1400" dirty="0">
                          <a:effectLst/>
                        </a:rPr>
                        <a:t> устройство; 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 – основание; 5 – механизм управления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 – </a:t>
                      </a:r>
                      <a:r>
                        <a:rPr lang="ru-RU" sz="1400" dirty="0" err="1">
                          <a:effectLst/>
                        </a:rPr>
                        <a:t>дугогасительный</a:t>
                      </a:r>
                      <a:r>
                        <a:rPr lang="ru-RU" sz="1400" dirty="0">
                          <a:effectLst/>
                        </a:rPr>
                        <a:t> модуль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 – токоотвод; 2 – подвижный контакт;     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50" dirty="0">
                          <a:effectLst/>
                        </a:rPr>
                        <a:t>3 – дугогасительная камера; 4 – фарфоровый </a:t>
                      </a:r>
                      <a:r>
                        <a:rPr lang="ru-RU" sz="1400" dirty="0">
                          <a:effectLst/>
                        </a:rPr>
                        <a:t>изолятор; 5 – неподвижный контакт; 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 – колпак; 7 – «объем»; 8 –указатель уровня масла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58651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Выключатель ВК-10</a:t>
            </a:r>
            <a:endParaRPr lang="ru-RU" dirty="0"/>
          </a:p>
        </p:txBody>
      </p:sp>
      <p:pic>
        <p:nvPicPr>
          <p:cNvPr id="4" name="Объект 3" descr="рис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196752"/>
            <a:ext cx="6036640" cy="48452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8616280" y="1628800"/>
            <a:ext cx="35757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 – основание; 2 – полюсы; 3 – фасадная перегородка; 4 – стойки; 5 – привод; </a:t>
            </a:r>
          </a:p>
          <a:p>
            <a:r>
              <a:rPr lang="ru-RU" dirty="0"/>
              <a:t>6, 10 – рычаги; 7 – стержень; 8,9 – болты; 11,12 – тяги; 13 – масляный буфер; </a:t>
            </a:r>
          </a:p>
          <a:p>
            <a:r>
              <a:rPr lang="ru-RU" dirty="0"/>
              <a:t>14 – отключающая пружина</a:t>
            </a:r>
          </a:p>
        </p:txBody>
      </p:sp>
    </p:spTree>
    <p:extLst>
      <p:ext uri="{BB962C8B-B14F-4D97-AF65-F5344CB8AC3E}">
        <p14:creationId xmlns:p14="http://schemas.microsoft.com/office/powerpoint/2010/main" val="2133433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Прямоугольник 1"/>
          <p:cNvSpPr>
            <a:spLocks noChangeArrowheads="1"/>
          </p:cNvSpPr>
          <p:nvPr/>
        </p:nvSpPr>
        <p:spPr bwMode="auto">
          <a:xfrm>
            <a:off x="695325" y="1074738"/>
            <a:ext cx="1036955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/>
              <a:t>выключатель нагрузки </a:t>
            </a:r>
            <a:r>
              <a:rPr lang="ru-RU"/>
              <a:t>предназначен для частых коммутаций </a:t>
            </a:r>
            <a:r>
              <a:rPr lang="ru-RU" b="1"/>
              <a:t>только</a:t>
            </a:r>
            <a:r>
              <a:rPr lang="ru-RU"/>
              <a:t> номинальных токов установки. Отключение токов КЗ и перегрузок проводит высоковольтный предохранитель, который включен последовательно с выключателем напряжения до 10 кВ. </a:t>
            </a:r>
            <a:br>
              <a:rPr lang="ru-RU"/>
            </a:br>
            <a:r>
              <a:rPr lang="ru-RU"/>
              <a:t>ДУ рассчитано на гашение дуги ном. тока.	</a:t>
            </a:r>
            <a:br>
              <a:rPr lang="ru-RU"/>
            </a:br>
            <a:r>
              <a:rPr lang="ru-RU" i="1"/>
              <a:t>доп. токи 0</a:t>
            </a:r>
            <a:r>
              <a:rPr lang="en-US" i="1"/>
              <a:t>&lt;I&lt;I</a:t>
            </a:r>
            <a:r>
              <a:rPr lang="ru-RU" i="1" baseline="-25000"/>
              <a:t>ном</a:t>
            </a:r>
            <a:endParaRPr lang="ru-RU" i="1"/>
          </a:p>
          <a:p>
            <a:endParaRPr lang="ru-RU" sz="2400" b="1" i="1"/>
          </a:p>
          <a:p>
            <a:endParaRPr lang="ru-RU" sz="2400" b="1" i="1"/>
          </a:p>
          <a:p>
            <a:r>
              <a:rPr lang="ru-RU" sz="2400" b="1" i="1"/>
              <a:t>высоковольтные предохранители </a:t>
            </a:r>
            <a:r>
              <a:rPr lang="ru-RU"/>
              <a:t>производят отключение защищаемой цепи при КЗ и недопустимой перегрузке путем плавления металлического проводника малого сечения и последующего гашения дуги высокого напряжения в ДУ.</a:t>
            </a:r>
            <a:br>
              <a:rPr lang="ru-RU"/>
            </a:br>
            <a:r>
              <a:rPr lang="ru-RU"/>
              <a:t>  					</a:t>
            </a:r>
            <a:r>
              <a:rPr lang="en-US"/>
              <a:t>I</a:t>
            </a:r>
            <a:r>
              <a:rPr lang="ru-RU" baseline="-25000"/>
              <a:t>кз</a:t>
            </a:r>
            <a:r>
              <a:rPr lang="en-US">
                <a:sym typeface="Symbol" pitchFamily="18" charset="2"/>
              </a:rPr>
              <a:t></a:t>
            </a:r>
            <a:r>
              <a:rPr lang="en-US"/>
              <a:t>I&gt;I</a:t>
            </a:r>
            <a:r>
              <a:rPr lang="en-US" baseline="-25000"/>
              <a:t>ном</a:t>
            </a:r>
            <a:endParaRPr lang="ru-RU"/>
          </a:p>
          <a:p>
            <a:endParaRPr lang="ru-RU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3" y="0"/>
            <a:ext cx="8596312" cy="476672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Полюс выключателя ВК-10</a:t>
            </a:r>
            <a:endParaRPr lang="ru-RU" sz="28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548680"/>
            <a:ext cx="5312111" cy="54933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8112224" y="1052736"/>
            <a:ext cx="32403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 – винт; 2,10 – токопроводящие стержни; 3 – изоляционная тяга; 4 - наружный рычаг; </a:t>
            </a:r>
          </a:p>
          <a:p>
            <a:r>
              <a:rPr lang="ru-RU" dirty="0"/>
              <a:t>5 – вал; 6 – пробка; 7 – корпус механизма; 8 – фланец; 9 – обойма; 11,13 – цилиндры; </a:t>
            </a:r>
          </a:p>
          <a:p>
            <a:r>
              <a:rPr lang="ru-RU" dirty="0"/>
              <a:t>12 – дугогасительная камера; 14,15 – </a:t>
            </a:r>
            <a:r>
              <a:rPr lang="ru-RU" dirty="0" err="1"/>
              <a:t>втычной</a:t>
            </a:r>
            <a:r>
              <a:rPr lang="ru-RU" dirty="0"/>
              <a:t> и розеточные контакты; 16 – крышка;</a:t>
            </a:r>
          </a:p>
          <a:p>
            <a:r>
              <a:rPr lang="ru-RU" dirty="0"/>
              <a:t>17 – маслоуказатель; 18 – ролики; 19 – токоотвод; 20 – направляющий стержень</a:t>
            </a:r>
          </a:p>
        </p:txBody>
      </p:sp>
    </p:spTree>
    <p:extLst>
      <p:ext uri="{BB962C8B-B14F-4D97-AF65-F5344CB8AC3E}">
        <p14:creationId xmlns:p14="http://schemas.microsoft.com/office/powerpoint/2010/main" val="27269102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3" y="0"/>
            <a:ext cx="8596312" cy="476672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Розеточный контакт выключателя</a:t>
            </a:r>
            <a:endParaRPr lang="ru-RU" sz="28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052736"/>
            <a:ext cx="4536504" cy="50612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8472264" y="1268760"/>
            <a:ext cx="28803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 – толкатель; 2 – цилиндр; 3 – пружина; 4 – ламель; 5 – обойма; </a:t>
            </a:r>
          </a:p>
          <a:p>
            <a:r>
              <a:rPr lang="ru-RU" dirty="0"/>
              <a:t>6 – основание;7 – крышка</a:t>
            </a:r>
          </a:p>
        </p:txBody>
      </p:sp>
    </p:spTree>
    <p:extLst>
      <p:ext uri="{BB962C8B-B14F-4D97-AF65-F5344CB8AC3E}">
        <p14:creationId xmlns:p14="http://schemas.microsoft.com/office/powerpoint/2010/main" val="14978328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4"/>
          <p:cNvSpPr>
            <a:spLocks noGrp="1"/>
          </p:cNvSpPr>
          <p:nvPr>
            <p:ph type="title" sz="quarter"/>
          </p:nvPr>
        </p:nvSpPr>
        <p:spPr>
          <a:xfrm>
            <a:off x="677863" y="0"/>
            <a:ext cx="8596312" cy="476250"/>
          </a:xfrm>
        </p:spPr>
        <p:txBody>
          <a:bodyPr/>
          <a:lstStyle/>
          <a:p>
            <a:r>
              <a:rPr lang="ru-RU" sz="2400" smtClean="0">
                <a:latin typeface="Arial" charset="0"/>
              </a:rPr>
              <a:t>Элегазовый выключатель </a:t>
            </a:r>
            <a:r>
              <a:rPr lang="en-US" sz="2400" smtClean="0">
                <a:latin typeface="Arial" charset="0"/>
              </a:rPr>
              <a:t>SF6</a:t>
            </a:r>
            <a:endParaRPr lang="ru-RU" sz="2400" smtClean="0">
              <a:latin typeface="Arial" charset="0"/>
            </a:endParaRPr>
          </a:p>
        </p:txBody>
      </p:sp>
      <p:pic>
        <p:nvPicPr>
          <p:cNvPr id="76802" name="Picture 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4963" y="404813"/>
            <a:ext cx="4465637" cy="3240087"/>
          </a:xfrm>
        </p:spPr>
      </p:pic>
      <p:pic>
        <p:nvPicPr>
          <p:cNvPr id="76803" name="Picture 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567363" y="0"/>
            <a:ext cx="6624637" cy="4464050"/>
          </a:xfrm>
        </p:spPr>
      </p:pic>
      <p:pic>
        <p:nvPicPr>
          <p:cNvPr id="76804" name="Picture 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407988" y="4221163"/>
            <a:ext cx="3819525" cy="2303462"/>
          </a:xfrm>
        </p:spPr>
      </p:pic>
      <p:sp>
        <p:nvSpPr>
          <p:cNvPr id="76805" name="Rectangle 13"/>
          <p:cNvSpPr>
            <a:spLocks noGrp="1"/>
          </p:cNvSpPr>
          <p:nvPr>
            <p:ph sz="quarter" idx="2"/>
          </p:nvPr>
        </p:nvSpPr>
        <p:spPr>
          <a:xfrm>
            <a:off x="7727950" y="4697413"/>
            <a:ext cx="4464050" cy="2160587"/>
          </a:xfrm>
        </p:spPr>
        <p:txBody>
          <a:bodyPr/>
          <a:lstStyle/>
          <a:p>
            <a:r>
              <a:rPr lang="ru-RU" sz="1800" smtClean="0">
                <a:latin typeface="Arial" charset="0"/>
              </a:rPr>
              <a:t>Достоинства: взрыво-и пожаробезопасность; быстрота действия; высокая отключающая способность; малый износ контактов; пригодность для наружной и внутренней установки.</a:t>
            </a:r>
          </a:p>
          <a:p>
            <a:r>
              <a:rPr lang="ru-RU" sz="1800" smtClean="0">
                <a:latin typeface="Arial" charset="0"/>
              </a:rPr>
              <a:t>Недостатки: высокая стоимость.</a:t>
            </a:r>
          </a:p>
        </p:txBody>
      </p:sp>
      <p:pic>
        <p:nvPicPr>
          <p:cNvPr id="76806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95775" y="3644900"/>
            <a:ext cx="32004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2" y="0"/>
            <a:ext cx="11178777" cy="54868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Принцип гашения дуги в элегазовом выключателе </a:t>
            </a:r>
            <a:r>
              <a:rPr lang="en-US" sz="3200" dirty="0"/>
              <a:t>LF</a:t>
            </a:r>
            <a:r>
              <a:rPr lang="ru-RU" sz="3200" dirty="0"/>
              <a:t>3</a:t>
            </a:r>
            <a:endParaRPr lang="ru-RU" sz="32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" y="1279512"/>
            <a:ext cx="3067403" cy="388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1052736"/>
            <a:ext cx="3240360" cy="375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1340768"/>
            <a:ext cx="2808312" cy="346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1196752"/>
            <a:ext cx="3240360" cy="40469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98168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3" y="0"/>
            <a:ext cx="8596312" cy="548680"/>
          </a:xfrm>
        </p:spPr>
        <p:txBody>
          <a:bodyPr/>
          <a:lstStyle/>
          <a:p>
            <a:r>
              <a:rPr lang="ru-RU" sz="2800" dirty="0"/>
              <a:t>Выключатель ВГБУ-110</a:t>
            </a:r>
            <a:endParaRPr lang="ru-RU" sz="2800" dirty="0"/>
          </a:p>
        </p:txBody>
      </p:sp>
      <p:pic>
        <p:nvPicPr>
          <p:cNvPr id="5" name="Объект 4" descr="6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692696"/>
            <a:ext cx="3456839" cy="483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692696"/>
            <a:ext cx="4464496" cy="48039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8184232" y="188640"/>
            <a:ext cx="40077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 – гидропривод</a:t>
            </a:r>
            <a:r>
              <a:rPr lang="ru-RU" dirty="0" smtClean="0"/>
              <a:t>;</a:t>
            </a:r>
          </a:p>
          <a:p>
            <a:r>
              <a:rPr lang="ru-RU" dirty="0" smtClean="0"/>
              <a:t> </a:t>
            </a:r>
            <a:r>
              <a:rPr lang="ru-RU" dirty="0"/>
              <a:t>2, 11, 19, 20 – стойка</a:t>
            </a:r>
            <a:r>
              <a:rPr lang="ru-RU" dirty="0" smtClean="0"/>
              <a:t>;</a:t>
            </a:r>
          </a:p>
          <a:p>
            <a:r>
              <a:rPr lang="ru-RU" dirty="0" smtClean="0"/>
              <a:t> </a:t>
            </a:r>
            <a:r>
              <a:rPr lang="ru-RU" dirty="0"/>
              <a:t>3 – рама; </a:t>
            </a:r>
            <a:endParaRPr lang="ru-RU" dirty="0" smtClean="0"/>
          </a:p>
          <a:p>
            <a:r>
              <a:rPr lang="ru-RU" dirty="0" smtClean="0"/>
              <a:t>4</a:t>
            </a:r>
            <a:r>
              <a:rPr lang="ru-RU" dirty="0"/>
              <a:t>, 7 – блок трансформато­ров; </a:t>
            </a:r>
          </a:p>
          <a:p>
            <a:r>
              <a:rPr lang="ru-RU" dirty="0"/>
              <a:t>5, 73 – вводы; </a:t>
            </a:r>
            <a:endParaRPr lang="ru-RU" dirty="0" smtClean="0"/>
          </a:p>
          <a:p>
            <a:r>
              <a:rPr lang="ru-RU" dirty="0" smtClean="0"/>
              <a:t>6 </a:t>
            </a:r>
            <a:r>
              <a:rPr lang="ru-RU" dirty="0"/>
              <a:t>– гасительная камера; </a:t>
            </a:r>
            <a:endParaRPr lang="ru-RU" dirty="0" smtClean="0"/>
          </a:p>
          <a:p>
            <a:r>
              <a:rPr lang="ru-RU" dirty="0" smtClean="0"/>
              <a:t>8 </a:t>
            </a:r>
            <a:r>
              <a:rPr lang="ru-RU" dirty="0"/>
              <a:t>– кронштейн; </a:t>
            </a:r>
            <a:endParaRPr lang="ru-RU" dirty="0" smtClean="0"/>
          </a:p>
          <a:p>
            <a:r>
              <a:rPr lang="ru-RU" dirty="0" smtClean="0"/>
              <a:t>9</a:t>
            </a:r>
            <a:r>
              <a:rPr lang="ru-RU" dirty="0"/>
              <a:t>, 10 – пластина; </a:t>
            </a:r>
          </a:p>
          <a:p>
            <a:r>
              <a:rPr lang="ru-RU" dirty="0"/>
              <a:t>12, 18, 36, 37 – уголок; </a:t>
            </a:r>
            <a:r>
              <a:rPr lang="ru-RU" dirty="0" smtClean="0"/>
              <a:t>1</a:t>
            </a:r>
          </a:p>
          <a:p>
            <a:r>
              <a:rPr lang="ru-RU" dirty="0" smtClean="0"/>
              <a:t>3 </a:t>
            </a:r>
            <a:r>
              <a:rPr lang="ru-RU" dirty="0"/>
              <a:t>– болт М12хЗО; 14 – гайка М12; 15 – шайба 12Т.65Г; </a:t>
            </a:r>
          </a:p>
          <a:p>
            <a:r>
              <a:rPr lang="ru-RU" dirty="0"/>
              <a:t>16 – шайба 12x2,5; </a:t>
            </a:r>
            <a:endParaRPr lang="ru-RU" dirty="0" smtClean="0"/>
          </a:p>
          <a:p>
            <a:r>
              <a:rPr lang="ru-RU" dirty="0" smtClean="0"/>
              <a:t>17 </a:t>
            </a:r>
            <a:r>
              <a:rPr lang="ru-RU" dirty="0"/>
              <a:t>– болт М12х25; 21 – шайба 20x3; 22 – шайба 20.65Г; 23 – гайка М20; 24 – болт М20х80; 25, 34 – корпус; 26 – фланец; 27, 28, 30, 31, 32, 33 – трубки; </a:t>
            </a:r>
          </a:p>
          <a:p>
            <a:r>
              <a:rPr lang="ru-RU" dirty="0"/>
              <a:t>29 – передаточный механизм; 35 – шкаф </a:t>
            </a:r>
            <a:r>
              <a:rPr lang="ru-RU" dirty="0" err="1"/>
              <a:t>клеммных</a:t>
            </a:r>
            <a:r>
              <a:rPr lang="ru-RU" dirty="0"/>
              <a:t> сборок; 38 – шкаф аппаратный</a:t>
            </a:r>
          </a:p>
        </p:txBody>
      </p:sp>
    </p:spTree>
    <p:extLst>
      <p:ext uri="{BB962C8B-B14F-4D97-AF65-F5344CB8AC3E}">
        <p14:creationId xmlns:p14="http://schemas.microsoft.com/office/powerpoint/2010/main" val="13794715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400" y="0"/>
            <a:ext cx="10369152" cy="548680"/>
          </a:xfrm>
        </p:spPr>
        <p:txBody>
          <a:bodyPr>
            <a:normAutofit/>
          </a:bodyPr>
          <a:lstStyle/>
          <a:p>
            <a:r>
              <a:rPr lang="ru-RU" sz="2800" dirty="0"/>
              <a:t>Внешний вид элегазового бакового выключателя ВГБУ-110</a:t>
            </a:r>
            <a:endParaRPr lang="ru-RU" sz="2800" dirty="0"/>
          </a:p>
        </p:txBody>
      </p:sp>
      <p:pic>
        <p:nvPicPr>
          <p:cNvPr id="4" name="Объект 3" descr="Внешиний вид бакового элегазового выключателя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620688"/>
            <a:ext cx="5472608" cy="5904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49705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8720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Полюс выключателя с тремя </a:t>
            </a:r>
            <a:r>
              <a:rPr lang="ru-RU" sz="2800" dirty="0" smtClean="0"/>
              <a:t>фазами в </a:t>
            </a:r>
            <a:r>
              <a:rPr lang="ru-RU" sz="2800" dirty="0"/>
              <a:t>общем корпусе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на </a:t>
            </a:r>
            <a:r>
              <a:rPr lang="ru-RU" sz="2800" dirty="0"/>
              <a:t>напряжение 110 кВ</a:t>
            </a:r>
            <a:endParaRPr lang="ru-RU" sz="28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196752"/>
            <a:ext cx="3816423" cy="54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888088" y="764704"/>
            <a:ext cx="33843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 – изоляционная тяга; 2 – подвижные контакты (на рис. 3.5 не по­казаны); </a:t>
            </a:r>
          </a:p>
          <a:p>
            <a:r>
              <a:rPr lang="ru-RU" dirty="0"/>
              <a:t>3 – дугогасительная камера; 4 – неподвижные контакты; 5 – полый изолятор; </a:t>
            </a:r>
          </a:p>
          <a:p>
            <a:r>
              <a:rPr lang="ru-RU" dirty="0"/>
              <a:t>6 – дисковый изолятор; 7 – экран; 8 – фильтр-поглотитель; 9 – герметичная оболочка</a:t>
            </a:r>
          </a:p>
        </p:txBody>
      </p:sp>
    </p:spTree>
    <p:extLst>
      <p:ext uri="{BB962C8B-B14F-4D97-AF65-F5344CB8AC3E}">
        <p14:creationId xmlns:p14="http://schemas.microsoft.com/office/powerpoint/2010/main" val="22284498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3" y="0"/>
            <a:ext cx="8596312" cy="692696"/>
          </a:xfrm>
        </p:spPr>
        <p:txBody>
          <a:bodyPr/>
          <a:lstStyle/>
          <a:p>
            <a:r>
              <a:rPr lang="ru-RU" sz="3200" dirty="0"/>
              <a:t>Полюс выключателя на напряжение 220 кВ</a:t>
            </a:r>
            <a:r>
              <a:rPr lang="ru-RU" dirty="0"/>
              <a:t>: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692696"/>
            <a:ext cx="3816425" cy="58326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816080" y="1196752"/>
            <a:ext cx="23279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 – изоляционная тяга; 3 – дугогасительная камера; 4 – неподвижные контакты; </a:t>
            </a:r>
          </a:p>
          <a:p>
            <a:r>
              <a:rPr lang="ru-RU" dirty="0"/>
              <a:t>5 – полый изолятор; 6 – дисковый изолятор; 7 – экран</a:t>
            </a:r>
          </a:p>
        </p:txBody>
      </p:sp>
    </p:spTree>
    <p:extLst>
      <p:ext uri="{BB962C8B-B14F-4D97-AF65-F5344CB8AC3E}">
        <p14:creationId xmlns:p14="http://schemas.microsoft.com/office/powerpoint/2010/main" val="34847052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3" y="0"/>
            <a:ext cx="8596312" cy="620688"/>
          </a:xfrm>
        </p:spPr>
        <p:txBody>
          <a:bodyPr>
            <a:normAutofit/>
          </a:bodyPr>
          <a:lstStyle/>
          <a:p>
            <a:r>
              <a:rPr lang="ru-RU" sz="2800" dirty="0"/>
              <a:t>Полюс выключателя на напряжение 500 кВ</a:t>
            </a:r>
            <a:endParaRPr lang="ru-RU" sz="28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548680"/>
            <a:ext cx="5476724" cy="5493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4648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3" y="0"/>
            <a:ext cx="8596312" cy="548680"/>
          </a:xfrm>
        </p:spPr>
        <p:txBody>
          <a:bodyPr>
            <a:normAutofit/>
          </a:bodyPr>
          <a:lstStyle/>
          <a:p>
            <a:r>
              <a:rPr lang="ru-RU" sz="2800" dirty="0"/>
              <a:t>Дугогасительное устройство</a:t>
            </a:r>
            <a:endParaRPr lang="ru-RU" sz="28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9" y="1052736"/>
            <a:ext cx="5400599" cy="547260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456040" y="1484784"/>
            <a:ext cx="43204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 – общий вид</a:t>
            </a:r>
            <a:r>
              <a:rPr lang="ru-RU" dirty="0" smtClean="0"/>
              <a:t>;</a:t>
            </a:r>
          </a:p>
          <a:p>
            <a:r>
              <a:rPr lang="ru-RU" dirty="0" smtClean="0"/>
              <a:t>б </a:t>
            </a:r>
            <a:r>
              <a:rPr lang="ru-RU" dirty="0"/>
              <a:t>– дугогасительное устройство в начале хода отключения; </a:t>
            </a:r>
          </a:p>
          <a:p>
            <a:r>
              <a:rPr lang="ru-RU" dirty="0"/>
              <a:t>в – дугогасительное устройство в момент горения дуги; </a:t>
            </a:r>
          </a:p>
          <a:p>
            <a:r>
              <a:rPr lang="ru-RU" dirty="0"/>
              <a:t>г – дугогасительное устройство отключено</a:t>
            </a:r>
          </a:p>
        </p:txBody>
      </p:sp>
    </p:spTree>
    <p:extLst>
      <p:ext uri="{BB962C8B-B14F-4D97-AF65-F5344CB8AC3E}">
        <p14:creationId xmlns:p14="http://schemas.microsoft.com/office/powerpoint/2010/main" val="1186584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/>
          </p:cNvSpPr>
          <p:nvPr>
            <p:ph type="title" sz="quarter" idx="4294967295"/>
          </p:nvPr>
        </p:nvSpPr>
        <p:spPr>
          <a:xfrm>
            <a:off x="695325" y="0"/>
            <a:ext cx="8596313" cy="515938"/>
          </a:xfrm>
        </p:spPr>
        <p:txBody>
          <a:bodyPr/>
          <a:lstStyle/>
          <a:p>
            <a:pPr algn="ctr"/>
            <a:r>
              <a:rPr lang="ru-RU" sz="3200" smtClean="0"/>
              <a:t>Высоковольтные выключатели</a:t>
            </a:r>
          </a:p>
        </p:txBody>
      </p:sp>
      <p:pic>
        <p:nvPicPr>
          <p:cNvPr id="92162" name="Picture 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50863" y="620713"/>
            <a:ext cx="3600450" cy="2851150"/>
          </a:xfrm>
        </p:spPr>
      </p:pic>
      <p:pic>
        <p:nvPicPr>
          <p:cNvPr id="92163" name="Picture 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735638" y="620713"/>
            <a:ext cx="4335462" cy="2879725"/>
          </a:xfrm>
        </p:spPr>
      </p:pic>
      <p:pic>
        <p:nvPicPr>
          <p:cNvPr id="92164" name="Picture 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623888" y="3716338"/>
            <a:ext cx="3563937" cy="2681287"/>
          </a:xfrm>
        </p:spPr>
      </p:pic>
      <p:pic>
        <p:nvPicPr>
          <p:cNvPr id="92165" name="Picture 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5880100" y="3789363"/>
            <a:ext cx="4138613" cy="2681287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2" y="0"/>
            <a:ext cx="10890745" cy="548680"/>
          </a:xfrm>
        </p:spPr>
        <p:txBody>
          <a:bodyPr>
            <a:normAutofit/>
          </a:bodyPr>
          <a:lstStyle/>
          <a:p>
            <a:r>
              <a:rPr lang="ru-RU" sz="2800" dirty="0"/>
              <a:t>Гидравлический привод для элегазовых выключателей:</a:t>
            </a:r>
            <a:endParaRPr lang="ru-RU" sz="2800" dirty="0"/>
          </a:p>
        </p:txBody>
      </p:sp>
      <p:pic>
        <p:nvPicPr>
          <p:cNvPr id="4" name="Объект 3" descr="6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764704"/>
            <a:ext cx="5663919" cy="55653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7248128" y="764704"/>
            <a:ext cx="45365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 – пневмогидроаккумулятор давления; 2 – датчик положения газового сильфона; </a:t>
            </a:r>
          </a:p>
          <a:p>
            <a:r>
              <a:rPr lang="ru-RU" dirty="0"/>
              <a:t>3 – гидравлический агрегат; </a:t>
            </a:r>
            <a:endParaRPr lang="ru-RU" dirty="0" smtClean="0"/>
          </a:p>
          <a:p>
            <a:r>
              <a:rPr lang="ru-RU" dirty="0" smtClean="0"/>
              <a:t>4 </a:t>
            </a:r>
            <a:r>
              <a:rPr lang="ru-RU" dirty="0"/>
              <a:t>– расширительный бак</a:t>
            </a:r>
            <a:r>
              <a:rPr lang="ru-RU" dirty="0" smtClean="0"/>
              <a:t>;</a:t>
            </a:r>
          </a:p>
          <a:p>
            <a:r>
              <a:rPr lang="ru-RU" dirty="0" smtClean="0"/>
              <a:t>5 </a:t>
            </a:r>
            <a:r>
              <a:rPr lang="ru-RU" dirty="0"/>
              <a:t>– гидроцилиндр; </a:t>
            </a:r>
          </a:p>
          <a:p>
            <a:r>
              <a:rPr lang="ru-RU" dirty="0"/>
              <a:t>6 – блок коммутации контактов вспомогательных цепей; </a:t>
            </a:r>
          </a:p>
          <a:p>
            <a:r>
              <a:rPr lang="ru-RU" dirty="0"/>
              <a:t>7 – блок управляющих клапанов; </a:t>
            </a:r>
            <a:endParaRPr lang="ru-RU" dirty="0" smtClean="0"/>
          </a:p>
          <a:p>
            <a:r>
              <a:rPr lang="ru-RU" dirty="0" smtClean="0"/>
              <a:t>8 </a:t>
            </a:r>
            <a:r>
              <a:rPr lang="ru-RU" dirty="0"/>
              <a:t>– распределительный блок</a:t>
            </a:r>
          </a:p>
        </p:txBody>
      </p:sp>
    </p:spTree>
    <p:extLst>
      <p:ext uri="{BB962C8B-B14F-4D97-AF65-F5344CB8AC3E}">
        <p14:creationId xmlns:p14="http://schemas.microsoft.com/office/powerpoint/2010/main" val="18706237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040" y="0"/>
            <a:ext cx="8596312" cy="548680"/>
          </a:xfrm>
        </p:spPr>
        <p:txBody>
          <a:bodyPr/>
          <a:lstStyle/>
          <a:p>
            <a:r>
              <a:rPr lang="ru-RU" sz="2800" dirty="0"/>
              <a:t>Схема гидравлического привода</a:t>
            </a:r>
            <a:endParaRPr lang="ru-RU" sz="28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836712"/>
            <a:ext cx="8253440" cy="52053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9264352" y="2037332"/>
            <a:ext cx="29276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пневмогидроаккумулятор </a:t>
            </a:r>
            <a:r>
              <a:rPr lang="ru-RU" dirty="0"/>
              <a:t>давления </a:t>
            </a:r>
            <a:r>
              <a:rPr lang="ru-RU" dirty="0" smtClean="0"/>
              <a:t>1;</a:t>
            </a:r>
          </a:p>
          <a:p>
            <a:r>
              <a:rPr lang="ru-RU" dirty="0" smtClean="0"/>
              <a:t>гидроцилиндр </a:t>
            </a:r>
            <a:r>
              <a:rPr lang="ru-RU" dirty="0"/>
              <a:t>5 </a:t>
            </a:r>
            <a:r>
              <a:rPr lang="ru-RU" dirty="0" smtClean="0"/>
              <a:t>;</a:t>
            </a:r>
          </a:p>
          <a:p>
            <a:r>
              <a:rPr lang="ru-RU" dirty="0" smtClean="0"/>
              <a:t>гидронасосный </a:t>
            </a:r>
            <a:r>
              <a:rPr lang="ru-RU" dirty="0"/>
              <a:t>агрегат 3, </a:t>
            </a:r>
            <a:endParaRPr lang="ru-RU" dirty="0" smtClean="0"/>
          </a:p>
          <a:p>
            <a:r>
              <a:rPr lang="ru-RU" dirty="0" smtClean="0"/>
              <a:t>расширительный </a:t>
            </a:r>
            <a:r>
              <a:rPr lang="ru-RU" dirty="0"/>
              <a:t>бак 4, </a:t>
            </a:r>
            <a:endParaRPr lang="ru-RU" dirty="0" smtClean="0"/>
          </a:p>
          <a:p>
            <a:r>
              <a:rPr lang="ru-RU" dirty="0" smtClean="0"/>
              <a:t>блок </a:t>
            </a:r>
            <a:r>
              <a:rPr lang="ru-RU" dirty="0"/>
              <a:t>управляющих клапанов 7, </a:t>
            </a:r>
            <a:endParaRPr lang="ru-RU" dirty="0" smtClean="0"/>
          </a:p>
          <a:p>
            <a:r>
              <a:rPr lang="ru-RU" dirty="0" smtClean="0"/>
              <a:t>блок распределительный,</a:t>
            </a:r>
            <a:endParaRPr lang="ru-RU" dirty="0"/>
          </a:p>
          <a:p>
            <a:r>
              <a:rPr lang="ru-RU" dirty="0" smtClean="0"/>
              <a:t>датчик </a:t>
            </a:r>
            <a:r>
              <a:rPr lang="ru-RU" dirty="0"/>
              <a:t>положения газового сильфона 2, </a:t>
            </a:r>
            <a:endParaRPr lang="ru-RU" dirty="0" smtClean="0"/>
          </a:p>
          <a:p>
            <a:r>
              <a:rPr lang="ru-RU" dirty="0" smtClean="0"/>
              <a:t>блок </a:t>
            </a:r>
            <a:r>
              <a:rPr lang="ru-RU" dirty="0"/>
              <a:t>коммутации контактов вспомогательных цепей (ККВЦ) </a:t>
            </a:r>
            <a:r>
              <a:rPr lang="ru-RU" dirty="0" smtClean="0"/>
              <a:t>6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59916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2" y="0"/>
            <a:ext cx="10602713" cy="548680"/>
          </a:xfrm>
        </p:spPr>
        <p:txBody>
          <a:bodyPr/>
          <a:lstStyle/>
          <a:p>
            <a:r>
              <a:rPr lang="ru-RU" sz="2800" dirty="0"/>
              <a:t>Последовательность операций гидравлического привода</a:t>
            </a:r>
            <a:endParaRPr lang="ru-RU" sz="28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692696"/>
            <a:ext cx="7632848" cy="58326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8184232" y="692696"/>
            <a:ext cx="374441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 – клапан включения; </a:t>
            </a:r>
            <a:endParaRPr lang="ru-RU" dirty="0" smtClean="0"/>
          </a:p>
          <a:p>
            <a:r>
              <a:rPr lang="ru-RU" dirty="0" smtClean="0"/>
              <a:t>2 </a:t>
            </a:r>
            <a:r>
              <a:rPr lang="ru-RU" dirty="0"/>
              <a:t>– катушка включения; </a:t>
            </a:r>
            <a:endParaRPr lang="ru-RU" dirty="0" smtClean="0"/>
          </a:p>
          <a:p>
            <a:r>
              <a:rPr lang="ru-RU" dirty="0" smtClean="0"/>
              <a:t>3</a:t>
            </a:r>
            <a:r>
              <a:rPr lang="ru-RU" dirty="0"/>
              <a:t>, 5 – катушка отключения;</a:t>
            </a:r>
          </a:p>
          <a:p>
            <a:r>
              <a:rPr lang="ru-RU" dirty="0" smtClean="0"/>
              <a:t>4</a:t>
            </a:r>
            <a:r>
              <a:rPr lang="ru-RU" dirty="0"/>
              <a:t>, 6 – клапан отключения: </a:t>
            </a:r>
            <a:endParaRPr lang="ru-RU" dirty="0" smtClean="0"/>
          </a:p>
          <a:p>
            <a:r>
              <a:rPr lang="ru-RU" dirty="0" smtClean="0"/>
              <a:t>7 </a:t>
            </a:r>
            <a:r>
              <a:rPr lang="ru-RU" dirty="0"/>
              <a:t>– резервуар для масла</a:t>
            </a:r>
            <a:r>
              <a:rPr lang="ru-RU" dirty="0" smtClean="0"/>
              <a:t>;</a:t>
            </a:r>
          </a:p>
          <a:p>
            <a:r>
              <a:rPr lang="ru-RU" dirty="0" smtClean="0"/>
              <a:t>8 </a:t>
            </a:r>
            <a:r>
              <a:rPr lang="ru-RU" dirty="0"/>
              <a:t>– двигатель;</a:t>
            </a:r>
          </a:p>
          <a:p>
            <a:r>
              <a:rPr lang="ru-RU" dirty="0"/>
              <a:t>9 – насос; </a:t>
            </a:r>
            <a:endParaRPr lang="ru-RU" dirty="0" smtClean="0"/>
          </a:p>
          <a:p>
            <a:r>
              <a:rPr lang="ru-RU" dirty="0" smtClean="0"/>
              <a:t>10</a:t>
            </a:r>
            <a:r>
              <a:rPr lang="ru-RU" dirty="0"/>
              <a:t>, 11 – обратный клапан; </a:t>
            </a:r>
            <a:endParaRPr lang="ru-RU" dirty="0" smtClean="0"/>
          </a:p>
          <a:p>
            <a:r>
              <a:rPr lang="ru-RU" dirty="0" smtClean="0"/>
              <a:t>12 </a:t>
            </a:r>
            <a:r>
              <a:rPr lang="ru-RU" dirty="0"/>
              <a:t>– предохранительный клапан; </a:t>
            </a:r>
          </a:p>
          <a:p>
            <a:r>
              <a:rPr lang="ru-RU" dirty="0"/>
              <a:t>13, 14 – клапан; </a:t>
            </a:r>
            <a:endParaRPr lang="ru-RU" dirty="0" smtClean="0"/>
          </a:p>
          <a:p>
            <a:r>
              <a:rPr lang="ru-RU" dirty="0" smtClean="0"/>
              <a:t>15 </a:t>
            </a:r>
            <a:r>
              <a:rPr lang="ru-RU" dirty="0"/>
              <a:t>– клапан давления; </a:t>
            </a:r>
            <a:endParaRPr lang="ru-RU" dirty="0" smtClean="0"/>
          </a:p>
          <a:p>
            <a:r>
              <a:rPr lang="ru-RU" dirty="0" smtClean="0"/>
              <a:t>16 </a:t>
            </a:r>
            <a:r>
              <a:rPr lang="ru-RU" dirty="0"/>
              <a:t>– клапан минимального давления;</a:t>
            </a:r>
          </a:p>
          <a:p>
            <a:r>
              <a:rPr lang="ru-RU" dirty="0"/>
              <a:t>17 – манометр; </a:t>
            </a:r>
            <a:endParaRPr lang="ru-RU" dirty="0" smtClean="0"/>
          </a:p>
          <a:p>
            <a:r>
              <a:rPr lang="ru-RU" dirty="0" smtClean="0"/>
              <a:t>18</a:t>
            </a:r>
            <a:r>
              <a:rPr lang="ru-RU" dirty="0"/>
              <a:t>, 19 – ускоряющий клапан; </a:t>
            </a:r>
            <a:endParaRPr lang="ru-RU" dirty="0" smtClean="0"/>
          </a:p>
          <a:p>
            <a:r>
              <a:rPr lang="ru-RU" dirty="0" smtClean="0"/>
              <a:t>20 </a:t>
            </a:r>
            <a:r>
              <a:rPr lang="ru-RU" dirty="0"/>
              <a:t>– управляющий клапан; </a:t>
            </a:r>
          </a:p>
          <a:p>
            <a:r>
              <a:rPr lang="ru-RU" dirty="0"/>
              <a:t>21 – рабочий цилиндр; </a:t>
            </a:r>
            <a:endParaRPr lang="ru-RU" dirty="0" smtClean="0"/>
          </a:p>
          <a:p>
            <a:r>
              <a:rPr lang="ru-RU" dirty="0" smtClean="0"/>
              <a:t>22 </a:t>
            </a:r>
            <a:r>
              <a:rPr lang="ru-RU" dirty="0"/>
              <a:t>– рабочий поршень; </a:t>
            </a:r>
            <a:endParaRPr lang="ru-RU" dirty="0" smtClean="0"/>
          </a:p>
          <a:p>
            <a:r>
              <a:rPr lang="ru-RU" dirty="0" smtClean="0"/>
              <a:t>23 </a:t>
            </a:r>
            <a:r>
              <a:rPr lang="ru-RU" dirty="0"/>
              <a:t>– аккумулятор; </a:t>
            </a:r>
            <a:endParaRPr lang="ru-RU" dirty="0" smtClean="0"/>
          </a:p>
          <a:p>
            <a:r>
              <a:rPr lang="ru-RU" dirty="0" smtClean="0"/>
              <a:t>24 </a:t>
            </a:r>
            <a:r>
              <a:rPr lang="ru-RU" dirty="0"/>
              <a:t>– азот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314910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9"/>
          <p:cNvSpPr>
            <a:spLocks noGrp="1"/>
          </p:cNvSpPr>
          <p:nvPr>
            <p:ph type="title"/>
          </p:nvPr>
        </p:nvSpPr>
        <p:spPr>
          <a:xfrm>
            <a:off x="677863" y="609600"/>
            <a:ext cx="9955212" cy="1320800"/>
          </a:xfrm>
        </p:spPr>
        <p:txBody>
          <a:bodyPr/>
          <a:lstStyle/>
          <a:p>
            <a:r>
              <a:rPr lang="ru-RU" smtClean="0"/>
              <a:t>Генераторные элегазовые выключатели</a:t>
            </a:r>
          </a:p>
        </p:txBody>
      </p:sp>
      <p:sp>
        <p:nvSpPr>
          <p:cNvPr id="77826" name="Rectangle 10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</a:rPr>
              <a:t>ОСОБЕННОСТИ </a:t>
            </a:r>
          </a:p>
          <a:p>
            <a:pPr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</a:rPr>
              <a:t>Ток отключения до 190кА</a:t>
            </a:r>
          </a:p>
          <a:p>
            <a:pPr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</a:rPr>
              <a:t> Малое время отключения, не более 60мсек до полного погасания дуги</a:t>
            </a:r>
          </a:p>
          <a:p>
            <a:pPr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</a:rPr>
              <a:t> Способность отключать токи с апериодической составляющей до 75%</a:t>
            </a:r>
          </a:p>
          <a:p>
            <a:pPr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</a:rPr>
              <a:t> Способность отключать токи при рассогласовании фаз на 180гр</a:t>
            </a:r>
          </a:p>
          <a:p>
            <a:pPr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</a:rPr>
              <a:t> Возможность выбора требуемой комплектации генераторного распредустройства  </a:t>
            </a:r>
          </a:p>
          <a:p>
            <a:pPr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</a:rPr>
              <a:t>Низкие эксплуатационные расходы</a:t>
            </a:r>
          </a:p>
        </p:txBody>
      </p:sp>
      <p:pic>
        <p:nvPicPr>
          <p:cNvPr id="77827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51425" y="2505075"/>
            <a:ext cx="4222750" cy="3192463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Генераторные элегазовые выключатели</a:t>
            </a:r>
          </a:p>
        </p:txBody>
      </p:sp>
      <p:pic>
        <p:nvPicPr>
          <p:cNvPr id="78850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167438" y="1628775"/>
            <a:ext cx="3927475" cy="4845050"/>
          </a:xfrm>
        </p:spPr>
      </p:pic>
      <p:pic>
        <p:nvPicPr>
          <p:cNvPr id="78851" name="Picture 5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92088" y="4076700"/>
            <a:ext cx="5543550" cy="2300288"/>
          </a:xfrm>
        </p:spPr>
      </p:pic>
      <p:sp>
        <p:nvSpPr>
          <p:cNvPr id="78852" name="Rectangle 9"/>
          <p:cNvSpPr>
            <a:spLocks noChangeArrowheads="1"/>
          </p:cNvSpPr>
          <p:nvPr/>
        </p:nvSpPr>
        <p:spPr bwMode="auto">
          <a:xfrm>
            <a:off x="334963" y="2833688"/>
            <a:ext cx="44656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/>
              <a:t>В настоящее время все фирмы</a:t>
            </a:r>
          </a:p>
          <a:p>
            <a:pPr defTabSz="914400"/>
            <a:r>
              <a:rPr lang="ru-RU"/>
              <a:t>поставляют элегазовые генераторные</a:t>
            </a:r>
          </a:p>
          <a:p>
            <a:pPr defTabSz="914400"/>
            <a:r>
              <a:rPr lang="ru-RU"/>
              <a:t>выключатели входящими в состав</a:t>
            </a:r>
          </a:p>
          <a:p>
            <a:pPr defTabSz="914400"/>
            <a:r>
              <a:rPr lang="ru-RU"/>
              <a:t>элегазового </a:t>
            </a:r>
            <a:r>
              <a:rPr lang="ru-RU">
                <a:solidFill>
                  <a:schemeClr val="hlink"/>
                </a:solidFill>
              </a:rPr>
              <a:t>генераторного комплекса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/>
          </p:cNvSpPr>
          <p:nvPr>
            <p:ph type="title"/>
          </p:nvPr>
        </p:nvSpPr>
        <p:spPr>
          <a:xfrm>
            <a:off x="677863" y="0"/>
            <a:ext cx="10313987" cy="981075"/>
          </a:xfrm>
        </p:spPr>
        <p:txBody>
          <a:bodyPr/>
          <a:lstStyle/>
          <a:p>
            <a:r>
              <a:rPr lang="ru-RU" smtClean="0"/>
              <a:t>Элегазовые генераторные выключатели</a:t>
            </a:r>
          </a:p>
        </p:txBody>
      </p:sp>
      <p:grpSp>
        <p:nvGrpSpPr>
          <p:cNvPr id="79875" name="Group 32"/>
          <p:cNvGrpSpPr>
            <a:grpSpLocks/>
          </p:cNvGrpSpPr>
          <p:nvPr/>
        </p:nvGrpSpPr>
        <p:grpSpPr bwMode="auto">
          <a:xfrm>
            <a:off x="0" y="1309688"/>
            <a:ext cx="8491538" cy="5548312"/>
            <a:chOff x="0" y="538"/>
            <a:chExt cx="4850" cy="3495"/>
          </a:xfrm>
        </p:grpSpPr>
        <p:grpSp>
          <p:nvGrpSpPr>
            <p:cNvPr id="79876" name="Group 33"/>
            <p:cNvGrpSpPr>
              <a:grpSpLocks/>
            </p:cNvGrpSpPr>
            <p:nvPr/>
          </p:nvGrpSpPr>
          <p:grpSpPr bwMode="auto">
            <a:xfrm>
              <a:off x="358" y="552"/>
              <a:ext cx="4287" cy="3127"/>
              <a:chOff x="1201" y="527"/>
              <a:chExt cx="4287" cy="3127"/>
            </a:xfrm>
          </p:grpSpPr>
          <p:sp>
            <p:nvSpPr>
              <p:cNvPr id="79891" name="Rectangle 34"/>
              <p:cNvSpPr>
                <a:spLocks noChangeArrowheads="1"/>
              </p:cNvSpPr>
              <p:nvPr/>
            </p:nvSpPr>
            <p:spPr bwMode="auto">
              <a:xfrm>
                <a:off x="1202" y="601"/>
                <a:ext cx="4229" cy="3044"/>
              </a:xfrm>
              <a:prstGeom prst="rect">
                <a:avLst/>
              </a:prstGeom>
              <a:solidFill>
                <a:srgbClr val="5C65C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/>
              </a:p>
            </p:txBody>
          </p:sp>
          <p:pic>
            <p:nvPicPr>
              <p:cNvPr id="79892" name="Picture 35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151" y="608"/>
                <a:ext cx="1272" cy="9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9893" name="Rectangle 36"/>
              <p:cNvSpPr>
                <a:spLocks noChangeArrowheads="1"/>
              </p:cNvSpPr>
              <p:nvPr/>
            </p:nvSpPr>
            <p:spPr bwMode="auto">
              <a:xfrm>
                <a:off x="1201" y="1516"/>
                <a:ext cx="3341" cy="213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/>
              </a:p>
            </p:txBody>
          </p:sp>
          <p:pic>
            <p:nvPicPr>
              <p:cNvPr id="79894" name="Picture 3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590" y="1522"/>
                <a:ext cx="954" cy="9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9895" name="Rectangle 38"/>
              <p:cNvSpPr>
                <a:spLocks noChangeArrowheads="1"/>
              </p:cNvSpPr>
              <p:nvPr/>
            </p:nvSpPr>
            <p:spPr bwMode="auto">
              <a:xfrm>
                <a:off x="1201" y="2436"/>
                <a:ext cx="2584" cy="1218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/>
              </a:p>
            </p:txBody>
          </p:sp>
          <p:sp>
            <p:nvSpPr>
              <p:cNvPr id="79896" name="Rectangle 39"/>
              <p:cNvSpPr>
                <a:spLocks noChangeArrowheads="1"/>
              </p:cNvSpPr>
              <p:nvPr/>
            </p:nvSpPr>
            <p:spPr bwMode="auto">
              <a:xfrm>
                <a:off x="1201" y="2650"/>
                <a:ext cx="1629" cy="1004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/>
              </a:p>
            </p:txBody>
          </p:sp>
          <p:pic>
            <p:nvPicPr>
              <p:cNvPr id="79897" name="Picture 40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519" y="2445"/>
                <a:ext cx="1267" cy="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898" name="Picture 41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210" y="2655"/>
                <a:ext cx="700" cy="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9899" name="Line 42"/>
              <p:cNvSpPr>
                <a:spLocks noChangeShapeType="1"/>
              </p:cNvSpPr>
              <p:nvPr/>
            </p:nvSpPr>
            <p:spPr bwMode="auto">
              <a:xfrm>
                <a:off x="1201" y="527"/>
                <a:ext cx="0" cy="312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9900" name="Line 43"/>
              <p:cNvSpPr>
                <a:spLocks noChangeShapeType="1"/>
              </p:cNvSpPr>
              <p:nvPr/>
            </p:nvSpPr>
            <p:spPr bwMode="auto">
              <a:xfrm flipV="1">
                <a:off x="1201" y="3645"/>
                <a:ext cx="4287" cy="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79877" name="Text Box 44"/>
            <p:cNvSpPr txBox="1">
              <a:spLocks noChangeArrowheads="1"/>
            </p:cNvSpPr>
            <p:nvPr/>
          </p:nvSpPr>
          <p:spPr bwMode="auto">
            <a:xfrm>
              <a:off x="384" y="651"/>
              <a:ext cx="1861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eaLnBrk="0" hangingPunct="0">
                <a:spcBef>
                  <a:spcPct val="50000"/>
                </a:spcBef>
              </a:pPr>
              <a:r>
                <a:rPr lang="ru-RU" b="1">
                  <a:solidFill>
                    <a:srgbClr val="CC0000"/>
                  </a:solidFill>
                  <a:latin typeface="Times New Roman" pitchFamily="18" charset="0"/>
                </a:rPr>
                <a:t>Номинально отключаемый ток КЗ, кА</a:t>
              </a:r>
              <a:endParaRPr lang="en-US" b="1">
                <a:solidFill>
                  <a:srgbClr val="CC0000"/>
                </a:solidFill>
                <a:latin typeface="Times New Roman" pitchFamily="18" charset="0"/>
              </a:endParaRPr>
            </a:p>
          </p:txBody>
        </p:sp>
        <p:sp>
          <p:nvSpPr>
            <p:cNvPr id="79878" name="Text Box 45"/>
            <p:cNvSpPr txBox="1">
              <a:spLocks noChangeArrowheads="1"/>
            </p:cNvSpPr>
            <p:nvPr/>
          </p:nvSpPr>
          <p:spPr bwMode="auto">
            <a:xfrm>
              <a:off x="344" y="3802"/>
              <a:ext cx="269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eaLnBrk="0" hangingPunct="0">
                <a:spcBef>
                  <a:spcPct val="50000"/>
                </a:spcBef>
              </a:pPr>
              <a:r>
                <a:rPr lang="ru-RU" b="1">
                  <a:solidFill>
                    <a:srgbClr val="CC0000"/>
                  </a:solidFill>
                  <a:latin typeface="Times New Roman" pitchFamily="18" charset="0"/>
                </a:rPr>
                <a:t>Номинальный рабочий ток, А</a:t>
              </a:r>
              <a:endParaRPr lang="en-US" b="1">
                <a:solidFill>
                  <a:srgbClr val="CC0000"/>
                </a:solidFill>
                <a:latin typeface="Times New Roman" pitchFamily="18" charset="0"/>
              </a:endParaRPr>
            </a:p>
          </p:txBody>
        </p:sp>
        <p:sp>
          <p:nvSpPr>
            <p:cNvPr id="79879" name="Text Box 46"/>
            <p:cNvSpPr txBox="1">
              <a:spLocks noChangeArrowheads="1"/>
            </p:cNvSpPr>
            <p:nvPr/>
          </p:nvSpPr>
          <p:spPr bwMode="auto">
            <a:xfrm>
              <a:off x="1791" y="3635"/>
              <a:ext cx="4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eaLnBrk="0" hangingPunct="0">
                <a:spcBef>
                  <a:spcPct val="50000"/>
                </a:spcBef>
              </a:pPr>
              <a:r>
                <a:rPr lang="ru-RU" b="1">
                  <a:solidFill>
                    <a:srgbClr val="000000"/>
                  </a:solidFill>
                  <a:latin typeface="Times New Roman" pitchFamily="18" charset="0"/>
                </a:rPr>
                <a:t>6300</a:t>
              </a:r>
              <a:endParaRPr 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9880" name="Text Box 47"/>
            <p:cNvSpPr txBox="1">
              <a:spLocks noChangeArrowheads="1"/>
            </p:cNvSpPr>
            <p:nvPr/>
          </p:nvSpPr>
          <p:spPr bwMode="auto">
            <a:xfrm>
              <a:off x="2655" y="3656"/>
              <a:ext cx="584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 eaLnBrk="0" hangingPunct="0">
                <a:lnSpc>
                  <a:spcPct val="85000"/>
                </a:lnSpc>
                <a:spcBef>
                  <a:spcPct val="5000"/>
                </a:spcBef>
              </a:pPr>
              <a:r>
                <a:rPr lang="ru-RU" b="1">
                  <a:solidFill>
                    <a:srgbClr val="000000"/>
                  </a:solidFill>
                  <a:latin typeface="Times New Roman" pitchFamily="18" charset="0"/>
                </a:rPr>
                <a:t>7700</a:t>
              </a:r>
            </a:p>
            <a:p>
              <a:pPr algn="ctr" defTabSz="914400" eaLnBrk="0" hangingPunct="0">
                <a:lnSpc>
                  <a:spcPct val="85000"/>
                </a:lnSpc>
                <a:spcBef>
                  <a:spcPct val="5000"/>
                </a:spcBef>
              </a:pPr>
              <a:r>
                <a:rPr lang="ru-RU" b="1">
                  <a:solidFill>
                    <a:srgbClr val="000000"/>
                  </a:solidFill>
                  <a:latin typeface="Times New Roman" pitchFamily="18" charset="0"/>
                </a:rPr>
                <a:t>(8000)</a:t>
              </a:r>
              <a:endParaRPr 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9881" name="Text Box 48"/>
            <p:cNvSpPr txBox="1">
              <a:spLocks noChangeArrowheads="1"/>
            </p:cNvSpPr>
            <p:nvPr/>
          </p:nvSpPr>
          <p:spPr bwMode="auto">
            <a:xfrm>
              <a:off x="3506" y="3647"/>
              <a:ext cx="4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eaLnBrk="0" hangingPunct="0">
                <a:spcBef>
                  <a:spcPct val="50000"/>
                </a:spcBef>
              </a:pPr>
              <a:r>
                <a:rPr lang="ru-RU" b="1">
                  <a:solidFill>
                    <a:srgbClr val="000000"/>
                  </a:solidFill>
                  <a:latin typeface="Times New Roman" pitchFamily="18" charset="0"/>
                </a:rPr>
                <a:t>9000</a:t>
              </a:r>
              <a:endParaRPr 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9882" name="Text Box 49"/>
            <p:cNvSpPr txBox="1">
              <a:spLocks noChangeArrowheads="1"/>
            </p:cNvSpPr>
            <p:nvPr/>
          </p:nvSpPr>
          <p:spPr bwMode="auto">
            <a:xfrm>
              <a:off x="4341" y="3680"/>
              <a:ext cx="50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</a:pPr>
              <a:r>
                <a:rPr lang="ru-RU" b="1">
                  <a:solidFill>
                    <a:srgbClr val="000000"/>
                  </a:solidFill>
                  <a:latin typeface="Times New Roman" pitchFamily="18" charset="0"/>
                </a:rPr>
                <a:t>28000</a:t>
              </a:r>
              <a:endParaRPr 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9883" name="Text Box 50"/>
            <p:cNvSpPr txBox="1">
              <a:spLocks noChangeArrowheads="1"/>
            </p:cNvSpPr>
            <p:nvPr/>
          </p:nvSpPr>
          <p:spPr bwMode="auto">
            <a:xfrm>
              <a:off x="108" y="2554"/>
              <a:ext cx="3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</a:pPr>
              <a:r>
                <a:rPr lang="ru-RU" b="1">
                  <a:solidFill>
                    <a:srgbClr val="000000"/>
                  </a:solidFill>
                  <a:latin typeface="Times New Roman" pitchFamily="18" charset="0"/>
                </a:rPr>
                <a:t>50</a:t>
              </a:r>
              <a:endParaRPr 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9884" name="Text Box 51"/>
            <p:cNvSpPr txBox="1">
              <a:spLocks noChangeArrowheads="1"/>
            </p:cNvSpPr>
            <p:nvPr/>
          </p:nvSpPr>
          <p:spPr bwMode="auto">
            <a:xfrm>
              <a:off x="112" y="2349"/>
              <a:ext cx="3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</a:pPr>
              <a:r>
                <a:rPr lang="ru-RU" b="1">
                  <a:solidFill>
                    <a:srgbClr val="000000"/>
                  </a:solidFill>
                  <a:latin typeface="Times New Roman" pitchFamily="18" charset="0"/>
                </a:rPr>
                <a:t>63</a:t>
              </a:r>
              <a:endParaRPr 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9885" name="Text Box 52"/>
            <p:cNvSpPr txBox="1">
              <a:spLocks noChangeArrowheads="1"/>
            </p:cNvSpPr>
            <p:nvPr/>
          </p:nvSpPr>
          <p:spPr bwMode="auto">
            <a:xfrm>
              <a:off x="0" y="1440"/>
              <a:ext cx="4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</a:pPr>
              <a:r>
                <a:rPr lang="ru-RU" b="1">
                  <a:solidFill>
                    <a:srgbClr val="000000"/>
                  </a:solidFill>
                  <a:latin typeface="Times New Roman" pitchFamily="18" charset="0"/>
                </a:rPr>
                <a:t>120</a:t>
              </a:r>
              <a:endParaRPr 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9886" name="Text Box 53"/>
            <p:cNvSpPr txBox="1">
              <a:spLocks noChangeArrowheads="1"/>
            </p:cNvSpPr>
            <p:nvPr/>
          </p:nvSpPr>
          <p:spPr bwMode="auto">
            <a:xfrm>
              <a:off x="0" y="538"/>
              <a:ext cx="44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</a:pPr>
              <a:r>
                <a:rPr lang="ru-RU" b="1">
                  <a:solidFill>
                    <a:srgbClr val="000000"/>
                  </a:solidFill>
                  <a:latin typeface="Times New Roman" pitchFamily="18" charset="0"/>
                </a:rPr>
                <a:t>190</a:t>
              </a:r>
              <a:endParaRPr 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9887" name="Text Box 54"/>
            <p:cNvSpPr txBox="1">
              <a:spLocks noChangeArrowheads="1"/>
            </p:cNvSpPr>
            <p:nvPr/>
          </p:nvSpPr>
          <p:spPr bwMode="auto">
            <a:xfrm>
              <a:off x="1015" y="3268"/>
              <a:ext cx="785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eaLnBrk="0" hangingPunct="0">
                <a:lnSpc>
                  <a:spcPct val="85000"/>
                </a:lnSpc>
                <a:spcBef>
                  <a:spcPct val="5000"/>
                </a:spcBef>
              </a:pPr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U</a:t>
              </a:r>
              <a:r>
                <a:rPr lang="ru-RU" b="1">
                  <a:solidFill>
                    <a:srgbClr val="000000"/>
                  </a:solidFill>
                  <a:latin typeface="Times New Roman" pitchFamily="18" charset="0"/>
                </a:rPr>
                <a:t>н=21кВ</a:t>
              </a:r>
            </a:p>
            <a:p>
              <a:pPr defTabSz="914400" eaLnBrk="0" hangingPunct="0">
                <a:lnSpc>
                  <a:spcPct val="85000"/>
                </a:lnSpc>
                <a:spcBef>
                  <a:spcPct val="5000"/>
                </a:spcBef>
              </a:pPr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HGI 2-3</a:t>
              </a:r>
            </a:p>
          </p:txBody>
        </p:sp>
        <p:sp>
          <p:nvSpPr>
            <p:cNvPr id="79888" name="Text Box 55"/>
            <p:cNvSpPr txBox="1">
              <a:spLocks noChangeArrowheads="1"/>
            </p:cNvSpPr>
            <p:nvPr/>
          </p:nvSpPr>
          <p:spPr bwMode="auto">
            <a:xfrm>
              <a:off x="2154" y="3222"/>
              <a:ext cx="785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defTabSz="914400" eaLnBrk="0" hangingPunct="0">
                <a:lnSpc>
                  <a:spcPct val="85000"/>
                </a:lnSpc>
                <a:spcBef>
                  <a:spcPct val="5000"/>
                </a:spcBef>
              </a:pPr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U</a:t>
              </a:r>
              <a:r>
                <a:rPr lang="ru-RU" b="1">
                  <a:solidFill>
                    <a:srgbClr val="000000"/>
                  </a:solidFill>
                  <a:latin typeface="Times New Roman" pitchFamily="18" charset="0"/>
                </a:rPr>
                <a:t>н=21кВ</a:t>
              </a:r>
            </a:p>
            <a:p>
              <a:pPr algn="r" defTabSz="914400" eaLnBrk="0" hangingPunct="0">
                <a:lnSpc>
                  <a:spcPct val="85000"/>
                </a:lnSpc>
                <a:spcBef>
                  <a:spcPct val="5000"/>
                </a:spcBef>
              </a:pPr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HGC 3</a:t>
              </a:r>
            </a:p>
          </p:txBody>
        </p:sp>
        <p:sp>
          <p:nvSpPr>
            <p:cNvPr id="79889" name="Text Box 56"/>
            <p:cNvSpPr txBox="1">
              <a:spLocks noChangeArrowheads="1"/>
            </p:cNvSpPr>
            <p:nvPr/>
          </p:nvSpPr>
          <p:spPr bwMode="auto">
            <a:xfrm>
              <a:off x="1582" y="1557"/>
              <a:ext cx="1144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defTabSz="914400" eaLnBrk="0" hangingPunct="0">
                <a:lnSpc>
                  <a:spcPct val="85000"/>
                </a:lnSpc>
                <a:spcBef>
                  <a:spcPct val="5000"/>
                </a:spcBef>
              </a:pPr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U</a:t>
              </a:r>
              <a:r>
                <a:rPr lang="ru-RU" b="1">
                  <a:solidFill>
                    <a:srgbClr val="000000"/>
                  </a:solidFill>
                  <a:latin typeface="Times New Roman" pitchFamily="18" charset="0"/>
                </a:rPr>
                <a:t>н=</a:t>
              </a:r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15,8/</a:t>
              </a:r>
              <a:r>
                <a:rPr lang="ru-RU" b="1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5,3</a:t>
              </a:r>
              <a:r>
                <a:rPr lang="ru-RU" b="1">
                  <a:solidFill>
                    <a:srgbClr val="000000"/>
                  </a:solidFill>
                  <a:latin typeface="Times New Roman" pitchFamily="18" charset="0"/>
                </a:rPr>
                <a:t>кВ</a:t>
              </a:r>
            </a:p>
            <a:p>
              <a:pPr algn="r" defTabSz="914400" eaLnBrk="0" hangingPunct="0">
                <a:lnSpc>
                  <a:spcPct val="85000"/>
                </a:lnSpc>
                <a:spcBef>
                  <a:spcPct val="5000"/>
                </a:spcBef>
              </a:pPr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HECI 3/5 - R</a:t>
              </a:r>
            </a:p>
          </p:txBody>
        </p:sp>
        <p:sp>
          <p:nvSpPr>
            <p:cNvPr id="79890" name="Text Box 57"/>
            <p:cNvSpPr txBox="1">
              <a:spLocks noChangeArrowheads="1"/>
            </p:cNvSpPr>
            <p:nvPr/>
          </p:nvSpPr>
          <p:spPr bwMode="auto">
            <a:xfrm>
              <a:off x="2358" y="638"/>
              <a:ext cx="960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defTabSz="914400" eaLnBrk="0" hangingPunct="0">
                <a:lnSpc>
                  <a:spcPct val="85000"/>
                </a:lnSpc>
                <a:spcBef>
                  <a:spcPct val="5000"/>
                </a:spcBef>
              </a:pPr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U</a:t>
              </a:r>
              <a:r>
                <a:rPr lang="ru-RU" b="1">
                  <a:solidFill>
                    <a:srgbClr val="000000"/>
                  </a:solidFill>
                  <a:latin typeface="Times New Roman" pitchFamily="18" charset="0"/>
                </a:rPr>
                <a:t>н=2</a:t>
              </a:r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4-30</a:t>
              </a:r>
              <a:r>
                <a:rPr lang="ru-RU" b="1">
                  <a:solidFill>
                    <a:srgbClr val="000000"/>
                  </a:solidFill>
                  <a:latin typeface="Times New Roman" pitchFamily="18" charset="0"/>
                </a:rPr>
                <a:t>кВ</a:t>
              </a:r>
            </a:p>
            <a:p>
              <a:pPr algn="r" defTabSz="914400" eaLnBrk="0" hangingPunct="0">
                <a:lnSpc>
                  <a:spcPct val="85000"/>
                </a:lnSpc>
                <a:spcBef>
                  <a:spcPct val="5000"/>
                </a:spcBef>
              </a:pPr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HEC 3-8</a:t>
              </a: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4"/>
          <p:cNvSpPr>
            <a:spLocks noGrp="1"/>
          </p:cNvSpPr>
          <p:nvPr>
            <p:ph type="title" sz="quarter"/>
          </p:nvPr>
        </p:nvSpPr>
        <p:spPr>
          <a:xfrm>
            <a:off x="677863" y="0"/>
            <a:ext cx="8596312" cy="549275"/>
          </a:xfrm>
        </p:spPr>
        <p:txBody>
          <a:bodyPr/>
          <a:lstStyle/>
          <a:p>
            <a:pPr algn="ctr"/>
            <a:r>
              <a:rPr lang="ru-RU" sz="3200" smtClean="0">
                <a:latin typeface="Arial" charset="0"/>
              </a:rPr>
              <a:t>Воздушные выключатели</a:t>
            </a:r>
          </a:p>
        </p:txBody>
      </p:sp>
      <p:sp>
        <p:nvSpPr>
          <p:cNvPr id="75778" name="Rectangle 7"/>
          <p:cNvSpPr>
            <a:spLocks noGrp="1"/>
          </p:cNvSpPr>
          <p:nvPr>
            <p:ph sz="quarter" idx="3"/>
          </p:nvPr>
        </p:nvSpPr>
        <p:spPr>
          <a:xfrm>
            <a:off x="550863" y="5589588"/>
            <a:ext cx="4221162" cy="1000125"/>
          </a:xfrm>
        </p:spPr>
        <p:txBody>
          <a:bodyPr/>
          <a:lstStyle/>
          <a:p>
            <a:r>
              <a:rPr lang="ru-RU" sz="1400" smtClean="0">
                <a:latin typeface="Arial" charset="0"/>
              </a:rPr>
              <a:t>а - продольное дутье, б – поперечное дутье, в – один разрыв на фазу, г – два разрыва на фазу, д – контакты в резервуаре сжатого воздуха.</a:t>
            </a:r>
          </a:p>
          <a:p>
            <a:r>
              <a:rPr lang="ru-RU" sz="1400" smtClean="0">
                <a:latin typeface="Arial" charset="0"/>
              </a:rPr>
              <a:t>Давление сжатого воздуха 20, 32 ата</a:t>
            </a:r>
          </a:p>
        </p:txBody>
      </p:sp>
      <p:sp>
        <p:nvSpPr>
          <p:cNvPr id="75779" name="Rectangle 8"/>
          <p:cNvSpPr>
            <a:spLocks noGrp="1"/>
          </p:cNvSpPr>
          <p:nvPr>
            <p:ph sz="quarter" idx="4"/>
          </p:nvPr>
        </p:nvSpPr>
        <p:spPr>
          <a:xfrm>
            <a:off x="5448300" y="3500438"/>
            <a:ext cx="5184775" cy="3097212"/>
          </a:xfrm>
        </p:spPr>
        <p:txBody>
          <a:bodyPr/>
          <a:lstStyle/>
          <a:p>
            <a:r>
              <a:rPr lang="ru-RU" sz="1800" smtClean="0">
                <a:latin typeface="Arial" charset="0"/>
              </a:rPr>
              <a:t>Достоинства: взрыво- и пожаробезопасность;  быстродействие; возможность АПВ; высокая отключающая способность; малый износ ДГК; пригодность для наружной и внутренней установки.</a:t>
            </a:r>
          </a:p>
          <a:p>
            <a:r>
              <a:rPr lang="ru-RU" sz="1800" smtClean="0">
                <a:latin typeface="Arial" charset="0"/>
              </a:rPr>
              <a:t>Недостатки: необходимость компрессорной установки; отсутствие встроенных ТТ; сложность отдельных узлов</a:t>
            </a:r>
            <a:r>
              <a:rPr lang="ru-RU" sz="2400" smtClean="0">
                <a:latin typeface="Arial" charset="0"/>
              </a:rPr>
              <a:t>. </a:t>
            </a:r>
          </a:p>
        </p:txBody>
      </p:sp>
      <p:pic>
        <p:nvPicPr>
          <p:cNvPr id="75780" name="Picture 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50863" y="620713"/>
            <a:ext cx="3673475" cy="2160587"/>
          </a:xfrm>
        </p:spPr>
      </p:pic>
      <p:pic>
        <p:nvPicPr>
          <p:cNvPr id="75781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03838" y="692150"/>
            <a:ext cx="3279775" cy="2590800"/>
          </a:xfrm>
        </p:spPr>
      </p:pic>
      <p:pic>
        <p:nvPicPr>
          <p:cNvPr id="75782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9788" y="2636838"/>
            <a:ext cx="40671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54087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/>
          <p:cNvSpPr>
            <a:spLocks noGrp="1"/>
          </p:cNvSpPr>
          <p:nvPr>
            <p:ph type="title"/>
          </p:nvPr>
        </p:nvSpPr>
        <p:spPr>
          <a:xfrm>
            <a:off x="677863" y="0"/>
            <a:ext cx="8596312" cy="620713"/>
          </a:xfrm>
        </p:spPr>
        <p:txBody>
          <a:bodyPr/>
          <a:lstStyle/>
          <a:p>
            <a:pPr algn="ctr"/>
            <a:r>
              <a:rPr lang="ru-RU" sz="3200" smtClean="0"/>
              <a:t>Автогазовые выключатели нагрузки</a:t>
            </a:r>
          </a:p>
        </p:txBody>
      </p:sp>
      <p:sp>
        <p:nvSpPr>
          <p:cNvPr id="81922" name="Rectangle 6"/>
          <p:cNvSpPr>
            <a:spLocks noGrp="1"/>
          </p:cNvSpPr>
          <p:nvPr>
            <p:ph sz="quarter" idx="2"/>
          </p:nvPr>
        </p:nvSpPr>
        <p:spPr>
          <a:xfrm>
            <a:off x="263525" y="765175"/>
            <a:ext cx="4032250" cy="4319588"/>
          </a:xfrm>
        </p:spPr>
        <p:txBody>
          <a:bodyPr/>
          <a:lstStyle/>
          <a:p>
            <a:r>
              <a:rPr lang="ru-RU" sz="1800" smtClean="0">
                <a:solidFill>
                  <a:schemeClr val="tx1"/>
                </a:solidFill>
              </a:rPr>
              <a:t>В автогазовых выключателях для гашения</a:t>
            </a:r>
          </a:p>
          <a:p>
            <a:r>
              <a:rPr lang="ru-RU" sz="1800" smtClean="0">
                <a:solidFill>
                  <a:schemeClr val="tx1"/>
                </a:solidFill>
              </a:rPr>
              <a:t>дуги используется газ, выделяющийся из</a:t>
            </a:r>
          </a:p>
          <a:p>
            <a:r>
              <a:rPr lang="ru-RU" sz="1800" smtClean="0">
                <a:solidFill>
                  <a:schemeClr val="hlink"/>
                </a:solidFill>
              </a:rPr>
              <a:t>твёрдого газогенерирующего материала</a:t>
            </a:r>
          </a:p>
          <a:p>
            <a:r>
              <a:rPr lang="ru-RU" sz="1800" smtClean="0">
                <a:solidFill>
                  <a:schemeClr val="tx1"/>
                </a:solidFill>
              </a:rPr>
              <a:t>дугогасительной камеры.</a:t>
            </a:r>
          </a:p>
          <a:p>
            <a:endParaRPr lang="ru-RU" sz="1800" smtClean="0"/>
          </a:p>
        </p:txBody>
      </p:sp>
      <p:pic>
        <p:nvPicPr>
          <p:cNvPr id="81923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792538" y="2060575"/>
            <a:ext cx="6192837" cy="4519613"/>
          </a:xfrm>
        </p:spPr>
      </p:pic>
      <p:pic>
        <p:nvPicPr>
          <p:cNvPr id="81924" name="Picture 5" descr="vna_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48525" y="836613"/>
            <a:ext cx="4943475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3" y="0"/>
            <a:ext cx="8596312" cy="476672"/>
          </a:xfrm>
        </p:spPr>
        <p:txBody>
          <a:bodyPr/>
          <a:lstStyle/>
          <a:p>
            <a:r>
              <a:rPr lang="ru-RU" sz="2800" dirty="0" smtClean="0"/>
              <a:t>Термическая и электродинамическая стойкость</a:t>
            </a:r>
            <a:endParaRPr lang="ru-RU" sz="2800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4" y="980729"/>
            <a:ext cx="5614987" cy="398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980728"/>
            <a:ext cx="4176464" cy="244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76" y="3641184"/>
            <a:ext cx="3794288" cy="2520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05268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/>
          </p:cNvSpPr>
          <p:nvPr>
            <p:ph type="title"/>
          </p:nvPr>
        </p:nvSpPr>
        <p:spPr>
          <a:xfrm>
            <a:off x="623888" y="0"/>
            <a:ext cx="8596312" cy="1320800"/>
          </a:xfrm>
        </p:spPr>
        <p:txBody>
          <a:bodyPr/>
          <a:lstStyle/>
          <a:p>
            <a:r>
              <a:rPr lang="ru-RU" smtClean="0">
                <a:latin typeface="Arial" charset="0"/>
              </a:rPr>
              <a:t>Условия выбора выключателей</a:t>
            </a:r>
          </a:p>
        </p:txBody>
      </p:sp>
      <p:sp>
        <p:nvSpPr>
          <p:cNvPr id="83970" name="Rectangle 4"/>
          <p:cNvSpPr>
            <a:spLocks noGrp="1"/>
          </p:cNvSpPr>
          <p:nvPr>
            <p:ph type="body" sz="half" idx="1"/>
          </p:nvPr>
        </p:nvSpPr>
        <p:spPr>
          <a:xfrm>
            <a:off x="677863" y="2160588"/>
            <a:ext cx="4221162" cy="3881437"/>
          </a:xfrm>
        </p:spPr>
        <p:txBody>
          <a:bodyPr/>
          <a:lstStyle/>
          <a:p>
            <a:endParaRPr lang="ru-RU" sz="2800" smtClean="0"/>
          </a:p>
        </p:txBody>
      </p:sp>
      <p:sp>
        <p:nvSpPr>
          <p:cNvPr id="83971" name="Rectangle 5"/>
          <p:cNvSpPr>
            <a:spLocks noGrp="1"/>
          </p:cNvSpPr>
          <p:nvPr>
            <p:ph type="body" sz="half" idx="2"/>
          </p:nvPr>
        </p:nvSpPr>
        <p:spPr>
          <a:xfrm>
            <a:off x="5051425" y="2160588"/>
            <a:ext cx="4222750" cy="3881437"/>
          </a:xfrm>
        </p:spPr>
        <p:txBody>
          <a:bodyPr/>
          <a:lstStyle/>
          <a:p>
            <a:endParaRPr lang="ru-RU" sz="2800" smtClean="0"/>
          </a:p>
        </p:txBody>
      </p:sp>
      <p:pic>
        <p:nvPicPr>
          <p:cNvPr id="8397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525" y="635000"/>
            <a:ext cx="9650413" cy="622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/>
          </p:cNvSpPr>
          <p:nvPr>
            <p:ph type="title" idx="4294967295"/>
          </p:nvPr>
        </p:nvSpPr>
        <p:spPr>
          <a:xfrm>
            <a:off x="677863" y="609600"/>
            <a:ext cx="10387012" cy="1320800"/>
          </a:xfrm>
        </p:spPr>
        <p:txBody>
          <a:bodyPr/>
          <a:lstStyle/>
          <a:p>
            <a:r>
              <a:rPr lang="ru-RU" smtClean="0"/>
              <a:t>Назначение высоковольтных выключателей</a:t>
            </a:r>
          </a:p>
        </p:txBody>
      </p:sp>
      <p:sp>
        <p:nvSpPr>
          <p:cNvPr id="65538" name="Rectangle 4"/>
          <p:cNvSpPr>
            <a:spLocks noGrp="1"/>
          </p:cNvSpPr>
          <p:nvPr>
            <p:ph type="body" sz="half" idx="4294967295"/>
          </p:nvPr>
        </p:nvSpPr>
        <p:spPr>
          <a:xfrm>
            <a:off x="677863" y="2160588"/>
            <a:ext cx="4221162" cy="3881437"/>
          </a:xfrm>
        </p:spPr>
        <p:txBody>
          <a:bodyPr/>
          <a:lstStyle/>
          <a:p>
            <a:r>
              <a:rPr lang="ru-RU" sz="2800" smtClean="0"/>
              <a:t>Коммутационный аппарат, предназначенный для включения и отключения тока.</a:t>
            </a:r>
          </a:p>
        </p:txBody>
      </p:sp>
      <p:pic>
        <p:nvPicPr>
          <p:cNvPr id="65539" name="Picture 1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051425" y="1412875"/>
            <a:ext cx="5797550" cy="4895850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407" y="2132856"/>
            <a:ext cx="8064897" cy="1872208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4303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/>
          </p:cNvSpPr>
          <p:nvPr>
            <p:ph type="title" idx="4294967295"/>
          </p:nvPr>
        </p:nvSpPr>
        <p:spPr>
          <a:xfrm>
            <a:off x="677863" y="0"/>
            <a:ext cx="10098087" cy="549275"/>
          </a:xfrm>
        </p:spPr>
        <p:txBody>
          <a:bodyPr/>
          <a:lstStyle/>
          <a:p>
            <a:r>
              <a:rPr lang="ru-RU" sz="3200" smtClean="0"/>
              <a:t>Требования к выключателям высокого напряжения</a:t>
            </a:r>
          </a:p>
        </p:txBody>
      </p:sp>
      <p:sp>
        <p:nvSpPr>
          <p:cNvPr id="66562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63525" y="692150"/>
            <a:ext cx="7056438" cy="5976938"/>
          </a:xfrm>
        </p:spPr>
        <p:txBody>
          <a:bodyPr/>
          <a:lstStyle/>
          <a:p>
            <a:r>
              <a:rPr lang="ru-RU" sz="2800" smtClean="0"/>
              <a:t>Надежное отключение любых токов</a:t>
            </a:r>
          </a:p>
          <a:p>
            <a:r>
              <a:rPr lang="ru-RU" sz="2800" smtClean="0"/>
              <a:t>Быстрота действия, т.е. наименьшее время отключения</a:t>
            </a:r>
          </a:p>
          <a:p>
            <a:r>
              <a:rPr lang="ru-RU" sz="2800" smtClean="0"/>
              <a:t>Пригодность для АПВ, т.е быстрое включение выключателя сразу же после отключения</a:t>
            </a:r>
          </a:p>
          <a:p>
            <a:r>
              <a:rPr lang="ru-RU" sz="2800" smtClean="0"/>
              <a:t>Возможность пофазного управления</a:t>
            </a:r>
          </a:p>
          <a:p>
            <a:r>
              <a:rPr lang="ru-RU" sz="2800" smtClean="0"/>
              <a:t>Легкость ревизии и осмотра контактов</a:t>
            </a:r>
          </a:p>
          <a:p>
            <a:r>
              <a:rPr lang="ru-RU" sz="2800" smtClean="0"/>
              <a:t>Взрыво- и пожаробезопасность</a:t>
            </a:r>
          </a:p>
          <a:p>
            <a:r>
              <a:rPr lang="ru-RU" sz="2800" smtClean="0"/>
              <a:t>Удобство транспортировки и эксплуатации</a:t>
            </a:r>
          </a:p>
        </p:txBody>
      </p:sp>
      <p:pic>
        <p:nvPicPr>
          <p:cNvPr id="66563" name="Picture 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535863" y="692150"/>
            <a:ext cx="4464050" cy="439261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4"/>
          <p:cNvSpPr>
            <a:spLocks noGrp="1"/>
          </p:cNvSpPr>
          <p:nvPr>
            <p:ph type="title" idx="4294967295"/>
          </p:nvPr>
        </p:nvSpPr>
        <p:spPr>
          <a:xfrm>
            <a:off x="677863" y="0"/>
            <a:ext cx="8596312" cy="549275"/>
          </a:xfrm>
        </p:spPr>
        <p:txBody>
          <a:bodyPr/>
          <a:lstStyle/>
          <a:p>
            <a:pPr algn="ctr"/>
            <a:r>
              <a:rPr lang="ru-RU" sz="3200" smtClean="0"/>
              <a:t>Параметры выключателей</a:t>
            </a:r>
          </a:p>
        </p:txBody>
      </p:sp>
      <p:sp>
        <p:nvSpPr>
          <p:cNvPr id="67586" name="Rectangle 5"/>
          <p:cNvSpPr>
            <a:spLocks noGrp="1"/>
          </p:cNvSpPr>
          <p:nvPr>
            <p:ph type="body" sz="half" idx="4294967295"/>
          </p:nvPr>
        </p:nvSpPr>
        <p:spPr>
          <a:xfrm>
            <a:off x="192088" y="549275"/>
            <a:ext cx="7343775" cy="6119813"/>
          </a:xfrm>
        </p:spPr>
        <p:txBody>
          <a:bodyPr/>
          <a:lstStyle/>
          <a:p>
            <a:r>
              <a:rPr lang="ru-RU" sz="2800" smtClean="0"/>
              <a:t>Номинальный ток отключения</a:t>
            </a:r>
            <a:r>
              <a:rPr lang="en-US" sz="2800" smtClean="0"/>
              <a:t> </a:t>
            </a:r>
            <a:r>
              <a:rPr lang="en-US" sz="2800" i="1" smtClean="0"/>
              <a:t>I</a:t>
            </a:r>
            <a:r>
              <a:rPr lang="ru-RU" sz="1800" i="1" smtClean="0">
                <a:latin typeface="Arial" charset="0"/>
              </a:rPr>
              <a:t>отк</a:t>
            </a:r>
          </a:p>
          <a:p>
            <a:r>
              <a:rPr lang="ru-RU" sz="2800" smtClean="0"/>
              <a:t>Допустимое содержание апериодической составляющей</a:t>
            </a:r>
            <a:r>
              <a:rPr lang="en-US" sz="2800" smtClean="0"/>
              <a:t> </a:t>
            </a:r>
            <a:r>
              <a:rPr lang="el-GR" sz="2800" i="1" smtClean="0"/>
              <a:t>β</a:t>
            </a:r>
            <a:r>
              <a:rPr lang="ru-RU" sz="1800" i="1" smtClean="0"/>
              <a:t>н</a:t>
            </a:r>
          </a:p>
          <a:p>
            <a:r>
              <a:rPr lang="ru-RU" sz="2800" smtClean="0"/>
              <a:t>Цикл операций - выполняемая последовательность операций с заданными интервалами между ними</a:t>
            </a:r>
          </a:p>
          <a:p>
            <a:r>
              <a:rPr lang="ru-RU" sz="2800" smtClean="0"/>
              <a:t>Стойкость при сквозных токах</a:t>
            </a:r>
            <a:r>
              <a:rPr lang="en-US" sz="2800" smtClean="0"/>
              <a:t> </a:t>
            </a:r>
            <a:r>
              <a:rPr lang="en-US" sz="2800" i="1" smtClean="0"/>
              <a:t>I</a:t>
            </a:r>
            <a:r>
              <a:rPr lang="ru-RU" sz="1800" i="1" smtClean="0"/>
              <a:t>тер</a:t>
            </a:r>
            <a:r>
              <a:rPr lang="ru-RU" sz="2800" i="1" smtClean="0"/>
              <a:t> </a:t>
            </a:r>
            <a:r>
              <a:rPr lang="en-US" sz="2800" i="1" smtClean="0"/>
              <a:t>I</a:t>
            </a:r>
            <a:r>
              <a:rPr lang="ru-RU" sz="1800" i="1" smtClean="0"/>
              <a:t>дин</a:t>
            </a:r>
          </a:p>
          <a:p>
            <a:r>
              <a:rPr lang="ru-RU" sz="2800" smtClean="0"/>
              <a:t>Номинальный ток включения </a:t>
            </a:r>
            <a:r>
              <a:rPr lang="en-US" sz="2800" i="1" smtClean="0"/>
              <a:t>I</a:t>
            </a:r>
            <a:r>
              <a:rPr lang="ru-RU" sz="1800" i="1" smtClean="0"/>
              <a:t>вкл</a:t>
            </a:r>
          </a:p>
          <a:p>
            <a:r>
              <a:rPr lang="ru-RU" sz="2800" smtClean="0"/>
              <a:t>Собственное время отключения</a:t>
            </a:r>
            <a:r>
              <a:rPr lang="ru-RU" sz="2800" smtClean="0">
                <a:latin typeface="Arial" charset="0"/>
              </a:rPr>
              <a:t> </a:t>
            </a:r>
            <a:r>
              <a:rPr lang="en-US" sz="2800" i="1" smtClean="0"/>
              <a:t>t</a:t>
            </a:r>
            <a:r>
              <a:rPr lang="ru-RU" sz="1800" i="1" smtClean="0"/>
              <a:t>св</a:t>
            </a:r>
          </a:p>
          <a:p>
            <a:r>
              <a:rPr lang="ru-RU" sz="2800" smtClean="0"/>
              <a:t>Параметры восстанавливающегося напряжения – в соответствии с нормированными характеристиками</a:t>
            </a:r>
          </a:p>
          <a:p>
            <a:endParaRPr lang="ru-RU" sz="2800" smtClean="0"/>
          </a:p>
          <a:p>
            <a:endParaRPr lang="ru-RU" sz="2800" smtClean="0"/>
          </a:p>
        </p:txBody>
      </p:sp>
      <p:pic>
        <p:nvPicPr>
          <p:cNvPr id="67587" name="Picture 1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751763" y="3213100"/>
            <a:ext cx="4222750" cy="338931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677863" y="0"/>
            <a:ext cx="8596312" cy="9080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Структурная электрическая схема электростанции</a:t>
            </a:r>
            <a:r>
              <a:rPr 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mtClean="0"/>
          </a:p>
        </p:txBody>
      </p:sp>
      <p:pic>
        <p:nvPicPr>
          <p:cNvPr id="68610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413" y="620713"/>
            <a:ext cx="8174037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2202</Words>
  <Application>Microsoft Office PowerPoint</Application>
  <PresentationFormat>Произвольный</PresentationFormat>
  <Paragraphs>296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Аспект</vt:lpstr>
      <vt:lpstr>    Электрические станции и подстанции Раздел 5. Лекции 7,8,9. Выключатели</vt:lpstr>
      <vt:lpstr>Презентация PowerPoint</vt:lpstr>
      <vt:lpstr>Презентация PowerPoint</vt:lpstr>
      <vt:lpstr>Презентация PowerPoint</vt:lpstr>
      <vt:lpstr>Высоковольтные выключатели</vt:lpstr>
      <vt:lpstr>Назначение высоковольтных выключателей</vt:lpstr>
      <vt:lpstr>Требования к выключателям высокого напряжения</vt:lpstr>
      <vt:lpstr>Параметры выключателей</vt:lpstr>
      <vt:lpstr>Структурная электрическая схема электростанции  </vt:lpstr>
      <vt:lpstr>Конструктивные части выключателей</vt:lpstr>
      <vt:lpstr>Презентация PowerPoint</vt:lpstr>
      <vt:lpstr>Высоковольтные выключатели Q     В  </vt:lpstr>
      <vt:lpstr>Электрическая дуга</vt:lpstr>
      <vt:lpstr>Презентация PowerPoint</vt:lpstr>
      <vt:lpstr>Вакуумные выключатели</vt:lpstr>
      <vt:lpstr>Презентация PowerPoint</vt:lpstr>
      <vt:lpstr>Выключатель вакуумный ВВТЭ-10-10/6</vt:lpstr>
      <vt:lpstr>Вакуумный выключатель ВВК-35К-20/1000У1</vt:lpstr>
      <vt:lpstr>Вакуумный выключатель:  а –  внешний вид;  б – схема устройства полюса: 1 – вакуумная дугогасительная камера; 2 – неподвижный контакт;  3 – подвижный     контакт; 4 – гибкий токосъем; 5 – тяговый изолятор;  6, 7 – пружины; 8 – верхняя крышка; 9 – катушка электромагнита;  10 – кольцевой магнит; 11 – якорь электромагнита; 12 – нижняя крышка;  13 – винт; 14 – вал; 15 – постоянный магнит; 16 – контакты </vt:lpstr>
      <vt:lpstr>Выключатель вакуумный ВБЭМ-10</vt:lpstr>
      <vt:lpstr>Общий вид выключателя ВВЭ-М-10-40/3150</vt:lpstr>
      <vt:lpstr>Конструктивная схема выключателя ВВЭ-М-10-40/3150  (ВВЭ-М-10-31,5/2000…3150): 1 – рама; 2 – привод электромагнитный; 3 – механизм свободного расцепления;  4 – кнопка аварийного отключения ; 5 – электромагнит отключения; 6 – пружины;  7 – вал; 8 – полюс; 9 – изоляционные тяги; 10 – панели; 11 – блок сигнализации;  12 – лицевая крышка; 13 – тележка; 14 – ролики, 15 – пальчиковые контакты;  16 – механизм доводки выключателя; 17 – ножи заземления; 18 – фасадный лист </vt:lpstr>
      <vt:lpstr>Конструктивная схема вакуумной дугогасительной камеры КДВХ4-10-40/3150: 1 – контактный узел; 2 – медный стержень, 3, 9 – медный фланец; 4 – керамический изолятор; 5, 11, 13 – экраны; 6 – коваровые кольца; 7 – контактный узел; 8 – медный стержень, 10 – сильфон; 12 – штенгель; 14 – геттер; 15 – втулки  </vt:lpstr>
      <vt:lpstr>Работа выключателя и механизма свободного расцепления</vt:lpstr>
      <vt:lpstr>Масляные выключатели</vt:lpstr>
      <vt:lpstr>Конструктивные схемы маломасляных выключателей:</vt:lpstr>
      <vt:lpstr>Достоинства и недостатки маломасляных выключателей</vt:lpstr>
      <vt:lpstr>Общий вид выключателя ВМПЭ-10 на номинальные токи 2500 и 3150 А: 1 – рабочий подвижный контакт; 2 – корпус выключателя: 3 – опорный изолятор;  4 – стальная рама; 5 – изоляционная тяга; 6 – контактор; 7 – изоляционная перегородка; 8 – привод</vt:lpstr>
      <vt:lpstr>Разрез полюса выключателя ВМП-10:</vt:lpstr>
      <vt:lpstr>Выключатель ВПМ-10</vt:lpstr>
      <vt:lpstr>Полюс выключателя ВПМ-10 (а) и его проходной изолятор (б)</vt:lpstr>
      <vt:lpstr>Схема прохождения тока в масляном выключателе типа МГГ</vt:lpstr>
      <vt:lpstr>Гашение в камере масляного выключателя типа МГГ</vt:lpstr>
      <vt:lpstr>Выключатель ВГМ-20/11200УЗ</vt:lpstr>
      <vt:lpstr>Дугогасительное устройство выключателей МГ-20, ВГМ-20</vt:lpstr>
      <vt:lpstr>Выключатель ВМК-35 </vt:lpstr>
      <vt:lpstr>Дугогасительная камера маломасляного выключателя ВМК-110:</vt:lpstr>
      <vt:lpstr>Выключатель маломасляный ВМТ – 110:</vt:lpstr>
      <vt:lpstr>Выключатель ВК-10</vt:lpstr>
      <vt:lpstr>Полюс выключателя ВК-10</vt:lpstr>
      <vt:lpstr>Розеточный контакт выключателя</vt:lpstr>
      <vt:lpstr>Элегазовый выключатель SF6</vt:lpstr>
      <vt:lpstr>Принцип гашения дуги в элегазовом выключателе LF3</vt:lpstr>
      <vt:lpstr>Выключатель ВГБУ-110</vt:lpstr>
      <vt:lpstr>Внешний вид элегазового бакового выключателя ВГБУ-110</vt:lpstr>
      <vt:lpstr>Полюс выключателя с тремя фазами в общем корпусе  на напряжение 110 кВ</vt:lpstr>
      <vt:lpstr>Полюс выключателя на напряжение 220 кВ:</vt:lpstr>
      <vt:lpstr>Полюс выключателя на напряжение 500 кВ</vt:lpstr>
      <vt:lpstr>Дугогасительное устройство</vt:lpstr>
      <vt:lpstr>Гидравлический привод для элегазовых выключателей:</vt:lpstr>
      <vt:lpstr>Схема гидравлического привода</vt:lpstr>
      <vt:lpstr>Последовательность операций гидравлического привода</vt:lpstr>
      <vt:lpstr>Генераторные элегазовые выключатели</vt:lpstr>
      <vt:lpstr>Генераторные элегазовые выключатели</vt:lpstr>
      <vt:lpstr>Элегазовые генераторные выключатели</vt:lpstr>
      <vt:lpstr>Воздушные выключатели</vt:lpstr>
      <vt:lpstr>Автогазовые выключатели нагрузки</vt:lpstr>
      <vt:lpstr>Термическая и электродинамическая стойкость</vt:lpstr>
      <vt:lpstr>Условия выбора выключателей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Условные графические обозначения в электрических схемах</dc:title>
  <dc:creator>pln.ndkv@gmail.com</dc:creator>
  <cp:lastModifiedBy>Home</cp:lastModifiedBy>
  <cp:revision>51</cp:revision>
  <dcterms:created xsi:type="dcterms:W3CDTF">2019-10-22T18:27:33Z</dcterms:created>
  <dcterms:modified xsi:type="dcterms:W3CDTF">2024-02-19T15:11:27Z</dcterms:modified>
</cp:coreProperties>
</file>