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3" r:id="rId3"/>
    <p:sldId id="298" r:id="rId4"/>
    <p:sldId id="292" r:id="rId5"/>
    <p:sldId id="299" r:id="rId6"/>
    <p:sldId id="294" r:id="rId7"/>
    <p:sldId id="295" r:id="rId8"/>
    <p:sldId id="296" r:id="rId9"/>
    <p:sldId id="297" r:id="rId10"/>
    <p:sldId id="257" r:id="rId11"/>
    <p:sldId id="258" r:id="rId12"/>
    <p:sldId id="259" r:id="rId13"/>
    <p:sldId id="260" r:id="rId14"/>
    <p:sldId id="300" r:id="rId15"/>
    <p:sldId id="27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1E7016-48FC-42FA-ADC1-C051C983EE5A}">
          <p14:sldIdLst>
            <p14:sldId id="256"/>
            <p14:sldId id="293"/>
            <p14:sldId id="298"/>
            <p14:sldId id="292"/>
            <p14:sldId id="299"/>
            <p14:sldId id="294"/>
            <p14:sldId id="295"/>
            <p14:sldId id="296"/>
            <p14:sldId id="297"/>
            <p14:sldId id="257"/>
            <p14:sldId id="258"/>
            <p14:sldId id="259"/>
            <p14:sldId id="260"/>
            <p14:sldId id="300"/>
            <p14:sldId id="274"/>
            <p14:sldId id="261"/>
          </p14:sldIdLst>
        </p14:section>
        <p14:section name="Раздел без заголовка" id="{D59A5DDF-1AFD-48BC-BA7B-CA1EC06F179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.googlesource.com/platform/bionic/" TargetMode="External"/><Relationship Id="rId2" Type="http://schemas.openxmlformats.org/officeDocument/2006/relationships/hyperlink" Target="https://www.gnu.org/software/libc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Разработка мобильных приложений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Введение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428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39328"/>
              </p:ext>
            </p:extLst>
          </p:nvPr>
        </p:nvGraphicFramePr>
        <p:xfrm>
          <a:off x="1176795" y="596346"/>
          <a:ext cx="9878555" cy="478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711">
                  <a:extLst>
                    <a:ext uri="{9D8B030D-6E8A-4147-A177-3AD203B41FA5}">
                      <a16:colId xmlns:a16="http://schemas.microsoft.com/office/drawing/2014/main" val="3786529251"/>
                    </a:ext>
                  </a:extLst>
                </a:gridCol>
                <a:gridCol w="1975711">
                  <a:extLst>
                    <a:ext uri="{9D8B030D-6E8A-4147-A177-3AD203B41FA5}">
                      <a16:colId xmlns:a16="http://schemas.microsoft.com/office/drawing/2014/main" val="2441088982"/>
                    </a:ext>
                  </a:extLst>
                </a:gridCol>
                <a:gridCol w="1975711">
                  <a:extLst>
                    <a:ext uri="{9D8B030D-6E8A-4147-A177-3AD203B41FA5}">
                      <a16:colId xmlns:a16="http://schemas.microsoft.com/office/drawing/2014/main" val="3865258352"/>
                    </a:ext>
                  </a:extLst>
                </a:gridCol>
                <a:gridCol w="1975711">
                  <a:extLst>
                    <a:ext uri="{9D8B030D-6E8A-4147-A177-3AD203B41FA5}">
                      <a16:colId xmlns:a16="http://schemas.microsoft.com/office/drawing/2014/main" val="1264128962"/>
                    </a:ext>
                  </a:extLst>
                </a:gridCol>
                <a:gridCol w="1975711">
                  <a:extLst>
                    <a:ext uri="{9D8B030D-6E8A-4147-A177-3AD203B41FA5}">
                      <a16:colId xmlns:a16="http://schemas.microsoft.com/office/drawing/2014/main" val="2230456895"/>
                    </a:ext>
                  </a:extLst>
                </a:gridCol>
              </a:tblGrid>
              <a:tr h="44003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Мировые 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 смартфонов конечным пользователям, распределение по ОС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368530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система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Продано (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III кв. 2013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рынка (%)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2013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Продано (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III кв. 2012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рынка (%)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2012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014086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205022,7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81,9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124552,3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72,6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01528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iOS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30330,0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24620,3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14,3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444349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BlackBerry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4400,7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8946,8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964286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Bada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633,3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4454,7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57322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кол-во: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250231,7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171652,7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923830"/>
                  </a:ext>
                </a:extLst>
              </a:tr>
              <a:tr h="440036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Источник: </a:t>
                      </a:r>
                      <a:r>
                        <a:rPr lang="ru-RU" sz="1800" dirty="0" err="1">
                          <a:effectLst/>
                        </a:rPr>
                        <a:t>Gartner</a:t>
                      </a:r>
                      <a:r>
                        <a:rPr lang="ru-RU" sz="1800" dirty="0">
                          <a:effectLst/>
                        </a:rPr>
                        <a:t> (ноябрь 2013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https://datareportal.com/reports/digital-2021-october-global-statshot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74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3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257" y="157739"/>
            <a:ext cx="3416320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3200" b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ru-RU" sz="32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56" y="954960"/>
            <a:ext cx="119518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в </a:t>
            </a:r>
            <a:r>
              <a:rPr lang="ru-RU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–системах</a:t>
            </a:r>
            <a:r>
              <a:rPr lang="ru-RU" sz="2800" dirty="0" smtClean="0"/>
              <a:t>,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ядро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обеспечивает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низкоуровневое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памятью, защиту данных, поддержку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мультипроцессности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многопоточности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 компонентов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заменены аналогами, более приспособленными для использования в условиях ограниченной памяти, низкой скорости процессора и минимального потребления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libc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(стандартной библиотеки языка C) в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не </a:t>
            </a:r>
            <a:r>
              <a:rPr lang="ru-RU" sz="2800" b="1" i="1" dirty="0"/>
              <a:t>GNU C</a:t>
            </a:r>
            <a:r>
              <a:rPr lang="ru-RU" sz="2800" dirty="0"/>
              <a:t>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glibc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а собственная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минималистичная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под названием 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bionic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оптимизированная для встраиваемых (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embedded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систем  —  она значительно быстрее, меньше и менее требовательна к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5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830" y="168179"/>
            <a:ext cx="6741397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платформы </a:t>
            </a:r>
            <a:r>
              <a:rPr lang="ru-RU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  <a:endParaRPr lang="ru-RU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868219"/>
            <a:ext cx="109081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 точки зрения архитектуры, система </a:t>
            </a:r>
            <a:r>
              <a:rPr lang="ru-RU" sz="2400" b="1" i="1" dirty="0" err="1"/>
              <a:t>Android</a:t>
            </a:r>
            <a:r>
              <a:rPr lang="ru-RU" sz="2400" dirty="0"/>
              <a:t> представляет собой полный программный стек, в котором можно выделить следующие </a:t>
            </a:r>
            <a:r>
              <a:rPr lang="ru-RU" sz="2400" dirty="0" smtClean="0"/>
              <a:t>уровни</a:t>
            </a:r>
            <a:r>
              <a:rPr lang="ru-RU" sz="2400" dirty="0"/>
              <a:t>: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Базовый уровень </a:t>
            </a:r>
            <a:r>
              <a:rPr lang="ru-RU" sz="2400" dirty="0"/>
              <a:t>(</a:t>
            </a:r>
            <a:r>
              <a:rPr lang="ru-RU" sz="2400" b="1" i="1" dirty="0" err="1"/>
              <a:t>Linux</a:t>
            </a:r>
            <a:r>
              <a:rPr lang="ru-RU" sz="2400" b="1" i="1" dirty="0"/>
              <a:t> </a:t>
            </a:r>
            <a:r>
              <a:rPr lang="ru-RU" sz="2400" b="1" i="1" dirty="0" err="1"/>
              <a:t>Kernel</a:t>
            </a:r>
            <a:r>
              <a:rPr lang="ru-RU" sz="2400" dirty="0"/>
              <a:t>) - уровень абстракции между аппаратным уровнем и программным стеком;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Набор библиотек и среда исполнения </a:t>
            </a:r>
            <a:r>
              <a:rPr lang="ru-RU" sz="2400" dirty="0"/>
              <a:t>(</a:t>
            </a:r>
            <a:r>
              <a:rPr lang="ru-RU" sz="2400" b="1" i="1" dirty="0" err="1"/>
              <a:t>Libraries</a:t>
            </a:r>
            <a:r>
              <a:rPr lang="ru-RU" sz="2400" b="1" i="1" dirty="0"/>
              <a:t> &amp; </a:t>
            </a:r>
            <a:r>
              <a:rPr lang="ru-RU" sz="2400" b="1" i="1" dirty="0" err="1"/>
              <a:t>Android</a:t>
            </a:r>
            <a:r>
              <a:rPr lang="ru-RU" sz="2400" b="1" i="1" dirty="0"/>
              <a:t> </a:t>
            </a:r>
            <a:r>
              <a:rPr lang="ru-RU" sz="2400" b="1" i="1" dirty="0" err="1"/>
              <a:t>Runtime</a:t>
            </a:r>
            <a:r>
              <a:rPr lang="ru-RU" sz="2400" dirty="0"/>
              <a:t>) обеспечивает важнейший базовый функционал для </a:t>
            </a:r>
            <a:r>
              <a:rPr lang="ru-RU" sz="2400" dirty="0" smtClean="0"/>
              <a:t>приложений</a:t>
            </a:r>
            <a:r>
              <a:rPr lang="ru-RU" sz="2400" dirty="0"/>
              <a:t>, содержит виртуальную машину </a:t>
            </a:r>
            <a:r>
              <a:rPr lang="ru-RU" sz="2400" b="1" i="1" dirty="0" err="1"/>
              <a:t>Dalvik</a:t>
            </a:r>
            <a:r>
              <a:rPr lang="ru-RU" sz="2400" dirty="0"/>
              <a:t> и базовые </a:t>
            </a:r>
            <a:r>
              <a:rPr lang="ru-RU" sz="2400" dirty="0" smtClean="0"/>
              <a:t>библиотеки </a:t>
            </a:r>
            <a:r>
              <a:rPr lang="ru-RU" sz="2400" b="1" i="1" dirty="0" err="1"/>
              <a:t>Java</a:t>
            </a:r>
            <a:r>
              <a:rPr lang="ru-RU" sz="2400" dirty="0"/>
              <a:t> необходимые для запуска </a:t>
            </a:r>
            <a:r>
              <a:rPr lang="ru-RU" sz="2400" b="1" i="1" dirty="0" err="1"/>
              <a:t>Android</a:t>
            </a:r>
            <a:r>
              <a:rPr lang="ru-RU" sz="2400" dirty="0"/>
              <a:t> приложений;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Уровень каркаса приложений </a:t>
            </a:r>
            <a:r>
              <a:rPr lang="ru-RU" sz="2400" dirty="0"/>
              <a:t>(</a:t>
            </a:r>
            <a:r>
              <a:rPr lang="ru-RU" sz="2400" b="1" i="1" dirty="0" err="1"/>
              <a:t>Application</a:t>
            </a:r>
            <a:r>
              <a:rPr lang="ru-RU" sz="2400" b="1" i="1" dirty="0"/>
              <a:t> </a:t>
            </a:r>
            <a:r>
              <a:rPr lang="ru-RU" sz="2400" b="1" i="1" dirty="0" err="1"/>
              <a:t>Framework</a:t>
            </a:r>
            <a:r>
              <a:rPr lang="ru-RU" sz="2400" dirty="0"/>
              <a:t>) </a:t>
            </a:r>
            <a:r>
              <a:rPr lang="ru-RU" sz="2400" dirty="0" smtClean="0"/>
              <a:t>обеспечивает </a:t>
            </a:r>
            <a:r>
              <a:rPr lang="ru-RU" sz="2400" dirty="0"/>
              <a:t>разработчикам доступ к </a:t>
            </a:r>
            <a:r>
              <a:rPr lang="ru-RU" sz="2400" b="1" i="1" dirty="0"/>
              <a:t>API</a:t>
            </a:r>
            <a:r>
              <a:rPr lang="ru-RU" sz="2400" dirty="0"/>
              <a:t>, предоставляемым </a:t>
            </a:r>
            <a:r>
              <a:rPr lang="ru-RU" sz="2400" dirty="0" smtClean="0"/>
              <a:t>компонентами </a:t>
            </a:r>
            <a:r>
              <a:rPr lang="ru-RU" sz="2400" dirty="0"/>
              <a:t>системы уровня библиотек;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Уровень приложений</a:t>
            </a:r>
            <a:r>
              <a:rPr lang="ru-RU" sz="2400" dirty="0"/>
              <a:t> (</a:t>
            </a:r>
            <a:r>
              <a:rPr lang="ru-RU" sz="2400" b="1" i="1" dirty="0" err="1"/>
              <a:t>Applications</a:t>
            </a:r>
            <a:r>
              <a:rPr lang="ru-RU" sz="2400" dirty="0"/>
              <a:t>) - набор </a:t>
            </a:r>
            <a:r>
              <a:rPr lang="ru-RU" sz="2400" dirty="0" smtClean="0"/>
              <a:t>предустановленных </a:t>
            </a:r>
            <a:r>
              <a:rPr lang="ru-RU" sz="2400" dirty="0"/>
              <a:t>базовых приложений. </a:t>
            </a:r>
          </a:p>
        </p:txBody>
      </p:sp>
    </p:spTree>
    <p:extLst>
      <p:ext uri="{BB962C8B-B14F-4D97-AF65-F5344CB8AC3E}">
        <p14:creationId xmlns:p14="http://schemas.microsoft.com/office/powerpoint/2010/main" val="3812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2" y="803564"/>
            <a:ext cx="9679709" cy="56295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2076" y="140915"/>
            <a:ext cx="4497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</a:t>
            </a:r>
            <a:r>
              <a:rPr lang="ru-RU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Android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71450"/>
            <a:ext cx="91344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7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8" y="273665"/>
            <a:ext cx="8423564" cy="65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5058" y="0"/>
            <a:ext cx="5791970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Android</a:t>
            </a:r>
            <a:r>
              <a:rPr lang="ru-RU" sz="3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Структура проекта</a:t>
            </a:r>
            <a:endParaRPr lang="ru-RU" sz="32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079" y="747248"/>
            <a:ext cx="1151608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представлен 2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корневыми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папками: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Gradle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3 подпапки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содержит файлы конфигураций или файлы манифеста приложения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папке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находится исходный код приложения.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содержит файлы используемых в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приложении ресурсов (картинки, стили, размерности для различных устройств и т.д.)</a:t>
            </a:r>
          </a:p>
          <a:p>
            <a:endParaRPr lang="en-US" sz="2400" b="1" dirty="0" smtClean="0">
              <a:solidFill>
                <a:srgbClr val="6B6B6B"/>
              </a:solidFill>
              <a:latin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4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86" y="-10275"/>
            <a:ext cx="631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История мобильных средств связи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497" y="482032"/>
            <a:ext cx="82955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Первой </a:t>
            </a:r>
            <a:r>
              <a:rPr lang="ru-RU" sz="2800" dirty="0"/>
              <a:t>и самой важной датой в истории мобильной связи следует считать 7 мая </a:t>
            </a:r>
            <a:r>
              <a:rPr lang="ru-RU" sz="2800" dirty="0" smtClean="0"/>
              <a:t>1895 г</a:t>
            </a:r>
            <a:r>
              <a:rPr lang="ru-RU" sz="2800" dirty="0"/>
              <a:t>., когда известный русский ученый Александр Степанович Попов продемонстрировал прибор, предназначенный для регистрации электромагнитных волн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Он разрабатывал «грозоотметчик», прибор для регистрации молний. Но, по сути, прибор Попова стал первым в мире радиоприемником, источником сигнала </a:t>
            </a:r>
            <a:r>
              <a:rPr lang="ru-RU" sz="2800" dirty="0" smtClean="0"/>
              <a:t>для которого служили грозовые </a:t>
            </a:r>
            <a:r>
              <a:rPr lang="ru-RU" sz="2800" dirty="0"/>
              <a:t>разряды. Позднее, в сентябре 1895 г., вместо метрологического регистратора Попов подключил к своему "грозоотметчику" телеграфный аппарат </a:t>
            </a:r>
            <a:r>
              <a:rPr lang="ru-RU" sz="2800" dirty="0">
                <a:solidFill>
                  <a:schemeClr val="bg1"/>
                </a:solidFill>
              </a:rPr>
              <a:t>Морзе, что еще больше приблизило его к средству для беспроводной передачи информации.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7" y="688368"/>
            <a:ext cx="3768960" cy="3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osp.ru/FileStorage/ARTICLE/Nir_PK/2011-07/09_11/13110243/Nir_PK_tonikroft_(9255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2" y="202130"/>
            <a:ext cx="5052310" cy="5035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67150" y="1482291"/>
            <a:ext cx="64489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Так выглядел первый автомобиль,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оснащенный системой подвижной радиосвязи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710" y="0"/>
            <a:ext cx="488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История мобильной связи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6" y="741897"/>
            <a:ext cx="3143250" cy="242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1347" y="664144"/>
            <a:ext cx="8383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1947 году лаборатория </a:t>
            </a:r>
            <a:r>
              <a:rPr lang="ru-RU" sz="2400" b="1" i="1" dirty="0" err="1"/>
              <a:t>Bell</a:t>
            </a:r>
            <a:r>
              <a:rPr lang="ru-RU" sz="2400" b="1" i="1" dirty="0"/>
              <a:t> </a:t>
            </a:r>
            <a:r>
              <a:rPr lang="ru-RU" sz="2400" b="1" i="1" dirty="0" err="1"/>
              <a:t>Laboratories</a:t>
            </a:r>
            <a:r>
              <a:rPr lang="ru-RU" sz="2400" b="1" i="1" dirty="0"/>
              <a:t> (США</a:t>
            </a:r>
            <a:r>
              <a:rPr lang="ru-RU" sz="2400" dirty="0"/>
              <a:t>) приступила к созданию мобильного телефона.</a:t>
            </a:r>
          </a:p>
          <a:p>
            <a:r>
              <a:rPr lang="ru-RU" sz="2400" dirty="0" err="1"/>
              <a:t>Со́товый</a:t>
            </a:r>
            <a:r>
              <a:rPr lang="ru-RU" sz="2400" dirty="0"/>
              <a:t> </a:t>
            </a:r>
            <a:r>
              <a:rPr lang="ru-RU" sz="2400" dirty="0" err="1"/>
              <a:t>телефо́н</a:t>
            </a:r>
            <a:r>
              <a:rPr lang="ru-RU" sz="2400" dirty="0"/>
              <a:t> ( мобильный телефон) предназначен для работы в сетях сотовой связи; использует приёмопередатчик радиодиапазона и традиционную телефонную коммутацию для осуществления телефонной связи на территории...</a:t>
            </a:r>
          </a:p>
          <a:p>
            <a:r>
              <a:rPr lang="ru-RU" sz="2400" dirty="0"/>
              <a:t>Эту дату можно считать точкой отсчета. Именно тогда официально началась активная работа по созданию нового </a:t>
            </a:r>
            <a:r>
              <a:rPr lang="ru-RU" sz="2400" dirty="0" smtClean="0"/>
              <a:t>устройства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760" y="4206263"/>
            <a:ext cx="11993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Первый прототип мобильного сотового телефона был создан американской компанией </a:t>
            </a:r>
            <a:r>
              <a:rPr lang="ru-RU" sz="2400" dirty="0" err="1"/>
              <a:t>Motorola</a:t>
            </a:r>
            <a:r>
              <a:rPr lang="ru-RU" sz="2400" dirty="0"/>
              <a:t>. Это произошло в </a:t>
            </a:r>
            <a:r>
              <a:rPr lang="ru-RU" sz="2400" b="1" i="1" dirty="0"/>
              <a:t>1973 году.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dirty="0"/>
              <a:t>Создателем устройства стал инженер </a:t>
            </a:r>
            <a:r>
              <a:rPr lang="ru-RU" sz="2400" b="1" dirty="0"/>
              <a:t>Мартин Купер</a:t>
            </a:r>
            <a:r>
              <a:rPr lang="ru-RU" sz="2400" dirty="0"/>
              <a:t>. Вес первого сотового телефона составлял около 1 кг, габариты: 22,5х12,5х3,75 см. У аппарата отсутствовал дисплей. Батарея телефона позволяла ему работать в режиме ожидания до 8 часов, а в режиме разговора – до одного часа. Заряжать телефон нужно </a:t>
            </a:r>
            <a:r>
              <a:rPr lang="ru-RU" sz="2400" dirty="0">
                <a:solidFill>
                  <a:schemeClr val="bg1"/>
                </a:solidFill>
              </a:rPr>
              <a:t>было достаточно долго (около 10 часов). В 1984 году в продажу поступила рабочая модель сотового телефона </a:t>
            </a:r>
            <a:r>
              <a:rPr lang="ru-RU" sz="2400" dirty="0" err="1">
                <a:solidFill>
                  <a:schemeClr val="bg1"/>
                </a:solidFill>
              </a:rPr>
              <a:t>DynaTAC</a:t>
            </a:r>
            <a:r>
              <a:rPr lang="ru-RU" sz="2400" dirty="0">
                <a:solidFill>
                  <a:schemeClr val="bg1"/>
                </a:solidFill>
              </a:rPr>
              <a:t> 8000X. Цена новинки составляла $3 995</a:t>
            </a:r>
          </a:p>
        </p:txBody>
      </p:sp>
    </p:spTree>
    <p:extLst>
      <p:ext uri="{BB962C8B-B14F-4D97-AF65-F5344CB8AC3E}">
        <p14:creationId xmlns:p14="http://schemas.microsoft.com/office/powerpoint/2010/main" val="25361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osp.ru/FileStorage/ARTICLE/Nir_PK/2011-07/09_11/13110243/Nir_PK_babat_(621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" y="224572"/>
            <a:ext cx="6404343" cy="47035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54803" y="224572"/>
            <a:ext cx="55441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 началось с того, что во время Великой Отечественной войны советский ученый Георгий Ильич </a:t>
            </a:r>
            <a:r>
              <a:rPr lang="ru-RU" sz="2400" dirty="0" err="1"/>
              <a:t>Бабат</a:t>
            </a:r>
            <a:r>
              <a:rPr lang="ru-RU" sz="2400" dirty="0"/>
              <a:t> предложил идею устройства под названием «</a:t>
            </a:r>
            <a:r>
              <a:rPr lang="ru-RU" sz="2400" dirty="0" err="1"/>
              <a:t>монофон</a:t>
            </a:r>
            <a:r>
              <a:rPr lang="ru-RU" sz="2400" dirty="0"/>
              <a:t>», представлявшего собой переносной телефонный аппарат, работающий полностью в автоматическом режиме. Рабочий диапазон частот устройства должен был находиться в районе 1--2 ГГц, но в отличие от современных средств сотовой связи, в «</a:t>
            </a:r>
            <a:r>
              <a:rPr lang="ru-RU" sz="2400" dirty="0" err="1"/>
              <a:t>монофоне</a:t>
            </a:r>
            <a:r>
              <a:rPr lang="ru-RU" sz="2400" dirty="0"/>
              <a:t>» для передачи голоса планировалось использовать не радиоканал, а разветвленную сеть волноводов.</a:t>
            </a:r>
          </a:p>
        </p:txBody>
      </p:sp>
    </p:spTree>
    <p:extLst>
      <p:ext uri="{BB962C8B-B14F-4D97-AF65-F5344CB8AC3E}">
        <p14:creationId xmlns:p14="http://schemas.microsoft.com/office/powerpoint/2010/main" val="16690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56" y="250256"/>
            <a:ext cx="971189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Тенденции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 smtClean="0"/>
              <a:t>Чем </a:t>
            </a:r>
            <a:r>
              <a:rPr lang="ru-RU" sz="2800" i="1" dirty="0"/>
              <a:t>пользуются владельцы мобильных телефонов?</a:t>
            </a:r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Больше </a:t>
            </a:r>
            <a:r>
              <a:rPr lang="ru-RU" sz="2800" dirty="0"/>
              <a:t>половины (53%) используют скачанные приложения</a:t>
            </a:r>
          </a:p>
          <a:p>
            <a:pPr lvl="0"/>
            <a:r>
              <a:rPr lang="ru-RU" sz="2800" dirty="0"/>
              <a:t>Приблизительно столько же (52%) через мобильный телефон заходят на сайты</a:t>
            </a:r>
          </a:p>
          <a:p>
            <a:pPr lvl="0"/>
            <a:r>
              <a:rPr lang="ru-RU" sz="2800" dirty="0"/>
              <a:t>Более трети людей (38%) используют социальные сети со своего мобильного телефона</a:t>
            </a:r>
          </a:p>
          <a:p>
            <a:pPr lvl="0"/>
            <a:r>
              <a:rPr lang="ru-RU" sz="2800" dirty="0"/>
              <a:t>Чуть меньше людей играют в игры (34%)</a:t>
            </a:r>
          </a:p>
          <a:p>
            <a:pPr lvl="0"/>
            <a:r>
              <a:rPr lang="ru-RU" sz="2800" dirty="0"/>
              <a:t>Примерно три четверти пользователей общаются через мобильные телефоны (помимо звонков): это могут быть SMS, приложение социальной сети, мессенджер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2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2b8bc17f7e2a46c3854085921c3b6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1" y="0"/>
            <a:ext cx="8274551" cy="52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2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7146d7658ca8fb7287c3660568aba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56" y="169979"/>
            <a:ext cx="9543498" cy="596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1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2f343b590bef9871559fa2671065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77" y="0"/>
            <a:ext cx="9436223" cy="5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551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2526</TotalTime>
  <Words>354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Times New Roman</vt:lpstr>
      <vt:lpstr>Verdana</vt:lpstr>
      <vt:lpstr>Gallery</vt:lpstr>
      <vt:lpstr>Разработка мобильных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мобильных приложений</dc:title>
  <dc:creator>kis</dc:creator>
  <cp:lastModifiedBy>kis</cp:lastModifiedBy>
  <cp:revision>87</cp:revision>
  <dcterms:created xsi:type="dcterms:W3CDTF">2021-12-04T11:05:04Z</dcterms:created>
  <dcterms:modified xsi:type="dcterms:W3CDTF">2022-03-21T21:21:03Z</dcterms:modified>
</cp:coreProperties>
</file>