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46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21.11.2023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21.11.2023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21.11.2023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21.11.2023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21.11.2023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21.11.2023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21.11.2023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21.11.2023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21.11.2023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21.11.2023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21.11.2023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21.11.2023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11560" y="1305342"/>
            <a:ext cx="7920880" cy="3139321"/>
          </a:xfrm>
          <a:prstGeom prst="rect">
            <a:avLst/>
          </a:prstGeom>
        </p:spPr>
        <p:txBody>
          <a:bodyPr wrap="square">
            <a:spAutoFit/>
          </a:bodyPr>
          <a:lstStyle/>
          <a:p>
            <a:r>
              <a:rPr lang="ru-RU" b="1" dirty="0">
                <a:latin typeface="Times New Roman" pitchFamily="18" charset="0"/>
                <a:cs typeface="Times New Roman" pitchFamily="18" charset="0"/>
              </a:rPr>
              <a:t>Тема: Требования безопасности к организации рабочих </a:t>
            </a:r>
            <a:r>
              <a:rPr lang="ru-RU" b="1" dirty="0" smtClean="0">
                <a:latin typeface="Times New Roman" pitchFamily="18" charset="0"/>
                <a:cs typeface="Times New Roman" pitchFamily="18" charset="0"/>
              </a:rPr>
              <a:t>мест</a:t>
            </a:r>
          </a:p>
          <a:p>
            <a:endParaRPr lang="ru-RU" b="1" dirty="0">
              <a:latin typeface="Times New Roman" pitchFamily="18" charset="0"/>
              <a:cs typeface="Times New Roman" pitchFamily="18" charset="0"/>
            </a:endParaRPr>
          </a:p>
          <a:p>
            <a:r>
              <a:rPr lang="ru-RU" b="1" dirty="0">
                <a:latin typeface="Times New Roman" pitchFamily="18" charset="0"/>
                <a:cs typeface="Times New Roman" pitchFamily="18" charset="0"/>
              </a:rPr>
              <a:t>Цель занятия: </a:t>
            </a:r>
            <a:r>
              <a:rPr lang="ru-RU" b="1" dirty="0" smtClean="0">
                <a:latin typeface="Times New Roman" pitchFamily="18" charset="0"/>
                <a:cs typeface="Times New Roman" pitchFamily="18" charset="0"/>
              </a:rPr>
              <a:t>о</a:t>
            </a:r>
            <a:r>
              <a:rPr lang="ru-RU" dirty="0" smtClean="0">
                <a:latin typeface="Times New Roman" pitchFamily="18" charset="0"/>
                <a:cs typeface="Times New Roman" pitchFamily="18" charset="0"/>
              </a:rPr>
              <a:t>знакомиться </a:t>
            </a:r>
            <a:r>
              <a:rPr lang="ru-RU" dirty="0">
                <a:latin typeface="Times New Roman" pitchFamily="18" charset="0"/>
                <a:cs typeface="Times New Roman" pitchFamily="18" charset="0"/>
              </a:rPr>
              <a:t>с требованиями безопасности к организации рабочих </a:t>
            </a:r>
            <a:r>
              <a:rPr lang="ru-RU" dirty="0" smtClean="0">
                <a:latin typeface="Times New Roman" pitchFamily="18" charset="0"/>
                <a:cs typeface="Times New Roman" pitchFamily="18" charset="0"/>
              </a:rPr>
              <a:t>мест</a:t>
            </a:r>
          </a:p>
          <a:p>
            <a:endParaRPr lang="ru-RU" dirty="0">
              <a:latin typeface="Times New Roman" pitchFamily="18" charset="0"/>
              <a:cs typeface="Times New Roman" pitchFamily="18" charset="0"/>
            </a:endParaRPr>
          </a:p>
          <a:p>
            <a:r>
              <a:rPr lang="ru-RU" b="1" dirty="0">
                <a:latin typeface="Times New Roman" pitchFamily="18" charset="0"/>
                <a:cs typeface="Times New Roman" pitchFamily="18" charset="0"/>
              </a:rPr>
              <a:t>Учебные вопросы: </a:t>
            </a:r>
          </a:p>
          <a:p>
            <a:r>
              <a:rPr lang="ru-RU" dirty="0">
                <a:latin typeface="Times New Roman" pitchFamily="18" charset="0"/>
                <a:cs typeface="Times New Roman" pitchFamily="18" charset="0"/>
              </a:rPr>
              <a:t>1. Требования законодательства к организации рабочего места </a:t>
            </a:r>
          </a:p>
          <a:p>
            <a:r>
              <a:rPr lang="ru-RU" dirty="0">
                <a:latin typeface="Times New Roman" pitchFamily="18" charset="0"/>
                <a:cs typeface="Times New Roman" pitchFamily="18" charset="0"/>
              </a:rPr>
              <a:t>2. Безопасная организация рабочего места: правила охраны труда </a:t>
            </a:r>
          </a:p>
          <a:p>
            <a:r>
              <a:rPr lang="ru-RU" dirty="0">
                <a:latin typeface="Times New Roman" pitchFamily="18" charset="0"/>
                <a:cs typeface="Times New Roman" pitchFamily="18" charset="0"/>
              </a:rPr>
              <a:t>3. Требования к организации рабочего места за компьютером </a:t>
            </a:r>
          </a:p>
          <a:p>
            <a:r>
              <a:rPr lang="ru-RU" dirty="0">
                <a:latin typeface="Times New Roman" pitchFamily="18" charset="0"/>
                <a:cs typeface="Times New Roman" pitchFamily="18" charset="0"/>
              </a:rPr>
              <a:t>4. Организация рабочего места секретаря</a:t>
            </a:r>
          </a:p>
          <a:p>
            <a:r>
              <a:rPr lang="ru-RU" dirty="0">
                <a:latin typeface="Times New Roman" pitchFamily="18" charset="0"/>
                <a:cs typeface="Times New Roman" pitchFamily="18" charset="0"/>
              </a:rPr>
              <a:t>5. Эргономические основы организации труда</a:t>
            </a:r>
          </a:p>
        </p:txBody>
      </p:sp>
    </p:spTree>
    <p:extLst>
      <p:ext uri="{BB962C8B-B14F-4D97-AF65-F5344CB8AC3E}">
        <p14:creationId xmlns:p14="http://schemas.microsoft.com/office/powerpoint/2010/main" val="19040874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73274" y="908720"/>
            <a:ext cx="7920880" cy="4247317"/>
          </a:xfrm>
          <a:prstGeom prst="rect">
            <a:avLst/>
          </a:prstGeom>
        </p:spPr>
        <p:txBody>
          <a:bodyPr wrap="square">
            <a:spAutoFit/>
          </a:bodyPr>
          <a:lstStyle/>
          <a:p>
            <a:pPr indent="457200" algn="just"/>
            <a:r>
              <a:rPr lang="ru-RU" b="1" dirty="0">
                <a:latin typeface="Times New Roman" pitchFamily="18" charset="0"/>
                <a:cs typeface="Times New Roman" pitchFamily="18" charset="0"/>
              </a:rPr>
              <a:t>3. Требования к организации рабочего места за компьютером</a:t>
            </a:r>
          </a:p>
          <a:p>
            <a:pPr indent="457200" algn="just"/>
            <a:r>
              <a:rPr lang="ru-RU" dirty="0">
                <a:latin typeface="Times New Roman" pitchFamily="18" charset="0"/>
                <a:cs typeface="Times New Roman" pitchFamily="18" charset="0"/>
              </a:rPr>
              <a:t> Регулярная работа за компьютером предполагает постоянное влияние множества вредных для здоровья факторов. Неудивительно, что специалисты, проводящие больше 12 часов в день за экраном монитора, со временем начинают страдать от профессиональных заболеваний. Именно поэтому правильная организация рабочего места за компьютером очень важна для всех без исключения офисных работников. Прежде чем предложить сотруднику занять место за компьютерным столом, работодатель обязан привести в соответствие со всеми нормами ряд факторов. </a:t>
            </a:r>
          </a:p>
          <a:p>
            <a:pPr indent="457200" algn="just"/>
            <a:r>
              <a:rPr lang="ru-RU" b="1" dirty="0">
                <a:latin typeface="Times New Roman" pitchFamily="18" charset="0"/>
                <a:cs typeface="Times New Roman" pitchFamily="18" charset="0"/>
              </a:rPr>
              <a:t>Микроклимат.</a:t>
            </a:r>
          </a:p>
          <a:p>
            <a:pPr indent="457200" algn="just"/>
            <a:r>
              <a:rPr lang="ru-RU" dirty="0">
                <a:latin typeface="Times New Roman" pitchFamily="18" charset="0"/>
                <a:cs typeface="Times New Roman" pitchFamily="18" charset="0"/>
              </a:rPr>
              <a:t>Согласно требованиям </a:t>
            </a:r>
            <a:r>
              <a:rPr lang="ru-RU" dirty="0" err="1">
                <a:latin typeface="Times New Roman" pitchFamily="18" charset="0"/>
                <a:cs typeface="Times New Roman" pitchFamily="18" charset="0"/>
              </a:rPr>
              <a:t>СанПин</a:t>
            </a:r>
            <a:r>
              <a:rPr lang="ru-RU" dirty="0">
                <a:latin typeface="Times New Roman" pitchFamily="18" charset="0"/>
                <a:cs typeface="Times New Roman" pitchFamily="18" charset="0"/>
              </a:rPr>
              <a:t> 2.2.4.548-96 для работ данной категории необходимо поддержание определенной температуры воздуха: 22-24оС в холодный период и 20-25 ºС в теплый. Относительная влажность в помещении должна находиться в диапазоне 40-60%, скорость движения воздуха составлять 0,1 м/с. </a:t>
            </a:r>
          </a:p>
        </p:txBody>
      </p:sp>
    </p:spTree>
    <p:extLst>
      <p:ext uri="{BB962C8B-B14F-4D97-AF65-F5344CB8AC3E}">
        <p14:creationId xmlns:p14="http://schemas.microsoft.com/office/powerpoint/2010/main" val="32647390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75555" y="188640"/>
            <a:ext cx="7920880" cy="6463308"/>
          </a:xfrm>
          <a:prstGeom prst="rect">
            <a:avLst/>
          </a:prstGeom>
        </p:spPr>
        <p:txBody>
          <a:bodyPr wrap="square">
            <a:spAutoFit/>
          </a:bodyPr>
          <a:lstStyle/>
          <a:p>
            <a:pPr indent="457200" algn="just"/>
            <a:r>
              <a:rPr lang="ru-RU" b="1" dirty="0">
                <a:latin typeface="Times New Roman" pitchFamily="18" charset="0"/>
                <a:cs typeface="Times New Roman" pitchFamily="18" charset="0"/>
              </a:rPr>
              <a:t>Освещение.</a:t>
            </a:r>
          </a:p>
          <a:p>
            <a:pPr indent="457200" algn="just"/>
            <a:r>
              <a:rPr lang="ru-RU" dirty="0">
                <a:latin typeface="Times New Roman" pitchFamily="18" charset="0"/>
                <a:cs typeface="Times New Roman" pitchFamily="18" charset="0"/>
              </a:rPr>
              <a:t>Особые требования предъявляются и к освещению компьютерных залов. Они должны быть обеспечены естественным освещением с коэффициентом КЕО не ниже 1,5%. При использовании искусственного освещения необходимо организовать равномерный свет яркостью 300-500 </a:t>
            </a:r>
            <a:r>
              <a:rPr lang="ru-RU" dirty="0" err="1">
                <a:latin typeface="Times New Roman" pitchFamily="18" charset="0"/>
                <a:cs typeface="Times New Roman" pitchFamily="18" charset="0"/>
              </a:rPr>
              <a:t>лк</a:t>
            </a:r>
            <a:r>
              <a:rPr lang="ru-RU" dirty="0">
                <a:latin typeface="Times New Roman" pitchFamily="18" charset="0"/>
                <a:cs typeface="Times New Roman" pitchFamily="18" charset="0"/>
              </a:rPr>
              <a:t>. на поверхности стола. </a:t>
            </a:r>
            <a:r>
              <a:rPr lang="ru-RU" dirty="0" err="1">
                <a:latin typeface="Times New Roman" pitchFamily="18" charset="0"/>
                <a:cs typeface="Times New Roman" pitchFamily="18" charset="0"/>
              </a:rPr>
              <a:t>СанПин</a:t>
            </a:r>
            <a:r>
              <a:rPr lang="ru-RU" dirty="0">
                <a:latin typeface="Times New Roman" pitchFamily="18" charset="0"/>
                <a:cs typeface="Times New Roman" pitchFamily="18" charset="0"/>
              </a:rPr>
              <a:t> содержит требования к яркости светящихся поверхностей, </a:t>
            </a:r>
            <a:r>
              <a:rPr lang="ru-RU" dirty="0" err="1">
                <a:latin typeface="Times New Roman" pitchFamily="18" charset="0"/>
                <a:cs typeface="Times New Roman" pitchFamily="18" charset="0"/>
              </a:rPr>
              <a:t>ослепленности</a:t>
            </a:r>
            <a:r>
              <a:rPr lang="ru-RU" dirty="0">
                <a:latin typeface="Times New Roman" pitchFamily="18" charset="0"/>
                <a:cs typeface="Times New Roman" pitchFamily="18" charset="0"/>
              </a:rPr>
              <a:t> источников освещения, блескости поверхности стола. Рекомендуется определенный тип светильников и способ их размещения. </a:t>
            </a:r>
          </a:p>
          <a:p>
            <a:pPr indent="457200" algn="just"/>
            <a:r>
              <a:rPr lang="ru-RU" b="1" dirty="0">
                <a:latin typeface="Times New Roman" pitchFamily="18" charset="0"/>
                <a:cs typeface="Times New Roman" pitchFamily="18" charset="0"/>
              </a:rPr>
              <a:t>Оснащение.</a:t>
            </a:r>
          </a:p>
          <a:p>
            <a:pPr indent="457200" algn="just"/>
            <a:r>
              <a:rPr lang="ru-RU" dirty="0">
                <a:latin typeface="Times New Roman" pitchFamily="18" charset="0"/>
                <a:cs typeface="Times New Roman" pitchFamily="18" charset="0"/>
              </a:rPr>
              <a:t>При размещении компьютерных столов необходимо придерживаться следующей схемы: расстояние между боковыми сторонами мониторов не должно быть менее 120 см., а между экраном и тыльной частью соседнего монитора — менее 200 см. Допускаемая глубина стола должна составлять не менее 60 см., а его ширина — не менее 120 см.</a:t>
            </a:r>
          </a:p>
          <a:p>
            <a:pPr indent="457200" algn="just"/>
            <a:r>
              <a:rPr lang="ru-RU" b="1" dirty="0">
                <a:latin typeface="Times New Roman" pitchFamily="18" charset="0"/>
                <a:cs typeface="Times New Roman" pitchFamily="18" charset="0"/>
              </a:rPr>
              <a:t> Организация труда на рабочем месте: режим работы и отдыха </a:t>
            </a:r>
          </a:p>
          <a:p>
            <a:pPr indent="457200" algn="just"/>
            <a:r>
              <a:rPr lang="ru-RU" dirty="0">
                <a:latin typeface="Times New Roman" pitchFamily="18" charset="0"/>
                <a:cs typeface="Times New Roman" pitchFamily="18" charset="0"/>
              </a:rPr>
              <a:t>Действующие нормативные акты предусматривают определенный режим работы на </a:t>
            </a:r>
            <a:r>
              <a:rPr lang="ru-RU" dirty="0" smtClean="0">
                <a:latin typeface="Times New Roman" pitchFamily="18" charset="0"/>
                <a:cs typeface="Times New Roman" pitchFamily="18" charset="0"/>
              </a:rPr>
              <a:t>компьютере. При </a:t>
            </a:r>
            <a:r>
              <a:rPr lang="ru-RU" dirty="0">
                <a:latin typeface="Times New Roman" pitchFamily="18" charset="0"/>
                <a:cs typeface="Times New Roman" pitchFamily="18" charset="0"/>
              </a:rPr>
              <a:t>восьмичасовой неделе эти перерывы составляют: 15 минут через 2 часа после начала работы и через 2 часа после перерыва на обед для сотрудников, чья деятельность связана с считыванием информации с экрана; 10 минут через каждый час работы для сотрудников, занимающихся вводом информации; 15 минут через каждый час для творческих специалистов, чья работа подразумевает постоянный диалог с ПК. </a:t>
            </a:r>
          </a:p>
        </p:txBody>
      </p:sp>
    </p:spTree>
    <p:extLst>
      <p:ext uri="{BB962C8B-B14F-4D97-AF65-F5344CB8AC3E}">
        <p14:creationId xmlns:p14="http://schemas.microsoft.com/office/powerpoint/2010/main" val="5675642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65832" y="332656"/>
            <a:ext cx="7920880" cy="5493812"/>
          </a:xfrm>
          <a:prstGeom prst="rect">
            <a:avLst/>
          </a:prstGeom>
        </p:spPr>
        <p:txBody>
          <a:bodyPr wrap="square">
            <a:spAutoFit/>
          </a:bodyPr>
          <a:lstStyle/>
          <a:p>
            <a:pPr indent="457200" algn="just">
              <a:lnSpc>
                <a:spcPct val="150000"/>
              </a:lnSpc>
            </a:pPr>
            <a:r>
              <a:rPr lang="ru-RU" b="1" dirty="0">
                <a:latin typeface="Times New Roman" pitchFamily="18" charset="0"/>
                <a:cs typeface="Times New Roman" pitchFamily="18" charset="0"/>
              </a:rPr>
              <a:t>4. Организация рабочего места секретаря.</a:t>
            </a:r>
          </a:p>
          <a:p>
            <a:pPr indent="457200" algn="just">
              <a:lnSpc>
                <a:spcPct val="150000"/>
              </a:lnSpc>
            </a:pPr>
            <a:r>
              <a:rPr lang="ru-RU" dirty="0">
                <a:latin typeface="Times New Roman" pitchFamily="18" charset="0"/>
                <a:cs typeface="Times New Roman" pitchFamily="18" charset="0"/>
              </a:rPr>
              <a:t> Секретарь, как и многие офисные работники большую часть времени проводит за </a:t>
            </a:r>
            <a:r>
              <a:rPr lang="ru-RU" dirty="0" smtClean="0">
                <a:latin typeface="Times New Roman" pitchFamily="18" charset="0"/>
                <a:cs typeface="Times New Roman" pitchFamily="18" charset="0"/>
              </a:rPr>
              <a:t>ПК. </a:t>
            </a:r>
            <a:r>
              <a:rPr lang="ru-RU" dirty="0">
                <a:latin typeface="Times New Roman" pitchFamily="18" charset="0"/>
                <a:cs typeface="Times New Roman" pitchFamily="18" charset="0"/>
              </a:rPr>
              <a:t>Тем не менее, работа секретаря имеет ряд нюансов, отличающих его от других сотрудников. Чаще всего его работа объединяет функции администратора, личного помощника, менеджера и даже завхоза. Именно поэтому он должен тратить как можно меньше времени и сил на непроизвольные перемещения и посторонние раздражители. Отсюда главное требование к рабочему месту — безупречный порядок и чистота. В этом, кстати, состоит сходство организации рабочего места руководителя и секретаря. Любой офис менеджер также является руководителем в своем сегменте и выполняет ряд административных функций. </a:t>
            </a:r>
            <a:r>
              <a:rPr lang="ru-RU" dirty="0" smtClean="0">
                <a:latin typeface="Times New Roman" pitchFamily="18" charset="0"/>
                <a:cs typeface="Times New Roman" pitchFamily="18" charset="0"/>
              </a:rPr>
              <a:t>Чтобы </a:t>
            </a:r>
            <a:r>
              <a:rPr lang="ru-RU" dirty="0">
                <a:latin typeface="Times New Roman" pitchFamily="18" charset="0"/>
                <a:cs typeface="Times New Roman" pitchFamily="18" charset="0"/>
              </a:rPr>
              <a:t>работать продуктивно и оставаться здоровым, рабочее место должно быть эргономичным и </a:t>
            </a:r>
            <a:r>
              <a:rPr lang="ru-RU" dirty="0" err="1">
                <a:latin typeface="Times New Roman" pitchFamily="18" charset="0"/>
                <a:cs typeface="Times New Roman" pitchFamily="18" charset="0"/>
              </a:rPr>
              <a:t>экологичным</a:t>
            </a:r>
            <a:r>
              <a:rPr lang="ru-RU" dirty="0">
                <a:latin typeface="Times New Roman" pitchFamily="18" charset="0"/>
                <a:cs typeface="Times New Roman" pitchFamily="18" charset="0"/>
              </a:rPr>
              <a:t>. </a:t>
            </a:r>
          </a:p>
        </p:txBody>
      </p:sp>
    </p:spTree>
    <p:extLst>
      <p:ext uri="{BB962C8B-B14F-4D97-AF65-F5344CB8AC3E}">
        <p14:creationId xmlns:p14="http://schemas.microsoft.com/office/powerpoint/2010/main" val="31412101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56704" y="332656"/>
            <a:ext cx="7920880" cy="6186309"/>
          </a:xfrm>
          <a:prstGeom prst="rect">
            <a:avLst/>
          </a:prstGeom>
        </p:spPr>
        <p:txBody>
          <a:bodyPr wrap="square">
            <a:spAutoFit/>
          </a:bodyPr>
          <a:lstStyle/>
          <a:p>
            <a:pPr indent="457200" algn="just"/>
            <a:r>
              <a:rPr lang="ru-RU" b="1" dirty="0">
                <a:latin typeface="Times New Roman" pitchFamily="18" charset="0"/>
                <a:cs typeface="Times New Roman" pitchFamily="18" charset="0"/>
              </a:rPr>
              <a:t>Для максимального удобства в </a:t>
            </a:r>
            <a:r>
              <a:rPr lang="ru-RU" b="1" dirty="0" smtClean="0">
                <a:latin typeface="Times New Roman" pitchFamily="18" charset="0"/>
                <a:cs typeface="Times New Roman" pitchFamily="18" charset="0"/>
              </a:rPr>
              <a:t>работе</a:t>
            </a:r>
          </a:p>
          <a:p>
            <a:pPr indent="457200" algn="just"/>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Всегда держите под рукой ручку и записную книжку. Они пригодятся при планировании дня и помогут избавиться от необходимости запоминать большие объемы информации. </a:t>
            </a:r>
          </a:p>
          <a:p>
            <a:pPr indent="457200" algn="just"/>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Разделите папки для документов на «входящие» и «исходящие» и держите их пустыми. Расчищая их каждый день, вы не пропустите ничего важного. </a:t>
            </a:r>
          </a:p>
          <a:p>
            <a:pPr indent="457200" algn="just"/>
            <a:r>
              <a:rPr lang="ru-RU" dirty="0">
                <a:latin typeface="Times New Roman" pitchFamily="18" charset="0"/>
                <a:cs typeface="Times New Roman" pitchFamily="18" charset="0"/>
              </a:rPr>
              <a:t>- Поддерживайте порядок на столе: чем чище стол, тем выше ваша производительность. </a:t>
            </a:r>
          </a:p>
          <a:p>
            <a:pPr indent="457200" algn="just"/>
            <a:r>
              <a:rPr lang="ru-RU" dirty="0">
                <a:latin typeface="Times New Roman" pitchFamily="18" charset="0"/>
                <a:cs typeface="Times New Roman" pitchFamily="18" charset="0"/>
              </a:rPr>
              <a:t>- Оставьте на столе несколько безделушек, не связанных напрямую с работой. Это не только создает уют, но и повышает вашу креативность. </a:t>
            </a:r>
          </a:p>
          <a:p>
            <a:pPr indent="457200" algn="just"/>
            <a:r>
              <a:rPr lang="ru-RU" dirty="0">
                <a:latin typeface="Times New Roman" pitchFamily="18" charset="0"/>
                <a:cs typeface="Times New Roman" pitchFamily="18" charset="0"/>
              </a:rPr>
              <a:t>- Используйте комнатные растения для расслабления и снятия напряжения. </a:t>
            </a:r>
          </a:p>
          <a:p>
            <a:pPr indent="457200" algn="just"/>
            <a:r>
              <a:rPr lang="ru-RU" dirty="0">
                <a:latin typeface="Times New Roman" pitchFamily="18" charset="0"/>
                <a:cs typeface="Times New Roman" pitchFamily="18" charset="0"/>
              </a:rPr>
              <a:t>- </a:t>
            </a:r>
            <a:r>
              <a:rPr lang="ru-RU" dirty="0" smtClean="0">
                <a:latin typeface="Times New Roman" pitchFamily="18" charset="0"/>
                <a:cs typeface="Times New Roman" pitchFamily="18" charset="0"/>
              </a:rPr>
              <a:t>Рациональная </a:t>
            </a:r>
            <a:r>
              <a:rPr lang="ru-RU" dirty="0">
                <a:latin typeface="Times New Roman" pitchFamily="18" charset="0"/>
                <a:cs typeface="Times New Roman" pitchFamily="18" charset="0"/>
              </a:rPr>
              <a:t>организация труда всегда основана на организации рабочего места. Мы проводим на работе более трети нашей жизни. Именно поэтому стоит уделить внимание пространству, в котором вы трудитесь чтобы чувствовать себя комфортно, эффективно работать и не отвлекаться на посторонние дела. </a:t>
            </a:r>
          </a:p>
          <a:p>
            <a:pPr indent="457200" algn="just"/>
            <a:r>
              <a:rPr lang="ru-RU" b="1" dirty="0">
                <a:latin typeface="Times New Roman" pitchFamily="18" charset="0"/>
                <a:cs typeface="Times New Roman" pitchFamily="18" charset="0"/>
              </a:rPr>
              <a:t>Итог</a:t>
            </a:r>
            <a:r>
              <a:rPr lang="ru-RU" dirty="0">
                <a:latin typeface="Times New Roman" pitchFamily="18" charset="0"/>
                <a:cs typeface="Times New Roman" pitchFamily="18" charset="0"/>
              </a:rPr>
              <a:t>: Организация рабочего места на предприятии — это неотъемлемая часть производственного процесса. Для того, чтобы выявить соответствие условий труда действующим нормативам и требованиям законодательства, необходимо регулярно проводить специальную оценку условий труда (СОУТ</a:t>
            </a:r>
            <a:r>
              <a:rPr lang="ru-RU"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3345377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548680"/>
            <a:ext cx="7920880" cy="5632311"/>
          </a:xfrm>
          <a:prstGeom prst="rect">
            <a:avLst/>
          </a:prstGeom>
        </p:spPr>
        <p:txBody>
          <a:bodyPr wrap="square">
            <a:spAutoFit/>
          </a:bodyPr>
          <a:lstStyle/>
          <a:p>
            <a:pPr indent="457200" algn="just"/>
            <a:r>
              <a:rPr lang="ru-RU" b="1" dirty="0">
                <a:latin typeface="Times New Roman" pitchFamily="18" charset="0"/>
                <a:cs typeface="Times New Roman" pitchFamily="18" charset="0"/>
              </a:rPr>
              <a:t>5. Эргономические основы организации труд</a:t>
            </a:r>
            <a:r>
              <a:rPr lang="ru-RU" dirty="0">
                <a:latin typeface="Times New Roman" pitchFamily="18" charset="0"/>
                <a:cs typeface="Times New Roman" pitchFamily="18" charset="0"/>
              </a:rPr>
              <a:t>а</a:t>
            </a:r>
          </a:p>
          <a:p>
            <a:pPr indent="457200" algn="just"/>
            <a:r>
              <a:rPr lang="ru-RU" dirty="0">
                <a:latin typeface="Times New Roman" pitchFamily="18" charset="0"/>
                <a:cs typeface="Times New Roman" pitchFamily="18" charset="0"/>
              </a:rPr>
              <a:t>Эргономика – это научная дисциплина, комплексно изучающая человека в конкретных условиях его деятельности, связанной с использованием машин. </a:t>
            </a:r>
          </a:p>
          <a:p>
            <a:pPr indent="457200" algn="just"/>
            <a:r>
              <a:rPr lang="ru-RU" dirty="0">
                <a:latin typeface="Times New Roman" pitchFamily="18" charset="0"/>
                <a:cs typeface="Times New Roman" pitchFamily="18" charset="0"/>
              </a:rPr>
              <a:t>Термин "эргономика" впервые ввел польский естествоиспытатель В. </a:t>
            </a:r>
            <a:r>
              <a:rPr lang="ru-RU" dirty="0" err="1">
                <a:latin typeface="Times New Roman" pitchFamily="18" charset="0"/>
                <a:cs typeface="Times New Roman" pitchFamily="18" charset="0"/>
              </a:rPr>
              <a:t>Ястшембовски</a:t>
            </a:r>
            <a:r>
              <a:rPr lang="ru-RU" dirty="0">
                <a:latin typeface="Times New Roman" pitchFamily="18" charset="0"/>
                <a:cs typeface="Times New Roman" pitchFamily="18" charset="0"/>
              </a:rPr>
              <a:t> в 1857 году, а в начале XX века российские учёные В. Бехтерев и В. Мясищев обосновали необходимость создания научной дисциплины - "</a:t>
            </a:r>
            <a:r>
              <a:rPr lang="ru-RU" dirty="0" err="1">
                <a:latin typeface="Times New Roman" pitchFamily="18" charset="0"/>
                <a:cs typeface="Times New Roman" pitchFamily="18" charset="0"/>
              </a:rPr>
              <a:t>Эргонологии</a:t>
            </a:r>
            <a:r>
              <a:rPr lang="ru-RU" dirty="0">
                <a:latin typeface="Times New Roman" pitchFamily="18" charset="0"/>
                <a:cs typeface="Times New Roman" pitchFamily="18" charset="0"/>
              </a:rPr>
              <a:t>".</a:t>
            </a:r>
          </a:p>
          <a:p>
            <a:pPr indent="457200" algn="just"/>
            <a:r>
              <a:rPr lang="ru-RU" b="1" dirty="0">
                <a:latin typeface="Times New Roman" pitchFamily="18" charset="0"/>
                <a:cs typeface="Times New Roman" pitchFamily="18" charset="0"/>
              </a:rPr>
              <a:t>Эргономика занимается </a:t>
            </a:r>
            <a:r>
              <a:rPr lang="ru-RU" dirty="0">
                <a:latin typeface="Times New Roman" pitchFamily="18" charset="0"/>
                <a:cs typeface="Times New Roman" pitchFamily="18" charset="0"/>
              </a:rPr>
              <a:t>вопросами повышения эффективности целенаправленной деятельности человека. Эргономика, в основном, изучает человека во время трудовой деятельности. Однако существуют такие направления, как "Эргономика в быту", "Эргономика </a:t>
            </a:r>
            <a:r>
              <a:rPr lang="ru-RU" dirty="0" err="1">
                <a:latin typeface="Times New Roman" pitchFamily="18" charset="0"/>
                <a:cs typeface="Times New Roman" pitchFamily="18" charset="0"/>
              </a:rPr>
              <a:t>спорта"и</a:t>
            </a:r>
            <a:r>
              <a:rPr lang="ru-RU" dirty="0">
                <a:latin typeface="Times New Roman" pitchFamily="18" charset="0"/>
                <a:cs typeface="Times New Roman" pitchFamily="18" charset="0"/>
              </a:rPr>
              <a:t> др.</a:t>
            </a:r>
          </a:p>
          <a:p>
            <a:pPr indent="457200" algn="just"/>
            <a:r>
              <a:rPr lang="ru-RU" b="1" dirty="0">
                <a:latin typeface="Times New Roman" pitchFamily="18" charset="0"/>
                <a:cs typeface="Times New Roman" pitchFamily="18" charset="0"/>
              </a:rPr>
              <a:t>Эргономика исследует </a:t>
            </a:r>
            <a:r>
              <a:rPr lang="ru-RU" dirty="0">
                <a:latin typeface="Times New Roman" pitchFamily="18" charset="0"/>
                <a:cs typeface="Times New Roman" pitchFamily="18" charset="0"/>
              </a:rPr>
              <a:t>взаимодействие человека с искусственной (технической) средой. При этом человеку свойственны некоторые ограничения, которые конструктору необходимо принимать во внимание. Сложность исследования связана с особенностями человека и разнообразием проектируемых ситуаций, которые следует учитывать. Конструкции, порождающие те или иные ситуации, могут быть как относительно простые (рукоятки инструментов, вспомогательные приспособления), так и чрезвычайно сложные (щиты управления блоками электростанции, приборные панели самолета). </a:t>
            </a:r>
          </a:p>
        </p:txBody>
      </p:sp>
    </p:spTree>
    <p:extLst>
      <p:ext uri="{BB962C8B-B14F-4D97-AF65-F5344CB8AC3E}">
        <p14:creationId xmlns:p14="http://schemas.microsoft.com/office/powerpoint/2010/main" val="8814720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1052736"/>
            <a:ext cx="7920880" cy="4524315"/>
          </a:xfrm>
          <a:prstGeom prst="rect">
            <a:avLst/>
          </a:prstGeom>
        </p:spPr>
        <p:txBody>
          <a:bodyPr wrap="square">
            <a:spAutoFit/>
          </a:bodyPr>
          <a:lstStyle/>
          <a:p>
            <a:pPr indent="457200" algn="just"/>
            <a:r>
              <a:rPr lang="ru-RU" b="1" dirty="0">
                <a:latin typeface="Times New Roman" pitchFamily="18" charset="0"/>
                <a:cs typeface="Times New Roman" pitchFamily="18" charset="0"/>
              </a:rPr>
              <a:t>Эргономика предъявляет следующие требования к организации процесса труда:</a:t>
            </a:r>
          </a:p>
          <a:p>
            <a:pPr indent="457200" algn="just"/>
            <a:r>
              <a:rPr lang="ru-RU" dirty="0">
                <a:latin typeface="Times New Roman" pitchFamily="18" charset="0"/>
                <a:cs typeface="Times New Roman" pitchFamily="18" charset="0"/>
              </a:rPr>
              <a:t>1. Экономические (устранение лишних затрат рабочего времени, регламентация режимов работы, полная загрузка оборудования и т.д.).</a:t>
            </a:r>
          </a:p>
          <a:p>
            <a:pPr indent="457200" algn="just"/>
            <a:r>
              <a:rPr lang="ru-RU" dirty="0">
                <a:latin typeface="Times New Roman" pitchFamily="18" charset="0"/>
                <a:cs typeface="Times New Roman" pitchFamily="18" charset="0"/>
              </a:rPr>
              <a:t>2. Психофизиологические – это соответствие скоростных, зрительных и других возможностей человека особенностям производства и выполняемой работе, снижение нервного напряжения, профессиональный отбор.</a:t>
            </a:r>
          </a:p>
          <a:p>
            <a:pPr indent="457200" algn="just"/>
            <a:r>
              <a:rPr lang="ru-RU" dirty="0">
                <a:latin typeface="Times New Roman" pitchFamily="18" charset="0"/>
                <a:cs typeface="Times New Roman" pitchFamily="18" charset="0"/>
              </a:rPr>
              <a:t>3. Психологические требования – соответствие восприятия, памяти и мышления выполняемой работе.</a:t>
            </a:r>
          </a:p>
          <a:p>
            <a:pPr indent="457200" algn="just"/>
            <a:r>
              <a:rPr lang="ru-RU" dirty="0">
                <a:latin typeface="Times New Roman" pitchFamily="18" charset="0"/>
                <a:cs typeface="Times New Roman" pitchFamily="18" charset="0"/>
              </a:rPr>
              <a:t>4. Антропометрические и биометрические – это соответствие орудий труда объёму, размеру и массе тела человека.</a:t>
            </a:r>
          </a:p>
          <a:p>
            <a:pPr indent="457200" algn="just"/>
            <a:r>
              <a:rPr lang="ru-RU" dirty="0">
                <a:latin typeface="Times New Roman" pitchFamily="18" charset="0"/>
                <a:cs typeface="Times New Roman" pitchFamily="18" charset="0"/>
              </a:rPr>
              <a:t>5. Метеоусловия. Создание оптимальных условий производственной среды (освещенности, уровня шума, вибрации).</a:t>
            </a:r>
          </a:p>
          <a:p>
            <a:pPr indent="457200" algn="just"/>
            <a:r>
              <a:rPr lang="ru-RU" dirty="0">
                <a:latin typeface="Times New Roman" pitchFamily="18" charset="0"/>
                <a:cs typeface="Times New Roman" pitchFamily="18" charset="0"/>
              </a:rPr>
              <a:t>6. Эстетические – соответствие эстетических потребностей человека художественным решениям рабочего места.</a:t>
            </a:r>
          </a:p>
          <a:p>
            <a:pPr indent="457200" algn="just"/>
            <a:r>
              <a:rPr lang="ru-RU" dirty="0">
                <a:latin typeface="Times New Roman" pitchFamily="18" charset="0"/>
                <a:cs typeface="Times New Roman" pitchFamily="18" charset="0"/>
              </a:rPr>
              <a:t>7. Социальные – повышение профессиональной подготовки.</a:t>
            </a:r>
          </a:p>
        </p:txBody>
      </p:sp>
    </p:spTree>
    <p:extLst>
      <p:ext uri="{BB962C8B-B14F-4D97-AF65-F5344CB8AC3E}">
        <p14:creationId xmlns:p14="http://schemas.microsoft.com/office/powerpoint/2010/main" val="847507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71562" y="332656"/>
            <a:ext cx="7920880" cy="6186309"/>
          </a:xfrm>
          <a:prstGeom prst="rect">
            <a:avLst/>
          </a:prstGeom>
        </p:spPr>
        <p:txBody>
          <a:bodyPr wrap="square">
            <a:spAutoFit/>
          </a:bodyPr>
          <a:lstStyle/>
          <a:p>
            <a:pPr indent="457200" algn="just"/>
            <a:r>
              <a:rPr lang="ru-RU" b="1" dirty="0">
                <a:latin typeface="Times New Roman" pitchFamily="18" charset="0"/>
                <a:cs typeface="Times New Roman" pitchFamily="18" charset="0"/>
              </a:rPr>
              <a:t>Система “Человек – Машина – Производственная среда”</a:t>
            </a:r>
          </a:p>
          <a:p>
            <a:pPr indent="457200" algn="just"/>
            <a:r>
              <a:rPr lang="ru-RU" dirty="0">
                <a:latin typeface="Times New Roman" pitchFamily="18" charset="0"/>
                <a:cs typeface="Times New Roman" pitchFamily="18" charset="0"/>
              </a:rPr>
              <a:t>Предмет эргономика рассматривает человека в этой системе, как ведущее звено. Чем сложнее система, тем большая роль отводится человеческому фактору. </a:t>
            </a:r>
            <a:r>
              <a:rPr lang="ru-RU" b="1" dirty="0">
                <a:latin typeface="Times New Roman" pitchFamily="18" charset="0"/>
                <a:cs typeface="Times New Roman" pitchFamily="18" charset="0"/>
              </a:rPr>
              <a:t>Человеческий фактор </a:t>
            </a:r>
            <a:r>
              <a:rPr lang="ru-RU" dirty="0">
                <a:latin typeface="Times New Roman" pitchFamily="18" charset="0"/>
                <a:cs typeface="Times New Roman" pitchFamily="18" charset="0"/>
              </a:rPr>
              <a:t>– это комплекс психологических и психофизиологических свойств, которыми обладают люди и которые, так или иначе, проявляются в трудовой деятельности.</a:t>
            </a:r>
          </a:p>
          <a:p>
            <a:pPr indent="457200" algn="just"/>
            <a:r>
              <a:rPr lang="ru-RU" b="1" dirty="0">
                <a:latin typeface="Times New Roman" pitchFamily="18" charset="0"/>
                <a:cs typeface="Times New Roman" pitchFamily="18" charset="0"/>
              </a:rPr>
              <a:t>Машина</a:t>
            </a:r>
            <a:r>
              <a:rPr lang="ru-RU" dirty="0">
                <a:latin typeface="Times New Roman" pitchFamily="18" charset="0"/>
                <a:cs typeface="Times New Roman" pitchFamily="18" charset="0"/>
              </a:rPr>
              <a:t> – это всё то, что находится в системе между человеком и управляемым объектом.</a:t>
            </a:r>
          </a:p>
          <a:p>
            <a:pPr indent="457200" algn="just"/>
            <a:r>
              <a:rPr lang="ru-RU" b="1" dirty="0">
                <a:latin typeface="Times New Roman" pitchFamily="18" charset="0"/>
                <a:cs typeface="Times New Roman" pitchFamily="18" charset="0"/>
              </a:rPr>
              <a:t>Производственная среда </a:t>
            </a:r>
            <a:r>
              <a:rPr lang="ru-RU" dirty="0">
                <a:latin typeface="Times New Roman" pitchFamily="18" charset="0"/>
                <a:cs typeface="Times New Roman" pitchFamily="18" charset="0"/>
              </a:rPr>
              <a:t>– это уровни опасных производственных факторов и вредных производственных факторов, а также параметры, сопутствующие применению машин (вибрация, шум, электрический ток и т.д.), а также потоки информации приходящие в систему извне.</a:t>
            </a:r>
          </a:p>
          <a:p>
            <a:pPr indent="457200" algn="just"/>
            <a:r>
              <a:rPr lang="ru-RU" b="1" dirty="0" smtClean="0">
                <a:latin typeface="Times New Roman" pitchFamily="18" charset="0"/>
                <a:cs typeface="Times New Roman" pitchFamily="18" charset="0"/>
              </a:rPr>
              <a:t>Оптимизацией </a:t>
            </a:r>
            <a:r>
              <a:rPr lang="ru-RU" b="1" dirty="0">
                <a:latin typeface="Times New Roman" pitchFamily="18" charset="0"/>
                <a:cs typeface="Times New Roman" pitchFamily="18" charset="0"/>
              </a:rPr>
              <a:t>труда </a:t>
            </a:r>
            <a:r>
              <a:rPr lang="ru-RU" dirty="0">
                <a:latin typeface="Times New Roman" pitchFamily="18" charset="0"/>
                <a:cs typeface="Times New Roman" pitchFamily="18" charset="0"/>
              </a:rPr>
              <a:t>на основе учета, прежде всего, психологических свойств человека (а также физиологических и антропометрических) занимается эргономика. Информационное взаимодействие человека и машины является объектом исследования </a:t>
            </a:r>
            <a:r>
              <a:rPr lang="ru-RU" dirty="0" smtClean="0">
                <a:latin typeface="Times New Roman" pitchFamily="18" charset="0"/>
                <a:cs typeface="Times New Roman" pitchFamily="18" charset="0"/>
              </a:rPr>
              <a:t>инженерной </a:t>
            </a:r>
            <a:r>
              <a:rPr lang="ru-RU" dirty="0">
                <a:latin typeface="Times New Roman" pitchFamily="18" charset="0"/>
                <a:cs typeface="Times New Roman" pitchFamily="18" charset="0"/>
              </a:rPr>
              <a:t>психологии. Основные цели этих наук заключаются в </a:t>
            </a:r>
            <a:r>
              <a:rPr lang="ru-RU" dirty="0" smtClean="0">
                <a:latin typeface="Times New Roman" pitchFamily="18" charset="0"/>
                <a:cs typeface="Times New Roman" pitchFamily="18" charset="0"/>
              </a:rPr>
              <a:t>дальнейшей </a:t>
            </a:r>
            <a:r>
              <a:rPr lang="ru-RU" dirty="0" err="1">
                <a:latin typeface="Times New Roman" pitchFamily="18" charset="0"/>
                <a:cs typeface="Times New Roman" pitchFamily="18" charset="0"/>
              </a:rPr>
              <a:t>гуманизации</a:t>
            </a:r>
            <a:r>
              <a:rPr lang="ru-RU" dirty="0">
                <a:latin typeface="Times New Roman" pitchFamily="18" charset="0"/>
                <a:cs typeface="Times New Roman" pitchFamily="18" charset="0"/>
              </a:rPr>
              <a:t> трудовой деятельности, рациональной </a:t>
            </a:r>
            <a:r>
              <a:rPr lang="ru-RU" dirty="0" smtClean="0">
                <a:latin typeface="Times New Roman" pitchFamily="18" charset="0"/>
                <a:cs typeface="Times New Roman" pitchFamily="18" charset="0"/>
              </a:rPr>
              <a:t>организации </a:t>
            </a:r>
            <a:r>
              <a:rPr lang="ru-RU" dirty="0">
                <a:latin typeface="Times New Roman" pitchFamily="18" charset="0"/>
                <a:cs typeface="Times New Roman" pitchFamily="18" charset="0"/>
              </a:rPr>
              <a:t>конструкций рабочего места и всех его компонентов - органов управления, средств отображения информации и рабочего кресла, создании научно обоснованных режимов труда и отдыха, разработке и внедрению профессионального психофизиологического отбора и т.д.</a:t>
            </a:r>
          </a:p>
        </p:txBody>
      </p:sp>
    </p:spTree>
    <p:extLst>
      <p:ext uri="{BB962C8B-B14F-4D97-AF65-F5344CB8AC3E}">
        <p14:creationId xmlns:p14="http://schemas.microsoft.com/office/powerpoint/2010/main" val="8689021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49263" y="332656"/>
            <a:ext cx="7920880" cy="5632311"/>
          </a:xfrm>
          <a:prstGeom prst="rect">
            <a:avLst/>
          </a:prstGeom>
        </p:spPr>
        <p:txBody>
          <a:bodyPr wrap="square">
            <a:spAutoFit/>
          </a:bodyPr>
          <a:lstStyle/>
          <a:p>
            <a:pPr indent="457200" algn="just"/>
            <a:r>
              <a:rPr lang="ru-RU" b="1" dirty="0" err="1">
                <a:latin typeface="Times New Roman" pitchFamily="18" charset="0"/>
                <a:cs typeface="Times New Roman" pitchFamily="18" charset="0"/>
              </a:rPr>
              <a:t>Гуманизация</a:t>
            </a:r>
            <a:r>
              <a:rPr lang="ru-RU" b="1" dirty="0">
                <a:latin typeface="Times New Roman" pitchFamily="18" charset="0"/>
                <a:cs typeface="Times New Roman" pitchFamily="18" charset="0"/>
              </a:rPr>
              <a:t> современных видов труда</a:t>
            </a:r>
            <a:r>
              <a:rPr lang="ru-RU" dirty="0">
                <a:latin typeface="Times New Roman" pitchFamily="18" charset="0"/>
                <a:cs typeface="Times New Roman" pitchFamily="18" charset="0"/>
              </a:rPr>
              <a:t> требует повышения его </a:t>
            </a:r>
            <a:r>
              <a:rPr lang="ru-RU" dirty="0" smtClean="0">
                <a:latin typeface="Times New Roman" pitchFamily="18" charset="0"/>
                <a:cs typeface="Times New Roman" pitchFamily="18" charset="0"/>
              </a:rPr>
              <a:t>содержательности</a:t>
            </a:r>
            <a:r>
              <a:rPr lang="ru-RU" dirty="0">
                <a:latin typeface="Times New Roman" pitchFamily="18" charset="0"/>
                <a:cs typeface="Times New Roman" pitchFamily="18" charset="0"/>
              </a:rPr>
              <a:t>, предупреждения развития отрицательных психологических состояний в процессе деятельности, обеспечения всестороннего развития личности. Эффективное современное производство </a:t>
            </a:r>
            <a:r>
              <a:rPr lang="ru-RU" dirty="0" smtClean="0">
                <a:latin typeface="Times New Roman" pitchFamily="18" charset="0"/>
                <a:cs typeface="Times New Roman" pitchFamily="18" charset="0"/>
              </a:rPr>
              <a:t>невозможно </a:t>
            </a:r>
            <a:r>
              <a:rPr lang="ru-RU" dirty="0">
                <a:latin typeface="Times New Roman" pitchFamily="18" charset="0"/>
                <a:cs typeface="Times New Roman" pitchFamily="18" charset="0"/>
              </a:rPr>
              <a:t>без высокой специализации, постоянного углубляющегося разделения труда. Однако  эти процессы ведут к однообразию </a:t>
            </a:r>
            <a:r>
              <a:rPr lang="ru-RU" dirty="0" smtClean="0">
                <a:latin typeface="Times New Roman" pitchFamily="18" charset="0"/>
                <a:cs typeface="Times New Roman" pitchFamily="18" charset="0"/>
              </a:rPr>
              <a:t>рабочих </a:t>
            </a:r>
            <a:r>
              <a:rPr lang="ru-RU" dirty="0">
                <a:latin typeface="Times New Roman" pitchFamily="18" charset="0"/>
                <a:cs typeface="Times New Roman" pitchFamily="18" charset="0"/>
              </a:rPr>
              <a:t>операций и возрастающей монотонности трудовых процессов. </a:t>
            </a:r>
            <a:r>
              <a:rPr lang="ru-RU" b="1" dirty="0" smtClean="0">
                <a:latin typeface="Times New Roman" pitchFamily="18" charset="0"/>
                <a:cs typeface="Times New Roman" pitchFamily="18" charset="0"/>
              </a:rPr>
              <a:t>Переход </a:t>
            </a:r>
            <a:r>
              <a:rPr lang="ru-RU" b="1" dirty="0">
                <a:latin typeface="Times New Roman" pitchFamily="18" charset="0"/>
                <a:cs typeface="Times New Roman" pitchFamily="18" charset="0"/>
              </a:rPr>
              <a:t>к полной автоматизации снижает содержательность </a:t>
            </a:r>
            <a:r>
              <a:rPr lang="ru-RU" b="1" dirty="0" smtClean="0">
                <a:latin typeface="Times New Roman" pitchFamily="18" charset="0"/>
                <a:cs typeface="Times New Roman" pitchFamily="18" charset="0"/>
              </a:rPr>
              <a:t>деятельности</a:t>
            </a:r>
            <a:r>
              <a:rPr lang="ru-RU" b="1" dirty="0">
                <a:latin typeface="Times New Roman" pitchFamily="18" charset="0"/>
                <a:cs typeface="Times New Roman" pitchFamily="18" charset="0"/>
              </a:rPr>
              <a:t>, вызывает отчуждение работников и является одной из причин психического пресыщения</a:t>
            </a:r>
            <a:r>
              <a:rPr lang="ru-RU" dirty="0">
                <a:latin typeface="Times New Roman" pitchFamily="18" charset="0"/>
                <a:cs typeface="Times New Roman" pitchFamily="18" charset="0"/>
              </a:rPr>
              <a:t>. Информационные перегрузки, характерные для сложных технических систем, дефицит времени и высокая ответственность за принимаемые решения приводят к развитию состояния </a:t>
            </a:r>
            <a:r>
              <a:rPr lang="ru-RU" dirty="0" smtClean="0">
                <a:latin typeface="Times New Roman" pitchFamily="18" charset="0"/>
                <a:cs typeface="Times New Roman" pitchFamily="18" charset="0"/>
              </a:rPr>
              <a:t>психоэмоциональной </a:t>
            </a:r>
            <a:r>
              <a:rPr lang="ru-RU" dirty="0">
                <a:latin typeface="Times New Roman" pitchFamily="18" charset="0"/>
                <a:cs typeface="Times New Roman" pitchFamily="18" charset="0"/>
              </a:rPr>
              <a:t>напряженности и психологического стресса, снижающего работоспособность и приводящего, в конечном счете, к росту </a:t>
            </a:r>
            <a:r>
              <a:rPr lang="ru-RU" dirty="0" smtClean="0">
                <a:latin typeface="Times New Roman" pitchFamily="18" charset="0"/>
                <a:cs typeface="Times New Roman" pitchFamily="18" charset="0"/>
              </a:rPr>
              <a:t>сердечнососудистых </a:t>
            </a:r>
            <a:r>
              <a:rPr lang="ru-RU" dirty="0">
                <a:latin typeface="Times New Roman" pitchFamily="18" charset="0"/>
                <a:cs typeface="Times New Roman" pitchFamily="18" charset="0"/>
              </a:rPr>
              <a:t>заболеваний. </a:t>
            </a:r>
          </a:p>
          <a:p>
            <a:pPr indent="457200" algn="just"/>
            <a:r>
              <a:rPr lang="ru-RU" b="1" dirty="0">
                <a:latin typeface="Times New Roman" pitchFamily="18" charset="0"/>
                <a:cs typeface="Times New Roman" pitchFamily="18" charset="0"/>
              </a:rPr>
              <a:t>Состояние </a:t>
            </a:r>
            <a:r>
              <a:rPr lang="ru-RU" b="1" dirty="0" err="1">
                <a:latin typeface="Times New Roman" pitchFamily="18" charset="0"/>
                <a:cs typeface="Times New Roman" pitchFamily="18" charset="0"/>
              </a:rPr>
              <a:t>монотонии</a:t>
            </a:r>
            <a:r>
              <a:rPr lang="ru-RU" b="1" dirty="0">
                <a:latin typeface="Times New Roman" pitchFamily="18" charset="0"/>
                <a:cs typeface="Times New Roman" pitchFamily="18" charset="0"/>
              </a:rPr>
              <a:t> </a:t>
            </a:r>
            <a:r>
              <a:rPr lang="ru-RU" dirty="0">
                <a:latin typeface="Times New Roman" pitchFamily="18" charset="0"/>
                <a:cs typeface="Times New Roman" pitchFamily="18" charset="0"/>
              </a:rPr>
              <a:t>проявляется в пониженной психической </a:t>
            </a:r>
            <a:r>
              <a:rPr lang="ru-RU" dirty="0" smtClean="0">
                <a:latin typeface="Times New Roman" pitchFamily="18" charset="0"/>
                <a:cs typeface="Times New Roman" pitchFamily="18" charset="0"/>
              </a:rPr>
              <a:t>активности </a:t>
            </a:r>
            <a:r>
              <a:rPr lang="ru-RU" dirty="0">
                <a:latin typeface="Times New Roman" pitchFamily="18" charset="0"/>
                <a:cs typeface="Times New Roman" pitchFamily="18" charset="0"/>
              </a:rPr>
              <a:t>при частом повторении элементарных операций или при резком ограничении внешних раздражителей и низких уровнях </a:t>
            </a:r>
            <a:r>
              <a:rPr lang="ru-RU" dirty="0" smtClean="0">
                <a:latin typeface="Times New Roman" pitchFamily="18" charset="0"/>
                <a:cs typeface="Times New Roman" pitchFamily="18" charset="0"/>
              </a:rPr>
              <a:t>рабочей </a:t>
            </a:r>
            <a:r>
              <a:rPr lang="ru-RU" dirty="0">
                <a:latin typeface="Times New Roman" pitchFamily="18" charset="0"/>
                <a:cs typeface="Times New Roman" pitchFamily="18" charset="0"/>
              </a:rPr>
              <a:t>нагрузки. При </a:t>
            </a:r>
            <a:r>
              <a:rPr lang="ru-RU" dirty="0" err="1">
                <a:latin typeface="Times New Roman" pitchFamily="18" charset="0"/>
                <a:cs typeface="Times New Roman" pitchFamily="18" charset="0"/>
              </a:rPr>
              <a:t>монотонии</a:t>
            </a:r>
            <a:r>
              <a:rPr lang="ru-RU" dirty="0">
                <a:latin typeface="Times New Roman" pitchFamily="18" charset="0"/>
                <a:cs typeface="Times New Roman" pitchFamily="18" charset="0"/>
              </a:rPr>
              <a:t> через 30...60 мин снижается </a:t>
            </a:r>
            <a:r>
              <a:rPr lang="ru-RU" dirty="0" smtClean="0">
                <a:latin typeface="Times New Roman" pitchFamily="18" charset="0"/>
                <a:cs typeface="Times New Roman" pitchFamily="18" charset="0"/>
              </a:rPr>
              <a:t>качество </a:t>
            </a:r>
            <a:r>
              <a:rPr lang="ru-RU" dirty="0">
                <a:latin typeface="Times New Roman" pitchFamily="18" charset="0"/>
                <a:cs typeface="Times New Roman" pitchFamily="18" charset="0"/>
              </a:rPr>
              <a:t>работы, появляются жалобы на усталость и сонливость. Для борьбы с ней применяют чередование рабочих операций, изменение ритма работы, динамический микроклимат и т.д.</a:t>
            </a:r>
          </a:p>
        </p:txBody>
      </p:sp>
    </p:spTree>
    <p:extLst>
      <p:ext uri="{BB962C8B-B14F-4D97-AF65-F5344CB8AC3E}">
        <p14:creationId xmlns:p14="http://schemas.microsoft.com/office/powerpoint/2010/main" val="17741195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548680"/>
            <a:ext cx="7920880" cy="5632311"/>
          </a:xfrm>
          <a:prstGeom prst="rect">
            <a:avLst/>
          </a:prstGeom>
        </p:spPr>
        <p:txBody>
          <a:bodyPr wrap="square">
            <a:spAutoFit/>
          </a:bodyPr>
          <a:lstStyle/>
          <a:p>
            <a:pPr indent="457200" algn="just"/>
            <a:r>
              <a:rPr lang="ru-RU" b="1" dirty="0">
                <a:latin typeface="Times New Roman" pitchFamily="18" charset="0"/>
                <a:cs typeface="Times New Roman" pitchFamily="18" charset="0"/>
              </a:rPr>
              <a:t>При психическом пресыщении </a:t>
            </a:r>
            <a:r>
              <a:rPr lang="ru-RU" dirty="0">
                <a:latin typeface="Times New Roman" pitchFamily="18" charset="0"/>
                <a:cs typeface="Times New Roman" pitchFamily="18" charset="0"/>
              </a:rPr>
              <a:t>идет активное преднамеренное </a:t>
            </a:r>
            <a:r>
              <a:rPr lang="ru-RU" dirty="0" smtClean="0">
                <a:latin typeface="Times New Roman" pitchFamily="18" charset="0"/>
                <a:cs typeface="Times New Roman" pitchFamily="18" charset="0"/>
              </a:rPr>
              <a:t>отрицание </a:t>
            </a:r>
            <a:r>
              <a:rPr lang="ru-RU" dirty="0">
                <a:latin typeface="Times New Roman" pitchFamily="18" charset="0"/>
                <a:cs typeface="Times New Roman" pitchFamily="18" charset="0"/>
              </a:rPr>
              <a:t>определенной деятельности, тенденция к перемене места работы  с жалобами на отсутствие перспектив, плохое здоровье и т.д. Причиной пресыщения являются глубокие нарушения мотивации, ощущение своей ненужности на работе. Развитию такого состояния во многом способствовала полная автоматизация производственного процесса. Нашими психологами был выдвинут принцип активного </a:t>
            </a:r>
            <a:r>
              <a:rPr lang="ru-RU" dirty="0" smtClean="0">
                <a:latin typeface="Times New Roman" pitchFamily="18" charset="0"/>
                <a:cs typeface="Times New Roman" pitchFamily="18" charset="0"/>
              </a:rPr>
              <a:t>оператора</a:t>
            </a:r>
            <a:r>
              <a:rPr lang="ru-RU" dirty="0">
                <a:latin typeface="Times New Roman" pitchFamily="18" charset="0"/>
                <a:cs typeface="Times New Roman" pitchFamily="18" charset="0"/>
              </a:rPr>
              <a:t>, предусматривается повышение содержательности труда, </a:t>
            </a:r>
            <a:r>
              <a:rPr lang="ru-RU" dirty="0" smtClean="0">
                <a:latin typeface="Times New Roman" pitchFamily="18" charset="0"/>
                <a:cs typeface="Times New Roman" pitchFamily="18" charset="0"/>
              </a:rPr>
              <a:t>создание </a:t>
            </a:r>
            <a:r>
              <a:rPr lang="ru-RU" dirty="0">
                <a:latin typeface="Times New Roman" pitchFamily="18" charset="0"/>
                <a:cs typeface="Times New Roman" pitchFamily="18" charset="0"/>
              </a:rPr>
              <a:t>определенного уровня рабочей нагрузки и повышение </a:t>
            </a:r>
            <a:r>
              <a:rPr lang="ru-RU" dirty="0" smtClean="0">
                <a:latin typeface="Times New Roman" pitchFamily="18" charset="0"/>
                <a:cs typeface="Times New Roman" pitchFamily="18" charset="0"/>
              </a:rPr>
              <a:t>мотивации</a:t>
            </a:r>
            <a:r>
              <a:rPr lang="ru-RU" dirty="0">
                <a:latin typeface="Times New Roman" pitchFamily="18" charset="0"/>
                <a:cs typeface="Times New Roman" pitchFamily="18" charset="0"/>
              </a:rPr>
              <a:t>.</a:t>
            </a:r>
          </a:p>
          <a:p>
            <a:pPr indent="457200" algn="just"/>
            <a:r>
              <a:rPr lang="ru-RU" b="1" dirty="0">
                <a:latin typeface="Times New Roman" pitchFamily="18" charset="0"/>
                <a:cs typeface="Times New Roman" pitchFamily="18" charset="0"/>
              </a:rPr>
              <a:t>Особое значение из психических состояний, связанных с </a:t>
            </a:r>
            <a:r>
              <a:rPr lang="ru-RU" b="1" dirty="0" smtClean="0">
                <a:latin typeface="Times New Roman" pitchFamily="18" charset="0"/>
                <a:cs typeface="Times New Roman" pitchFamily="18" charset="0"/>
              </a:rPr>
              <a:t>трудовой </a:t>
            </a:r>
            <a:r>
              <a:rPr lang="ru-RU" b="1" dirty="0">
                <a:latin typeface="Times New Roman" pitchFamily="18" charset="0"/>
                <a:cs typeface="Times New Roman" pitchFamily="18" charset="0"/>
              </a:rPr>
              <a:t>деятельностью, имеет стресс (напряжение)</a:t>
            </a:r>
            <a:r>
              <a:rPr lang="ru-RU" dirty="0">
                <a:latin typeface="Times New Roman" pitchFamily="18" charset="0"/>
                <a:cs typeface="Times New Roman" pitchFamily="18" charset="0"/>
              </a:rPr>
              <a:t>. Он был предложен для обозначения трехэтапной (тревога - адаптация - истощение) неспецифической реакции организма на повреждение, постепенно </a:t>
            </a:r>
            <a:r>
              <a:rPr lang="ru-RU" dirty="0" smtClean="0">
                <a:latin typeface="Times New Roman" pitchFamily="18" charset="0"/>
                <a:cs typeface="Times New Roman" pitchFamily="18" charset="0"/>
              </a:rPr>
              <a:t>стрессом </a:t>
            </a:r>
            <a:r>
              <a:rPr lang="ru-RU" dirty="0">
                <a:latin typeface="Times New Roman" pitchFamily="18" charset="0"/>
                <a:cs typeface="Times New Roman" pitchFamily="18" charset="0"/>
              </a:rPr>
              <a:t>стали называть и нервно-психическое напряжение (психологический стресс). Повышенное напряжение вначале может даже </a:t>
            </a:r>
            <a:r>
              <a:rPr lang="ru-RU" dirty="0" smtClean="0">
                <a:latin typeface="Times New Roman" pitchFamily="18" charset="0"/>
                <a:cs typeface="Times New Roman" pitchFamily="18" charset="0"/>
              </a:rPr>
              <a:t>улучшить </a:t>
            </a:r>
            <a:r>
              <a:rPr lang="ru-RU" dirty="0">
                <a:latin typeface="Times New Roman" pitchFamily="18" charset="0"/>
                <a:cs typeface="Times New Roman" pitchFamily="18" charset="0"/>
              </a:rPr>
              <a:t>некоторые функции (например, величину мышечных усилий), но сразу же ухудшает сложные интеллектуальные действия, вызывает чувство растерянности и невозможность сосредоточиться, мышечную скованность и непроизвольное напряжение мышц. Увеличиваются ошибки, появляются неадекватные реакции и может наступить срыв деятельности.</a:t>
            </a:r>
          </a:p>
        </p:txBody>
      </p:sp>
    </p:spTree>
    <p:extLst>
      <p:ext uri="{BB962C8B-B14F-4D97-AF65-F5344CB8AC3E}">
        <p14:creationId xmlns:p14="http://schemas.microsoft.com/office/powerpoint/2010/main" val="3172411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57275" y="548680"/>
            <a:ext cx="7920880" cy="5909310"/>
          </a:xfrm>
          <a:prstGeom prst="rect">
            <a:avLst/>
          </a:prstGeom>
        </p:spPr>
        <p:txBody>
          <a:bodyPr wrap="square">
            <a:spAutoFit/>
          </a:bodyPr>
          <a:lstStyle/>
          <a:p>
            <a:pPr indent="457200" algn="just"/>
            <a:r>
              <a:rPr lang="ru-RU" dirty="0">
                <a:latin typeface="Times New Roman" pitchFamily="18" charset="0"/>
                <a:cs typeface="Times New Roman" pitchFamily="18" charset="0"/>
              </a:rPr>
              <a:t>Важной частью эргономики является анатомия человека, которая составляет теоретическую основу </a:t>
            </a:r>
            <a:r>
              <a:rPr lang="ru-RU" b="1" dirty="0">
                <a:latin typeface="Times New Roman" pitchFamily="18" charset="0"/>
                <a:cs typeface="Times New Roman" pitchFamily="18" charset="0"/>
              </a:rPr>
              <a:t>антропометрии и биомеханики</a:t>
            </a:r>
            <a:r>
              <a:rPr lang="ru-RU" dirty="0">
                <a:latin typeface="Times New Roman" pitchFamily="18" charset="0"/>
                <a:cs typeface="Times New Roman" pitchFamily="18" charset="0"/>
              </a:rPr>
              <a:t>. </a:t>
            </a:r>
          </a:p>
          <a:p>
            <a:pPr indent="457200" algn="just"/>
            <a:r>
              <a:rPr lang="ru-RU" b="1" dirty="0">
                <a:latin typeface="Times New Roman" pitchFamily="18" charset="0"/>
                <a:cs typeface="Times New Roman" pitchFamily="18" charset="0"/>
              </a:rPr>
              <a:t>Антропометрия</a:t>
            </a:r>
            <a:r>
              <a:rPr lang="ru-RU" dirty="0">
                <a:latin typeface="Times New Roman" pitchFamily="18" charset="0"/>
                <a:cs typeface="Times New Roman" pitchFamily="18" charset="0"/>
              </a:rPr>
              <a:t>, или измерение человека, позволяет получить данные, необходимые для правильного расположения органов управления и определения размеров рабочих пространств. </a:t>
            </a:r>
          </a:p>
          <a:p>
            <a:pPr indent="457200" algn="just"/>
            <a:r>
              <a:rPr lang="ru-RU" dirty="0">
                <a:latin typeface="Times New Roman" pitchFamily="18" charset="0"/>
                <a:cs typeface="Times New Roman" pitchFamily="18" charset="0"/>
              </a:rPr>
              <a:t>На практике любая конструкция рассчитывается на 90% населения, так как крайние точки кривой нормального распределения - это небольшой процент людей в рамках одной группы, размеры которых отличаются от средних значений для данной группы.</a:t>
            </a:r>
          </a:p>
          <a:p>
            <a:pPr indent="457200" algn="just"/>
            <a:r>
              <a:rPr lang="ru-RU" dirty="0" smtClean="0">
                <a:latin typeface="Times New Roman" pitchFamily="18" charset="0"/>
                <a:cs typeface="Times New Roman" pitchFamily="18" charset="0"/>
              </a:rPr>
              <a:t>Например</a:t>
            </a:r>
            <a:r>
              <a:rPr lang="ru-RU" dirty="0">
                <a:latin typeface="Times New Roman" pitchFamily="18" charset="0"/>
                <a:cs typeface="Times New Roman" pitchFamily="18" charset="0"/>
              </a:rPr>
              <a:t>, замечено, что рост работников управленческого аппарата, в среднем, на несколько сантиметров выше, чем неквалифицированных рабочих. </a:t>
            </a:r>
          </a:p>
          <a:p>
            <a:pPr indent="457200" algn="just"/>
            <a:r>
              <a:rPr lang="ru-RU" b="1" dirty="0">
                <a:latin typeface="Times New Roman" pitchFamily="18" charset="0"/>
                <a:cs typeface="Times New Roman" pitchFamily="18" charset="0"/>
              </a:rPr>
              <a:t>Биомеханика изучает </a:t>
            </a:r>
            <a:r>
              <a:rPr lang="ru-RU" dirty="0">
                <a:latin typeface="Times New Roman" pitchFamily="18" charset="0"/>
                <a:cs typeface="Times New Roman" pitchFamily="18" charset="0"/>
              </a:rPr>
              <a:t>приложение сил телом человека. При этом необходимо учитывать, что: </a:t>
            </a:r>
          </a:p>
          <a:p>
            <a:pPr indent="457200" algn="just"/>
            <a:r>
              <a:rPr lang="ru-RU" dirty="0">
                <a:latin typeface="Times New Roman" pitchFamily="18" charset="0"/>
                <a:cs typeface="Times New Roman" pitchFamily="18" charset="0"/>
              </a:rPr>
              <a:t>•	человека необходимо учить эффективному приложению сил, так как в условиях </a:t>
            </a:r>
            <a:r>
              <a:rPr lang="ru-RU" dirty="0" err="1">
                <a:latin typeface="Times New Roman" pitchFamily="18" charset="0"/>
                <a:cs typeface="Times New Roman" pitchFamily="18" charset="0"/>
              </a:rPr>
              <a:t>техносферы</a:t>
            </a:r>
            <a:r>
              <a:rPr lang="ru-RU" dirty="0">
                <a:latin typeface="Times New Roman" pitchFamily="18" charset="0"/>
                <a:cs typeface="Times New Roman" pitchFamily="18" charset="0"/>
              </a:rPr>
              <a:t> инстинктивные способности зачастую не реализуются</a:t>
            </a:r>
          </a:p>
          <a:p>
            <a:pPr indent="457200" algn="just"/>
            <a:r>
              <a:rPr lang="ru-RU" dirty="0">
                <a:latin typeface="Times New Roman" pitchFamily="18" charset="0"/>
                <a:cs typeface="Times New Roman" pitchFamily="18" charset="0"/>
              </a:rPr>
              <a:t>•	человек, в отличие от низших животных, может приложить мышечную силу того же порядка, что и масса тела. </a:t>
            </a:r>
          </a:p>
          <a:p>
            <a:pPr indent="457200" algn="just"/>
            <a:r>
              <a:rPr lang="ru-RU" b="1" dirty="0">
                <a:latin typeface="Times New Roman" pitchFamily="18" charset="0"/>
                <a:cs typeface="Times New Roman" pitchFamily="18" charset="0"/>
              </a:rPr>
              <a:t>Эффективная биомеханика требует знания анатомии, в частности, расположения основных групп мышц, их состава и способа приведения их в действие.</a:t>
            </a:r>
          </a:p>
        </p:txBody>
      </p:sp>
    </p:spTree>
    <p:extLst>
      <p:ext uri="{BB962C8B-B14F-4D97-AF65-F5344CB8AC3E}">
        <p14:creationId xmlns:p14="http://schemas.microsoft.com/office/powerpoint/2010/main" val="3657788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764704"/>
            <a:ext cx="7920880" cy="5355312"/>
          </a:xfrm>
          <a:prstGeom prst="rect">
            <a:avLst/>
          </a:prstGeom>
        </p:spPr>
        <p:txBody>
          <a:bodyPr wrap="square">
            <a:spAutoFit/>
          </a:bodyPr>
          <a:lstStyle/>
          <a:p>
            <a:pPr indent="457200" algn="just"/>
            <a:r>
              <a:rPr lang="ru-RU" b="1" dirty="0">
                <a:latin typeface="Times New Roman" pitchFamily="18" charset="0"/>
                <a:cs typeface="Times New Roman" pitchFamily="18" charset="0"/>
              </a:rPr>
              <a:t>1. Требования законодательства к организации рабочего места</a:t>
            </a:r>
          </a:p>
          <a:p>
            <a:pPr indent="457200" algn="just"/>
            <a:r>
              <a:rPr lang="ru-RU" dirty="0">
                <a:latin typeface="Times New Roman" pitchFamily="18" charset="0"/>
                <a:cs typeface="Times New Roman" pitchFamily="18" charset="0"/>
              </a:rPr>
              <a:t> Организация рабочего места на предприятии — это неотъемлемая часть производственного процесса. Для повышения эффективности труда работодателю необходимо заранее определить круг людей, которые будут его обслуживать, перечень выполняемых ими операций, необходимое оборудование и приспособления в зависимости от специфики выполняемой работы. Чтобы выявить соответствие условий труда действующим нормативам и требованиям законодательства, необходимо регулярно проводить специальную оценку условий труда (СОУТ). </a:t>
            </a:r>
            <a:endParaRPr lang="ru-RU" dirty="0" smtClean="0">
              <a:latin typeface="Times New Roman" pitchFamily="18" charset="0"/>
              <a:cs typeface="Times New Roman" pitchFamily="18" charset="0"/>
            </a:endParaRPr>
          </a:p>
          <a:p>
            <a:pPr indent="457200" algn="just"/>
            <a:r>
              <a:rPr lang="ru-RU" b="1" dirty="0" smtClean="0">
                <a:latin typeface="Times New Roman" pitchFamily="18" charset="0"/>
                <a:cs typeface="Times New Roman" pitchFamily="18" charset="0"/>
              </a:rPr>
              <a:t>Это </a:t>
            </a:r>
            <a:r>
              <a:rPr lang="ru-RU" b="1" dirty="0">
                <a:latin typeface="Times New Roman" pitchFamily="18" charset="0"/>
                <a:cs typeface="Times New Roman" pitchFamily="18" charset="0"/>
              </a:rPr>
              <a:t>комплекс мероприятий, </a:t>
            </a:r>
            <a:r>
              <a:rPr lang="ru-RU" dirty="0">
                <a:latin typeface="Times New Roman" pitchFamily="18" charset="0"/>
                <a:cs typeface="Times New Roman" pitchFamily="18" charset="0"/>
              </a:rPr>
              <a:t>которые позволяют оценить условия труда, выявить опасные производственные факторы. Её проводят специализированные аккредитованные организации вместе с руководством компании. </a:t>
            </a:r>
            <a:r>
              <a:rPr lang="ru-RU" b="1" dirty="0">
                <a:latin typeface="Times New Roman" pitchFamily="18" charset="0"/>
                <a:cs typeface="Times New Roman" pitchFamily="18" charset="0"/>
              </a:rPr>
              <a:t>Плановую оценку проводят 1 раз в 5 лет</a:t>
            </a:r>
            <a:r>
              <a:rPr lang="ru-RU" dirty="0">
                <a:latin typeface="Times New Roman" pitchFamily="18" charset="0"/>
                <a:cs typeface="Times New Roman" pitchFamily="18" charset="0"/>
              </a:rPr>
              <a:t>. Пятилетний срок исчисляют со дня, когда утвердят отчёт о предыдущей </a:t>
            </a:r>
            <a:r>
              <a:rPr lang="ru-RU" dirty="0" err="1">
                <a:latin typeface="Times New Roman" pitchFamily="18" charset="0"/>
                <a:cs typeface="Times New Roman" pitchFamily="18" charset="0"/>
              </a:rPr>
              <a:t>спецоценке</a:t>
            </a:r>
            <a:r>
              <a:rPr lang="ru-RU" dirty="0">
                <a:latin typeface="Times New Roman" pitchFamily="18" charset="0"/>
                <a:cs typeface="Times New Roman" pitchFamily="18" charset="0"/>
              </a:rPr>
              <a:t>. Конкретный срок проведения СОУТ компании определяют сами с учётом своей фактической ситуации. При этом новые организации обязаны провести процедуру в течение 12 месяцев с момента создания новых рабочих мест. </a:t>
            </a:r>
            <a:r>
              <a:rPr lang="ru-RU" b="1" dirty="0">
                <a:latin typeface="Times New Roman" pitchFamily="18" charset="0"/>
                <a:cs typeface="Times New Roman" pitchFamily="18" charset="0"/>
              </a:rPr>
              <a:t>Несоблюдение этих правил грозит штрафом или временной остановкой деятельности компании. </a:t>
            </a:r>
          </a:p>
        </p:txBody>
      </p:sp>
    </p:spTree>
    <p:extLst>
      <p:ext uri="{BB962C8B-B14F-4D97-AF65-F5344CB8AC3E}">
        <p14:creationId xmlns:p14="http://schemas.microsoft.com/office/powerpoint/2010/main" val="41157479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75556" y="332656"/>
            <a:ext cx="7920880" cy="6186309"/>
          </a:xfrm>
          <a:prstGeom prst="rect">
            <a:avLst/>
          </a:prstGeom>
        </p:spPr>
        <p:txBody>
          <a:bodyPr wrap="square">
            <a:spAutoFit/>
          </a:bodyPr>
          <a:lstStyle/>
          <a:p>
            <a:pPr indent="457200" algn="just"/>
            <a:r>
              <a:rPr lang="ru-RU" b="1" dirty="0">
                <a:latin typeface="Times New Roman" pitchFamily="18" charset="0"/>
                <a:cs typeface="Times New Roman" pitchFamily="18" charset="0"/>
              </a:rPr>
              <a:t>Физиология вносит в эргономику </a:t>
            </a:r>
            <a:r>
              <a:rPr lang="ru-RU" dirty="0">
                <a:latin typeface="Times New Roman" pitchFamily="18" charset="0"/>
                <a:cs typeface="Times New Roman" pitchFamily="18" charset="0"/>
              </a:rPr>
              <a:t>два важных компонента</a:t>
            </a:r>
            <a:r>
              <a:rPr lang="ru-RU" b="1" dirty="0">
                <a:latin typeface="Times New Roman" pitchFamily="18" charset="0"/>
                <a:cs typeface="Times New Roman" pitchFamily="18" charset="0"/>
              </a:rPr>
              <a:t>: физиологию труда и гигиену труда.</a:t>
            </a:r>
            <a:r>
              <a:rPr lang="ru-RU" dirty="0">
                <a:latin typeface="Times New Roman" pitchFamily="18" charset="0"/>
                <a:cs typeface="Times New Roman" pitchFamily="18" charset="0"/>
              </a:rPr>
              <a:t> </a:t>
            </a:r>
            <a:r>
              <a:rPr lang="ru-RU" b="1" dirty="0">
                <a:latin typeface="Times New Roman" pitchFamily="18" charset="0"/>
                <a:cs typeface="Times New Roman" pitchFamily="18" charset="0"/>
              </a:rPr>
              <a:t>Физиология труда изучает </a:t>
            </a:r>
            <a:r>
              <a:rPr lang="ru-RU" dirty="0">
                <a:latin typeface="Times New Roman" pitchFamily="18" charset="0"/>
                <a:cs typeface="Times New Roman" pitchFamily="18" charset="0"/>
              </a:rPr>
              <a:t>процесс производства энергии организмом человека. </a:t>
            </a:r>
          </a:p>
          <a:p>
            <a:pPr indent="457200" algn="just"/>
            <a:r>
              <a:rPr lang="ru-RU" dirty="0" err="1">
                <a:latin typeface="Times New Roman" pitchFamily="18" charset="0"/>
                <a:cs typeface="Times New Roman" pitchFamily="18" charset="0"/>
              </a:rPr>
              <a:t>Энергозатраты</a:t>
            </a:r>
            <a:r>
              <a:rPr lang="ru-RU" dirty="0">
                <a:latin typeface="Times New Roman" pitchFamily="18" charset="0"/>
                <a:cs typeface="Times New Roman" pitchFamily="18" charset="0"/>
              </a:rPr>
              <a:t> исследуются для определения количества потребляемой химической энергии, содержащейся в человеческом организме, что, в свою очередь, учитывается для определения ожидаемой продолжительности непрерывной работы в течение смены, частоты и продолжительности перерывов в работе. </a:t>
            </a:r>
          </a:p>
          <a:p>
            <a:pPr indent="457200" algn="just"/>
            <a:r>
              <a:rPr lang="ru-RU" b="1" dirty="0">
                <a:latin typeface="Times New Roman" pitchFamily="18" charset="0"/>
                <a:cs typeface="Times New Roman" pitchFamily="18" charset="0"/>
              </a:rPr>
              <a:t>Эргономика учитывает рекомендации </a:t>
            </a:r>
            <a:r>
              <a:rPr lang="ru-RU" dirty="0">
                <a:latin typeface="Times New Roman" pitchFamily="18" charset="0"/>
                <a:cs typeface="Times New Roman" pitchFamily="18" charset="0"/>
              </a:rPr>
              <a:t>по гигиене труда, которые зависят от параметров окружающей среды - метеорологических условий, освещения, шума, вибрации и др. При этом учитываются такие характеристики человека как возраст, пол, пригодность к работе и т.д. </a:t>
            </a:r>
          </a:p>
          <a:p>
            <a:pPr indent="457200" algn="just"/>
            <a:r>
              <a:rPr lang="ru-RU" dirty="0">
                <a:latin typeface="Times New Roman" pitchFamily="18" charset="0"/>
                <a:cs typeface="Times New Roman" pitchFamily="18" charset="0"/>
              </a:rPr>
              <a:t>Учитывая, что во многих авариях и катастрофах виноват сам человек, и при этом цена таких ошибок постоянно возрастает, можно сказать, что существенный вклад в эргономику вносит психология, которая может оказаться полезной в определении человеческих ошибок и даёт возможность разобраться, почему люди их совершают. </a:t>
            </a:r>
          </a:p>
          <a:p>
            <a:pPr indent="457200" algn="just"/>
            <a:r>
              <a:rPr lang="ru-RU" dirty="0">
                <a:latin typeface="Times New Roman" pitchFamily="18" charset="0"/>
                <a:cs typeface="Times New Roman" pitchFamily="18" charset="0"/>
              </a:rPr>
              <a:t>В процессе трудовой деятельности неизбежно взаимодействие с другими людьми, поэтому необходимо иметь определенные познания о закономерностях общения людей, руководства, поведения отдельного работника в организации, группового поведения, а также о взаимодействии людей с окружающей средой. </a:t>
            </a:r>
          </a:p>
        </p:txBody>
      </p:sp>
    </p:spTree>
    <p:extLst>
      <p:ext uri="{BB962C8B-B14F-4D97-AF65-F5344CB8AC3E}">
        <p14:creationId xmlns:p14="http://schemas.microsoft.com/office/powerpoint/2010/main" val="1850206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27584" y="1997839"/>
            <a:ext cx="7848872" cy="2585323"/>
          </a:xfrm>
          <a:prstGeom prst="rect">
            <a:avLst/>
          </a:prstGeom>
        </p:spPr>
        <p:txBody>
          <a:bodyPr wrap="square">
            <a:spAutoFit/>
          </a:bodyPr>
          <a:lstStyle/>
          <a:p>
            <a:pPr>
              <a:lnSpc>
                <a:spcPct val="150000"/>
              </a:lnSpc>
            </a:pPr>
            <a:r>
              <a:rPr lang="ru-RU" b="1" dirty="0">
                <a:latin typeface="Times New Roman" pitchFamily="18" charset="0"/>
                <a:cs typeface="Times New Roman" pitchFamily="18" charset="0"/>
              </a:rPr>
              <a:t>Контрольные вопросы по лекции:</a:t>
            </a:r>
          </a:p>
          <a:p>
            <a:pPr>
              <a:lnSpc>
                <a:spcPct val="150000"/>
              </a:lnSpc>
            </a:pPr>
            <a:r>
              <a:rPr lang="ru-RU" dirty="0">
                <a:latin typeface="Times New Roman" pitchFamily="18" charset="0"/>
                <a:cs typeface="Times New Roman" pitchFamily="18" charset="0"/>
              </a:rPr>
              <a:t>1. Требования законодательства к организации рабочего места </a:t>
            </a:r>
          </a:p>
          <a:p>
            <a:pPr>
              <a:lnSpc>
                <a:spcPct val="150000"/>
              </a:lnSpc>
            </a:pPr>
            <a:r>
              <a:rPr lang="ru-RU" dirty="0">
                <a:latin typeface="Times New Roman" pitchFamily="18" charset="0"/>
                <a:cs typeface="Times New Roman" pitchFamily="18" charset="0"/>
              </a:rPr>
              <a:t>2. Безопасная организация рабочего места: правила охраны труда </a:t>
            </a:r>
          </a:p>
          <a:p>
            <a:pPr>
              <a:lnSpc>
                <a:spcPct val="150000"/>
              </a:lnSpc>
            </a:pPr>
            <a:r>
              <a:rPr lang="ru-RU" dirty="0">
                <a:latin typeface="Times New Roman" pitchFamily="18" charset="0"/>
                <a:cs typeface="Times New Roman" pitchFamily="18" charset="0"/>
              </a:rPr>
              <a:t>3. Требования к организации рабочего места за компьютером </a:t>
            </a:r>
          </a:p>
          <a:p>
            <a:pPr>
              <a:lnSpc>
                <a:spcPct val="150000"/>
              </a:lnSpc>
            </a:pPr>
            <a:r>
              <a:rPr lang="ru-RU" dirty="0">
                <a:latin typeface="Times New Roman" pitchFamily="18" charset="0"/>
                <a:cs typeface="Times New Roman" pitchFamily="18" charset="0"/>
              </a:rPr>
              <a:t>4. Организация рабочего места секретаря</a:t>
            </a:r>
          </a:p>
          <a:p>
            <a:pPr>
              <a:lnSpc>
                <a:spcPct val="150000"/>
              </a:lnSpc>
            </a:pPr>
            <a:r>
              <a:rPr lang="ru-RU" dirty="0">
                <a:latin typeface="Times New Roman" pitchFamily="18" charset="0"/>
                <a:cs typeface="Times New Roman" pitchFamily="18" charset="0"/>
              </a:rPr>
              <a:t>5. Эргономические основы организации труда.</a:t>
            </a:r>
          </a:p>
        </p:txBody>
      </p:sp>
    </p:spTree>
    <p:extLst>
      <p:ext uri="{BB962C8B-B14F-4D97-AF65-F5344CB8AC3E}">
        <p14:creationId xmlns:p14="http://schemas.microsoft.com/office/powerpoint/2010/main" val="3947113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748134" y="1340768"/>
            <a:ext cx="7920880" cy="4093428"/>
          </a:xfrm>
          <a:prstGeom prst="rect">
            <a:avLst/>
          </a:prstGeom>
        </p:spPr>
        <p:txBody>
          <a:bodyPr wrap="square">
            <a:spAutoFit/>
          </a:bodyPr>
          <a:lstStyle/>
          <a:p>
            <a:pPr algn="just"/>
            <a:r>
              <a:rPr lang="ru-RU" sz="2000" b="1" dirty="0">
                <a:latin typeface="Times New Roman" pitchFamily="18" charset="0"/>
                <a:cs typeface="Times New Roman" pitchFamily="18" charset="0"/>
              </a:rPr>
              <a:t>Для проведения специальной оценки условий труда:</a:t>
            </a:r>
          </a:p>
          <a:p>
            <a:pPr algn="just"/>
            <a:r>
              <a:rPr lang="ru-RU" sz="2000" dirty="0">
                <a:latin typeface="Times New Roman" pitchFamily="18" charset="0"/>
                <a:cs typeface="Times New Roman" pitchFamily="18" charset="0"/>
              </a:rPr>
              <a:t>1. Приказ о проведении специальной оценки условий труда на предприятии. </a:t>
            </a:r>
          </a:p>
          <a:p>
            <a:pPr algn="just"/>
            <a:r>
              <a:rPr lang="ru-RU" sz="2000" dirty="0">
                <a:latin typeface="Times New Roman" pitchFamily="18" charset="0"/>
                <a:cs typeface="Times New Roman" pitchFamily="18" charset="0"/>
              </a:rPr>
              <a:t>2. Отчет о проведении специальной оценки условий труда.</a:t>
            </a:r>
          </a:p>
          <a:p>
            <a:pPr algn="just"/>
            <a:r>
              <a:rPr lang="ru-RU" sz="2000" dirty="0">
                <a:latin typeface="Times New Roman" pitchFamily="18" charset="0"/>
                <a:cs typeface="Times New Roman" pitchFamily="18" charset="0"/>
              </a:rPr>
              <a:t>3. Сводная ведомость результатов проведения специальной оценки условий труда </a:t>
            </a:r>
          </a:p>
          <a:p>
            <a:pPr algn="just"/>
            <a:r>
              <a:rPr lang="ru-RU" sz="2000" dirty="0">
                <a:latin typeface="Times New Roman" pitchFamily="18" charset="0"/>
                <a:cs typeface="Times New Roman" pitchFamily="18" charset="0"/>
              </a:rPr>
              <a:t>4. Уведомление работника о необходимости внесения изменений в трудовой договор в связи с результатами специальной оценки условий труда.</a:t>
            </a:r>
          </a:p>
          <a:p>
            <a:pPr algn="just"/>
            <a:r>
              <a:rPr lang="ru-RU" sz="2000" dirty="0">
                <a:latin typeface="Times New Roman" pitchFamily="18" charset="0"/>
                <a:cs typeface="Times New Roman" pitchFamily="18" charset="0"/>
              </a:rPr>
              <a:t>5. Приказ о завершении специальной оценки условий </a:t>
            </a:r>
            <a:r>
              <a:rPr lang="ru-RU" sz="2000" dirty="0" smtClean="0">
                <a:latin typeface="Times New Roman" pitchFamily="18" charset="0"/>
                <a:cs typeface="Times New Roman" pitchFamily="18" charset="0"/>
              </a:rPr>
              <a:t>труда</a:t>
            </a:r>
          </a:p>
          <a:p>
            <a:pPr algn="just"/>
            <a:endParaRPr lang="ru-RU" sz="2000" dirty="0">
              <a:latin typeface="Times New Roman" pitchFamily="18" charset="0"/>
              <a:cs typeface="Times New Roman" pitchFamily="18" charset="0"/>
            </a:endParaRPr>
          </a:p>
          <a:p>
            <a:pPr algn="just"/>
            <a:r>
              <a:rPr lang="ru-RU" sz="2000" dirty="0">
                <a:latin typeface="Times New Roman" pitchFamily="18" charset="0"/>
                <a:cs typeface="Times New Roman" pitchFamily="18" charset="0"/>
              </a:rPr>
              <a:t> Есть ряд требований к организации рабочего места, которые предусмотрены действующими нормативными документами. </a:t>
            </a:r>
          </a:p>
        </p:txBody>
      </p:sp>
    </p:spTree>
    <p:extLst>
      <p:ext uri="{BB962C8B-B14F-4D97-AF65-F5344CB8AC3E}">
        <p14:creationId xmlns:p14="http://schemas.microsoft.com/office/powerpoint/2010/main" val="3757213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908720"/>
            <a:ext cx="7920880" cy="4801314"/>
          </a:xfrm>
          <a:prstGeom prst="rect">
            <a:avLst/>
          </a:prstGeom>
        </p:spPr>
        <p:txBody>
          <a:bodyPr wrap="square">
            <a:spAutoFit/>
          </a:bodyPr>
          <a:lstStyle/>
          <a:p>
            <a:pPr indent="457200" algn="just"/>
            <a:r>
              <a:rPr lang="ru-RU" b="1" dirty="0">
                <a:latin typeface="Times New Roman" pitchFamily="18" charset="0"/>
                <a:cs typeface="Times New Roman" pitchFamily="18" charset="0"/>
              </a:rPr>
              <a:t>В их числе: </a:t>
            </a:r>
          </a:p>
          <a:p>
            <a:pPr indent="457200" algn="just"/>
            <a:r>
              <a:rPr lang="ru-RU" dirty="0">
                <a:latin typeface="Times New Roman" pitchFamily="18" charset="0"/>
                <a:cs typeface="Times New Roman" pitchFamily="18" charset="0"/>
              </a:rPr>
              <a:t>- Трудовой кодекс; Федеральный закон N 426-ФЗ «О специальной оценке условий труда»</a:t>
            </a:r>
          </a:p>
          <a:p>
            <a:pPr indent="457200" algn="just"/>
            <a:r>
              <a:rPr lang="ru-RU" dirty="0">
                <a:latin typeface="Times New Roman" pitchFamily="18" charset="0"/>
                <a:cs typeface="Times New Roman" pitchFamily="18" charset="0"/>
              </a:rPr>
              <a:t> - Приказ Минтруда N 33н «Об утверждении Методики проведения специальной оценки условий труда»;</a:t>
            </a:r>
          </a:p>
          <a:p>
            <a:pPr indent="457200" algn="just"/>
            <a:r>
              <a:rPr lang="ru-RU" dirty="0">
                <a:latin typeface="Times New Roman" pitchFamily="18" charset="0"/>
                <a:cs typeface="Times New Roman" pitchFamily="18" charset="0"/>
              </a:rPr>
              <a:t>-  Постановление Правительства N 787 «О порядке утверждения Единого тарифно-квалификационного справочника работ и профессий»;</a:t>
            </a:r>
          </a:p>
          <a:p>
            <a:pPr indent="457200" algn="just"/>
            <a:r>
              <a:rPr lang="ru-RU" dirty="0">
                <a:latin typeface="Times New Roman" pitchFamily="18" charset="0"/>
                <a:cs typeface="Times New Roman" pitchFamily="18" charset="0"/>
              </a:rPr>
              <a:t> - Р 2.2.2006-05 Руководство по гигиенической оценке факторов рабочей среды и трудового процесса.</a:t>
            </a:r>
          </a:p>
          <a:p>
            <a:pPr indent="457200" algn="just"/>
            <a:r>
              <a:rPr lang="ru-RU" dirty="0">
                <a:latin typeface="Times New Roman" pitchFamily="18" charset="0"/>
                <a:cs typeface="Times New Roman" pitchFamily="18" charset="0"/>
              </a:rPr>
              <a:t> - Критерии и классификация условий труда;</a:t>
            </a:r>
          </a:p>
          <a:p>
            <a:pPr indent="457200" algn="just"/>
            <a:r>
              <a:rPr lang="ru-RU" dirty="0">
                <a:latin typeface="Times New Roman" pitchFamily="18" charset="0"/>
                <a:cs typeface="Times New Roman" pitchFamily="18" charset="0"/>
              </a:rPr>
              <a:t>- Приказ </a:t>
            </a:r>
            <a:r>
              <a:rPr lang="ru-RU" dirty="0" err="1">
                <a:latin typeface="Times New Roman" pitchFamily="18" charset="0"/>
                <a:cs typeface="Times New Roman" pitchFamily="18" charset="0"/>
              </a:rPr>
              <a:t>Минздравсоцразвития</a:t>
            </a:r>
            <a:r>
              <a:rPr lang="ru-RU" dirty="0">
                <a:latin typeface="Times New Roman" pitchFamily="18" charset="0"/>
                <a:cs typeface="Times New Roman" pitchFamily="18" charset="0"/>
              </a:rPr>
              <a:t> России от 12.04.2011 № 302н «Об утверждении перечней вредных и (или) опасных производственных факторов и работ, при выполнении которых проводятся обязательные предварительные и периодические медицинские осмотры». </a:t>
            </a:r>
          </a:p>
          <a:p>
            <a:pPr indent="457200" algn="just"/>
            <a:r>
              <a:rPr lang="ru-RU" dirty="0">
                <a:latin typeface="Times New Roman" pitchFamily="18" charset="0"/>
                <a:cs typeface="Times New Roman" pitchFamily="18" charset="0"/>
              </a:rPr>
              <a:t>Кроме того, правила организации рабочего места регламентируют законодательные акты субъектов РФ, международные и государственные стандарты, трудовые соглашения. </a:t>
            </a:r>
          </a:p>
        </p:txBody>
      </p:sp>
    </p:spTree>
    <p:extLst>
      <p:ext uri="{BB962C8B-B14F-4D97-AF65-F5344CB8AC3E}">
        <p14:creationId xmlns:p14="http://schemas.microsoft.com/office/powerpoint/2010/main" val="12751799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74985" y="836712"/>
            <a:ext cx="7920880" cy="5355312"/>
          </a:xfrm>
          <a:prstGeom prst="rect">
            <a:avLst/>
          </a:prstGeom>
        </p:spPr>
        <p:txBody>
          <a:bodyPr wrap="square">
            <a:spAutoFit/>
          </a:bodyPr>
          <a:lstStyle/>
          <a:p>
            <a:pPr indent="457200" algn="just"/>
            <a:r>
              <a:rPr lang="ru-RU" b="1" dirty="0">
                <a:latin typeface="Times New Roman" pitchFamily="18" charset="0"/>
                <a:cs typeface="Times New Roman" pitchFamily="18" charset="0"/>
              </a:rPr>
              <a:t>Классификация рабочих мест </a:t>
            </a:r>
          </a:p>
          <a:p>
            <a:pPr indent="457200" algn="just"/>
            <a:r>
              <a:rPr lang="ru-RU" dirty="0">
                <a:latin typeface="Times New Roman" pitchFamily="18" charset="0"/>
                <a:cs typeface="Times New Roman" pitchFamily="18" charset="0"/>
              </a:rPr>
              <a:t>Рабочее место — это ограниченная часть пространства, на которой совершается трудовая деятельность. Она представляет собой первичное звено организационной структуры компании. Правильная организация рабочих мест на предприятии позволяет формировать благоприятную обстановку, положительно влиять на самочувствие сотрудников и их работоспособность. </a:t>
            </a:r>
          </a:p>
          <a:p>
            <a:pPr indent="457200" algn="just"/>
            <a:r>
              <a:rPr lang="ru-RU" dirty="0">
                <a:latin typeface="Times New Roman" pitchFamily="18" charset="0"/>
                <a:cs typeface="Times New Roman" pitchFamily="18" charset="0"/>
              </a:rPr>
              <a:t>Классификация рабочих мест в зависимости от ряда факторов:</a:t>
            </a:r>
          </a:p>
          <a:p>
            <a:pPr indent="457200" algn="just"/>
            <a:r>
              <a:rPr lang="ru-RU" b="1" dirty="0">
                <a:latin typeface="Times New Roman" pitchFamily="18" charset="0"/>
                <a:cs typeface="Times New Roman" pitchFamily="18" charset="0"/>
              </a:rPr>
              <a:t>Категория работников </a:t>
            </a:r>
            <a:r>
              <a:rPr lang="ru-RU" dirty="0">
                <a:latin typeface="Times New Roman" pitchFamily="18" charset="0"/>
                <a:cs typeface="Times New Roman" pitchFamily="18" charset="0"/>
              </a:rPr>
              <a:t>- Служащие, руководители</a:t>
            </a:r>
          </a:p>
          <a:p>
            <a:pPr indent="457200" algn="just"/>
            <a:r>
              <a:rPr lang="ru-RU" b="1" dirty="0">
                <a:latin typeface="Times New Roman" pitchFamily="18" charset="0"/>
                <a:cs typeface="Times New Roman" pitchFamily="18" charset="0"/>
              </a:rPr>
              <a:t>Степень специализации </a:t>
            </a:r>
            <a:r>
              <a:rPr lang="ru-RU" dirty="0">
                <a:latin typeface="Times New Roman" pitchFamily="18" charset="0"/>
                <a:cs typeface="Times New Roman" pitchFamily="18" charset="0"/>
              </a:rPr>
              <a:t>- Специализированные, универсальные</a:t>
            </a:r>
          </a:p>
          <a:p>
            <a:pPr indent="457200" algn="just"/>
            <a:r>
              <a:rPr lang="ru-RU" b="1" dirty="0">
                <a:latin typeface="Times New Roman" pitchFamily="18" charset="0"/>
                <a:cs typeface="Times New Roman" pitchFamily="18" charset="0"/>
              </a:rPr>
              <a:t>Число сотрудников </a:t>
            </a:r>
            <a:r>
              <a:rPr lang="ru-RU" dirty="0">
                <a:latin typeface="Times New Roman" pitchFamily="18" charset="0"/>
                <a:cs typeface="Times New Roman" pitchFamily="18" charset="0"/>
              </a:rPr>
              <a:t>- Коллективные и индивидуальные</a:t>
            </a:r>
          </a:p>
          <a:p>
            <a:pPr indent="457200" algn="just"/>
            <a:r>
              <a:rPr lang="ru-RU" b="1" dirty="0">
                <a:latin typeface="Times New Roman" pitchFamily="18" charset="0"/>
                <a:cs typeface="Times New Roman" pitchFamily="18" charset="0"/>
              </a:rPr>
              <a:t>Степень механизации </a:t>
            </a:r>
            <a:r>
              <a:rPr lang="ru-RU" dirty="0">
                <a:latin typeface="Times New Roman" pitchFamily="18" charset="0"/>
                <a:cs typeface="Times New Roman" pitchFamily="18" charset="0"/>
              </a:rPr>
              <a:t>- Ручные, автоматизированные, механизированные </a:t>
            </a:r>
          </a:p>
          <a:p>
            <a:pPr indent="457200" algn="just"/>
            <a:r>
              <a:rPr lang="ru-RU" b="1" dirty="0">
                <a:latin typeface="Times New Roman" pitchFamily="18" charset="0"/>
                <a:cs typeface="Times New Roman" pitchFamily="18" charset="0"/>
              </a:rPr>
              <a:t>Количество основного технологического оборудования </a:t>
            </a:r>
            <a:r>
              <a:rPr lang="ru-RU" dirty="0">
                <a:latin typeface="Times New Roman" pitchFamily="18" charset="0"/>
                <a:cs typeface="Times New Roman" pitchFamily="18" charset="0"/>
              </a:rPr>
              <a:t>- без оборудования, </a:t>
            </a:r>
            <a:r>
              <a:rPr lang="ru-RU" dirty="0" err="1">
                <a:latin typeface="Times New Roman" pitchFamily="18" charset="0"/>
                <a:cs typeface="Times New Roman" pitchFamily="18" charset="0"/>
              </a:rPr>
              <a:t>одностаночные</a:t>
            </a:r>
            <a:r>
              <a:rPr lang="ru-RU" dirty="0">
                <a:latin typeface="Times New Roman" pitchFamily="18" charset="0"/>
                <a:cs typeface="Times New Roman" pitchFamily="18" charset="0"/>
              </a:rPr>
              <a:t>, многостаночные </a:t>
            </a:r>
          </a:p>
          <a:p>
            <a:pPr indent="457200" algn="just"/>
            <a:r>
              <a:rPr lang="ru-RU" b="1" dirty="0">
                <a:latin typeface="Times New Roman" pitchFamily="18" charset="0"/>
                <a:cs typeface="Times New Roman" pitchFamily="18" charset="0"/>
              </a:rPr>
              <a:t>Степень подвижности </a:t>
            </a:r>
            <a:r>
              <a:rPr lang="ru-RU" dirty="0">
                <a:latin typeface="Times New Roman" pitchFamily="18" charset="0"/>
                <a:cs typeface="Times New Roman" pitchFamily="18" charset="0"/>
              </a:rPr>
              <a:t>- Подвижные, стационарные</a:t>
            </a:r>
          </a:p>
          <a:p>
            <a:pPr indent="457200" algn="just"/>
            <a:r>
              <a:rPr lang="ru-RU" b="1" dirty="0">
                <a:latin typeface="Times New Roman" pitchFamily="18" charset="0"/>
                <a:cs typeface="Times New Roman" pitchFamily="18" charset="0"/>
              </a:rPr>
              <a:t>Расположение </a:t>
            </a:r>
            <a:r>
              <a:rPr lang="ru-RU" dirty="0">
                <a:latin typeface="Times New Roman" pitchFamily="18" charset="0"/>
                <a:cs typeface="Times New Roman" pitchFamily="18" charset="0"/>
              </a:rPr>
              <a:t>- Помещение, открытый воздух, на высоте, под землей </a:t>
            </a:r>
          </a:p>
          <a:p>
            <a:pPr indent="457200" algn="just"/>
            <a:r>
              <a:rPr lang="ru-RU" b="1" dirty="0">
                <a:latin typeface="Times New Roman" pitchFamily="18" charset="0"/>
                <a:cs typeface="Times New Roman" pitchFamily="18" charset="0"/>
              </a:rPr>
              <a:t>Условия труда </a:t>
            </a:r>
            <a:r>
              <a:rPr lang="ru-RU" dirty="0">
                <a:latin typeface="Times New Roman" pitchFamily="18" charset="0"/>
                <a:cs typeface="Times New Roman" pitchFamily="18" charset="0"/>
              </a:rPr>
              <a:t>- Нормальные, вредные, тяжелые, монотонные </a:t>
            </a:r>
          </a:p>
          <a:p>
            <a:pPr indent="457200" algn="just"/>
            <a:r>
              <a:rPr lang="ru-RU" b="1" dirty="0">
                <a:latin typeface="Times New Roman" pitchFamily="18" charset="0"/>
                <a:cs typeface="Times New Roman" pitchFamily="18" charset="0"/>
              </a:rPr>
              <a:t>Число смен </a:t>
            </a:r>
            <a:r>
              <a:rPr lang="ru-RU" dirty="0">
                <a:latin typeface="Times New Roman" pitchFamily="18" charset="0"/>
                <a:cs typeface="Times New Roman" pitchFamily="18" charset="0"/>
              </a:rPr>
              <a:t>- Многосменные и односменные </a:t>
            </a:r>
          </a:p>
          <a:p>
            <a:pPr indent="457200" algn="just"/>
            <a:r>
              <a:rPr lang="ru-RU" b="1" dirty="0">
                <a:latin typeface="Times New Roman" pitchFamily="18" charset="0"/>
                <a:cs typeface="Times New Roman" pitchFamily="18" charset="0"/>
              </a:rPr>
              <a:t>По времени использования </a:t>
            </a:r>
            <a:r>
              <a:rPr lang="ru-RU" dirty="0">
                <a:latin typeface="Times New Roman" pitchFamily="18" charset="0"/>
                <a:cs typeface="Times New Roman" pitchFamily="18" charset="0"/>
              </a:rPr>
              <a:t>- Постоянные, временные, сезонные</a:t>
            </a:r>
          </a:p>
        </p:txBody>
      </p:sp>
    </p:spTree>
    <p:extLst>
      <p:ext uri="{BB962C8B-B14F-4D97-AF65-F5344CB8AC3E}">
        <p14:creationId xmlns:p14="http://schemas.microsoft.com/office/powerpoint/2010/main" val="707901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1196752"/>
            <a:ext cx="7920880" cy="3970318"/>
          </a:xfrm>
          <a:prstGeom prst="rect">
            <a:avLst/>
          </a:prstGeom>
        </p:spPr>
        <p:txBody>
          <a:bodyPr wrap="square">
            <a:spAutoFit/>
          </a:bodyPr>
          <a:lstStyle/>
          <a:p>
            <a:pPr indent="457200" algn="just"/>
            <a:r>
              <a:rPr lang="ru-RU" b="1" dirty="0">
                <a:latin typeface="Times New Roman" pitchFamily="18" charset="0"/>
                <a:cs typeface="Times New Roman" pitchFamily="18" charset="0"/>
              </a:rPr>
              <a:t>Направления организации рабочих мест на предприятии </a:t>
            </a:r>
          </a:p>
          <a:p>
            <a:pPr indent="457200" algn="just"/>
            <a:r>
              <a:rPr lang="ru-RU" dirty="0">
                <a:latin typeface="Times New Roman" pitchFamily="18" charset="0"/>
                <a:cs typeface="Times New Roman" pitchFamily="18" charset="0"/>
              </a:rPr>
              <a:t>Организация труда включает комплекс мероприятий, которые позволяют создать оптимальные условия для повышения производительности и содержательности труда, обеспечения его безопасности. </a:t>
            </a:r>
          </a:p>
          <a:p>
            <a:pPr indent="457200" algn="just"/>
            <a:r>
              <a:rPr lang="ru-RU" dirty="0">
                <a:latin typeface="Times New Roman" pitchFamily="18" charset="0"/>
                <a:cs typeface="Times New Roman" pitchFamily="18" charset="0"/>
              </a:rPr>
              <a:t>Есть </a:t>
            </a:r>
            <a:r>
              <a:rPr lang="ru-RU" b="1" dirty="0">
                <a:latin typeface="Times New Roman" pitchFamily="18" charset="0"/>
                <a:cs typeface="Times New Roman" pitchFamily="18" charset="0"/>
              </a:rPr>
              <a:t>три базовых направления </a:t>
            </a:r>
            <a:r>
              <a:rPr lang="ru-RU" dirty="0">
                <a:latin typeface="Times New Roman" pitchFamily="18" charset="0"/>
                <a:cs typeface="Times New Roman" pitchFamily="18" charset="0"/>
              </a:rPr>
              <a:t>данных мероприятий: </a:t>
            </a:r>
          </a:p>
          <a:p>
            <a:pPr indent="457200" algn="just"/>
            <a:r>
              <a:rPr lang="ru-RU" dirty="0">
                <a:latin typeface="Times New Roman" pitchFamily="18" charset="0"/>
                <a:cs typeface="Times New Roman" pitchFamily="18" charset="0"/>
              </a:rPr>
              <a:t>1. Оснащение — комплектование основным технологическим и вспомогательным оборудованием, организационной и технологической оснасткой. </a:t>
            </a:r>
          </a:p>
          <a:p>
            <a:pPr indent="457200" algn="just"/>
            <a:r>
              <a:rPr lang="ru-RU" dirty="0">
                <a:latin typeface="Times New Roman" pitchFamily="18" charset="0"/>
                <a:cs typeface="Times New Roman" pitchFamily="18" charset="0"/>
              </a:rPr>
              <a:t>2. Обслуживание — обеспечение инструментами и предметами труда, электроэнергией и другими видами услуг, позволяющими поддерживать непрерывный трудовой процесс; обслуживание места по всем его функциям. </a:t>
            </a:r>
          </a:p>
          <a:p>
            <a:pPr indent="457200" algn="just"/>
            <a:r>
              <a:rPr lang="ru-RU" dirty="0">
                <a:latin typeface="Times New Roman" pitchFamily="18" charset="0"/>
                <a:cs typeface="Times New Roman" pitchFamily="18" charset="0"/>
              </a:rPr>
              <a:t>3. Планировка мест — размещение оборудования, оснастки, предметов и субъектов труда с учетом принципа рациональности, выявление оптимальных зон досягаемости при работе. </a:t>
            </a:r>
          </a:p>
        </p:txBody>
      </p:sp>
    </p:spTree>
    <p:extLst>
      <p:ext uri="{BB962C8B-B14F-4D97-AF65-F5344CB8AC3E}">
        <p14:creationId xmlns:p14="http://schemas.microsoft.com/office/powerpoint/2010/main" val="68975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764704"/>
            <a:ext cx="7920880" cy="5444054"/>
          </a:xfrm>
          <a:prstGeom prst="rect">
            <a:avLst/>
          </a:prstGeom>
        </p:spPr>
        <p:txBody>
          <a:bodyPr wrap="square">
            <a:spAutoFit/>
          </a:bodyPr>
          <a:lstStyle/>
          <a:p>
            <a:pPr indent="457200" algn="just">
              <a:lnSpc>
                <a:spcPct val="150000"/>
              </a:lnSpc>
            </a:pPr>
            <a:r>
              <a:rPr lang="ru-RU" b="1" dirty="0">
                <a:latin typeface="Times New Roman" pitchFamily="18" charset="0"/>
                <a:cs typeface="Times New Roman" pitchFamily="18" charset="0"/>
              </a:rPr>
              <a:t>Безопасная организация рабочего места</a:t>
            </a:r>
          </a:p>
          <a:p>
            <a:pPr indent="457200" algn="just">
              <a:lnSpc>
                <a:spcPct val="150000"/>
              </a:lnSpc>
            </a:pPr>
            <a:r>
              <a:rPr lang="ru-RU" dirty="0">
                <a:latin typeface="Times New Roman" pitchFamily="18" charset="0"/>
                <a:cs typeface="Times New Roman" pitchFamily="18" charset="0"/>
              </a:rPr>
              <a:t> Соблюдение правил охраны труда — необходимое условие эффективной работы. К факторам, влияющим на качество работы, можно отнести оснастку места, его обслуживание и планировку. Любой недочет в организации может негативно повлиять на эффективность трудового процесса, привести к потерям времени, снижению качества продукции. Чтобы снизить риск, </a:t>
            </a:r>
            <a:r>
              <a:rPr lang="ru-RU" b="1" dirty="0">
                <a:latin typeface="Times New Roman" pitchFamily="18" charset="0"/>
                <a:cs typeface="Times New Roman" pitchFamily="18" charset="0"/>
              </a:rPr>
              <a:t>на соответствие санитарно-эпидемиологическим условиям проверяют: </a:t>
            </a:r>
          </a:p>
          <a:p>
            <a:pPr indent="457200" algn="just">
              <a:lnSpc>
                <a:spcPct val="150000"/>
              </a:lnSpc>
            </a:pPr>
            <a:r>
              <a:rPr lang="ru-RU" dirty="0">
                <a:latin typeface="Times New Roman" pitchFamily="18" charset="0"/>
                <a:cs typeface="Times New Roman" pitchFamily="18" charset="0"/>
              </a:rPr>
              <a:t>- помещения; </a:t>
            </a:r>
          </a:p>
          <a:p>
            <a:pPr indent="457200" algn="just">
              <a:lnSpc>
                <a:spcPct val="150000"/>
              </a:lnSpc>
            </a:pPr>
            <a:r>
              <a:rPr lang="ru-RU" dirty="0">
                <a:latin typeface="Times New Roman" pitchFamily="18" charset="0"/>
                <a:cs typeface="Times New Roman" pitchFamily="18" charset="0"/>
              </a:rPr>
              <a:t>- вентиляционные и отопительные системы; </a:t>
            </a:r>
          </a:p>
          <a:p>
            <a:pPr indent="457200" algn="just">
              <a:lnSpc>
                <a:spcPct val="150000"/>
              </a:lnSpc>
            </a:pPr>
            <a:r>
              <a:rPr lang="ru-RU" dirty="0">
                <a:latin typeface="Times New Roman" pitchFamily="18" charset="0"/>
                <a:cs typeface="Times New Roman" pitchFamily="18" charset="0"/>
              </a:rPr>
              <a:t>- освещение; оборудование. </a:t>
            </a:r>
          </a:p>
          <a:p>
            <a:pPr indent="457200" algn="just">
              <a:lnSpc>
                <a:spcPct val="150000"/>
              </a:lnSpc>
            </a:pPr>
            <a:r>
              <a:rPr lang="ru-RU" b="1" dirty="0">
                <a:latin typeface="Times New Roman" pitchFamily="18" charset="0"/>
                <a:cs typeface="Times New Roman" pitchFamily="18" charset="0"/>
              </a:rPr>
              <a:t>Цель проверки </a:t>
            </a:r>
            <a:r>
              <a:rPr lang="ru-RU" dirty="0">
                <a:latin typeface="Times New Roman" pitchFamily="18" charset="0"/>
                <a:cs typeface="Times New Roman" pitchFamily="18" charset="0"/>
              </a:rPr>
              <a:t>— свести к минимуму все факторы, которые негативно влияют не здоровье человека. К ним относятся, например, высокий уровень шума, загрязненный воздух, недостаточная освещенность. </a:t>
            </a:r>
          </a:p>
        </p:txBody>
      </p:sp>
    </p:spTree>
    <p:extLst>
      <p:ext uri="{BB962C8B-B14F-4D97-AF65-F5344CB8AC3E}">
        <p14:creationId xmlns:p14="http://schemas.microsoft.com/office/powerpoint/2010/main" val="375288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548680"/>
            <a:ext cx="7920880" cy="5355312"/>
          </a:xfrm>
          <a:prstGeom prst="rect">
            <a:avLst/>
          </a:prstGeom>
        </p:spPr>
        <p:txBody>
          <a:bodyPr wrap="square">
            <a:spAutoFit/>
          </a:bodyPr>
          <a:lstStyle/>
          <a:p>
            <a:pPr indent="457200" algn="just"/>
            <a:r>
              <a:rPr lang="ru-RU" b="1" dirty="0">
                <a:latin typeface="Times New Roman" pitchFamily="18" charset="0"/>
                <a:cs typeface="Times New Roman" pitchFamily="18" charset="0"/>
              </a:rPr>
              <a:t>Санитарно-эпидемиологические требования к рабочим местам</a:t>
            </a:r>
          </a:p>
          <a:p>
            <a:pPr indent="457200" algn="just"/>
            <a:r>
              <a:rPr lang="ru-RU" dirty="0">
                <a:latin typeface="Times New Roman" pitchFamily="18" charset="0"/>
                <a:cs typeface="Times New Roman" pitchFamily="18" charset="0"/>
              </a:rPr>
              <a:t>Физические факторы производственной среды</a:t>
            </a:r>
          </a:p>
          <a:p>
            <a:pPr indent="457200" algn="just"/>
            <a:r>
              <a:rPr lang="ru-RU" dirty="0">
                <a:latin typeface="Times New Roman" pitchFamily="18" charset="0"/>
                <a:cs typeface="Times New Roman" pitchFamily="18" charset="0"/>
              </a:rPr>
              <a:t>1. СанПиН 2.2.4.3359-16 «Санитарно-эпидемиологические требования к физическим факторам на рабочих местах» Постановление главного государственного санитарного врача РФ от 21.06.2016 № 81</a:t>
            </a:r>
          </a:p>
          <a:p>
            <a:pPr indent="457200" algn="just"/>
            <a:r>
              <a:rPr lang="ru-RU" dirty="0">
                <a:latin typeface="Times New Roman" pitchFamily="18" charset="0"/>
                <a:cs typeface="Times New Roman" pitchFamily="18" charset="0"/>
              </a:rPr>
              <a:t>2. СанПиН 2.1.8/2.2.4.2489-09 «</a:t>
            </a:r>
            <a:r>
              <a:rPr lang="ru-RU" dirty="0" err="1">
                <a:latin typeface="Times New Roman" pitchFamily="18" charset="0"/>
                <a:cs typeface="Times New Roman" pitchFamily="18" charset="0"/>
              </a:rPr>
              <a:t>Гипогеомагнитные</a:t>
            </a:r>
            <a:r>
              <a:rPr lang="ru-RU" dirty="0">
                <a:latin typeface="Times New Roman" pitchFamily="18" charset="0"/>
                <a:cs typeface="Times New Roman" pitchFamily="18" charset="0"/>
              </a:rPr>
              <a:t> поля в производственных, жилых и общественных зданиях и сооружениях» Постановление главного государственного санитарного врача РФ от 02.03.2009 № 14.</a:t>
            </a:r>
          </a:p>
          <a:p>
            <a:pPr indent="457200" algn="just"/>
            <a:r>
              <a:rPr lang="ru-RU" dirty="0">
                <a:latin typeface="Times New Roman" pitchFamily="18" charset="0"/>
                <a:cs typeface="Times New Roman" pitchFamily="18" charset="0"/>
              </a:rPr>
              <a:t>3. Методические указания МУК 4.3.2812-10 «Инструментальный контроль и оценка освещения рабочих мест» Главный государственный санитарный врач РФ 28.12.2010 </a:t>
            </a:r>
          </a:p>
          <a:p>
            <a:pPr indent="457200" algn="just"/>
            <a:r>
              <a:rPr lang="ru-RU" dirty="0">
                <a:latin typeface="Times New Roman" pitchFamily="18" charset="0"/>
                <a:cs typeface="Times New Roman" pitchFamily="18" charset="0"/>
              </a:rPr>
              <a:t>4. Методические указания МУК 4.3.2756-10 «Методические указания по измерению и оценке микроклимата производственных помещений» Главный государственный санитарный врач РФ 12.11.2010 </a:t>
            </a:r>
          </a:p>
          <a:p>
            <a:pPr indent="457200" algn="just"/>
            <a:r>
              <a:rPr lang="ru-RU" dirty="0">
                <a:latin typeface="Times New Roman" pitchFamily="18" charset="0"/>
                <a:cs typeface="Times New Roman" pitchFamily="18" charset="0"/>
              </a:rPr>
              <a:t>5. Методические указания МУК 4.3.2491-09 «Гигиеническая оценка электрических и магнитных полей промышленной частоты (50 Гц) в производственных условиях» Главный государственный санитарный врач РФ 28.02.2009. </a:t>
            </a:r>
          </a:p>
        </p:txBody>
      </p:sp>
    </p:spTree>
    <p:extLst>
      <p:ext uri="{BB962C8B-B14F-4D97-AF65-F5344CB8AC3E}">
        <p14:creationId xmlns:p14="http://schemas.microsoft.com/office/powerpoint/2010/main" val="26191693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335846"/>
            <a:ext cx="7920880" cy="6275051"/>
          </a:xfrm>
          <a:prstGeom prst="rect">
            <a:avLst/>
          </a:prstGeom>
        </p:spPr>
        <p:txBody>
          <a:bodyPr wrap="square">
            <a:spAutoFit/>
          </a:bodyPr>
          <a:lstStyle/>
          <a:p>
            <a:pPr indent="457200">
              <a:lnSpc>
                <a:spcPct val="150000"/>
              </a:lnSpc>
            </a:pPr>
            <a:r>
              <a:rPr lang="ru-RU" b="1" dirty="0">
                <a:latin typeface="Times New Roman" pitchFamily="18" charset="0"/>
                <a:cs typeface="Times New Roman" pitchFamily="18" charset="0"/>
              </a:rPr>
              <a:t>Еще один немаловажный фактор, с которым необходимо считаться — безопасность</a:t>
            </a:r>
            <a:r>
              <a:rPr lang="ru-RU" dirty="0">
                <a:latin typeface="Times New Roman" pitchFamily="18" charset="0"/>
                <a:cs typeface="Times New Roman" pitchFamily="18" charset="0"/>
              </a:rPr>
              <a:t>. Например, от безопасной организации и надлежащего содержания рабочего места в производственном цехе зависит не только здоровье, но и жизнь работника. </a:t>
            </a:r>
            <a:r>
              <a:rPr lang="ru-RU" b="1" dirty="0">
                <a:latin typeface="Times New Roman" pitchFamily="18" charset="0"/>
                <a:cs typeface="Times New Roman" pitchFamily="18" charset="0"/>
              </a:rPr>
              <a:t>Именно поэтому охрана труда  — это одна из важнейших задач работодателя. Согласно законодательству, он должен обеспечить: </a:t>
            </a:r>
          </a:p>
          <a:p>
            <a:pPr indent="457200">
              <a:lnSpc>
                <a:spcPct val="150000"/>
              </a:lnSpc>
            </a:pPr>
            <a:r>
              <a:rPr lang="ru-RU" dirty="0">
                <a:latin typeface="Times New Roman" pitchFamily="18" charset="0"/>
                <a:cs typeface="Times New Roman" pitchFamily="18" charset="0"/>
              </a:rPr>
              <a:t>- безопасные условия работы; </a:t>
            </a:r>
          </a:p>
          <a:p>
            <a:pPr indent="457200">
              <a:lnSpc>
                <a:spcPct val="150000"/>
              </a:lnSpc>
            </a:pPr>
            <a:r>
              <a:rPr lang="ru-RU" dirty="0">
                <a:latin typeface="Times New Roman" pitchFamily="18" charset="0"/>
                <a:cs typeface="Times New Roman" pitchFamily="18" charset="0"/>
              </a:rPr>
              <a:t>- соблюдение режима труда и отдыха; </a:t>
            </a:r>
          </a:p>
          <a:p>
            <a:pPr indent="457200">
              <a:lnSpc>
                <a:spcPct val="150000"/>
              </a:lnSpc>
            </a:pPr>
            <a:r>
              <a:rPr lang="ru-RU" dirty="0">
                <a:latin typeface="Times New Roman" pitchFamily="18" charset="0"/>
                <a:cs typeface="Times New Roman" pitchFamily="18" charset="0"/>
              </a:rPr>
              <a:t>- контроль и регулярную оценку условий труда; </a:t>
            </a:r>
          </a:p>
          <a:p>
            <a:pPr indent="457200">
              <a:lnSpc>
                <a:spcPct val="150000"/>
              </a:lnSpc>
            </a:pPr>
            <a:r>
              <a:rPr lang="ru-RU" dirty="0">
                <a:latin typeface="Times New Roman" pitchFamily="18" charset="0"/>
                <a:cs typeface="Times New Roman" pitchFamily="18" charset="0"/>
              </a:rPr>
              <a:t>- предоставление информации и документов о соответствии условий работы, определенному в законодательстве уровню надзорным и контролирующим органам; </a:t>
            </a:r>
          </a:p>
          <a:p>
            <a:pPr indent="457200">
              <a:lnSpc>
                <a:spcPct val="150000"/>
              </a:lnSpc>
            </a:pPr>
            <a:r>
              <a:rPr lang="ru-RU" dirty="0">
                <a:latin typeface="Times New Roman" pitchFamily="18" charset="0"/>
                <a:cs typeface="Times New Roman" pitchFamily="18" charset="0"/>
              </a:rPr>
              <a:t>- своевременное ознакомление сотрудников с требованиями охраны труда; </a:t>
            </a:r>
          </a:p>
          <a:p>
            <a:pPr indent="457200">
              <a:lnSpc>
                <a:spcPct val="150000"/>
              </a:lnSpc>
            </a:pPr>
            <a:r>
              <a:rPr lang="ru-RU" dirty="0">
                <a:latin typeface="Times New Roman" pitchFamily="18" charset="0"/>
                <a:cs typeface="Times New Roman" pitchFamily="18" charset="0"/>
              </a:rPr>
              <a:t>- разработку правил и инструкций по охране труда в порядке, определенном Трудовым кодексом (ст. 372). </a:t>
            </a:r>
          </a:p>
        </p:txBody>
      </p:sp>
    </p:spTree>
    <p:extLst>
      <p:ext uri="{BB962C8B-B14F-4D97-AF65-F5344CB8AC3E}">
        <p14:creationId xmlns:p14="http://schemas.microsoft.com/office/powerpoint/2010/main" val="1277801302"/>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TotalTime>
  <Words>2875</Words>
  <Application>Microsoft Office PowerPoint</Application>
  <PresentationFormat>Экран (4:3)</PresentationFormat>
  <Paragraphs>129</Paragraphs>
  <Slides>21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Эйсер</dc:creator>
  <cp:lastModifiedBy>Эйсер</cp:lastModifiedBy>
  <cp:revision>22</cp:revision>
  <dcterms:created xsi:type="dcterms:W3CDTF">2023-11-21T19:34:57Z</dcterms:created>
  <dcterms:modified xsi:type="dcterms:W3CDTF">2023-11-21T20:22:09Z</dcterms:modified>
</cp:coreProperties>
</file>