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93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7" r:id="rId3"/>
    <p:sldId id="324" r:id="rId4"/>
    <p:sldId id="318" r:id="rId5"/>
    <p:sldId id="319" r:id="rId6"/>
    <p:sldId id="320" r:id="rId7"/>
    <p:sldId id="321" r:id="rId8"/>
    <p:sldId id="322" r:id="rId9"/>
    <p:sldId id="323" r:id="rId10"/>
    <p:sldId id="325" r:id="rId11"/>
    <p:sldId id="326" r:id="rId12"/>
    <p:sldId id="328" r:id="rId13"/>
    <p:sldId id="329" r:id="rId14"/>
    <p:sldId id="330" r:id="rId15"/>
    <p:sldId id="331" r:id="rId16"/>
    <p:sldId id="332" r:id="rId17"/>
    <p:sldId id="33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FA1"/>
    <a:srgbClr val="FFC1B5"/>
    <a:srgbClr val="FFB7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/>
    <p:restoredTop sz="94727"/>
  </p:normalViewPr>
  <p:slideViewPr>
    <p:cSldViewPr snapToGrid="0" snapToObjects="1">
      <p:cViewPr varScale="1">
        <p:scale>
          <a:sx n="78" d="100"/>
          <a:sy n="78" d="100"/>
        </p:scale>
        <p:origin x="-90" y="-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A37BDA20-0915-4900-880A-D0AC57717EE9}"/>
    <pc:docChg chg="modSld">
      <pc:chgData name="" userId="" providerId="" clId="Web-{A37BDA20-0915-4900-880A-D0AC57717EE9}" dt="2019-02-26T12:43:06.812" v="26" actId="14100"/>
      <pc:docMkLst>
        <pc:docMk/>
      </pc:docMkLst>
      <pc:sldChg chg="modSp">
        <pc:chgData name="" userId="" providerId="" clId="Web-{A37BDA20-0915-4900-880A-D0AC57717EE9}" dt="2019-02-26T12:43:06.812" v="26" actId="14100"/>
        <pc:sldMkLst>
          <pc:docMk/>
          <pc:sldMk cId="1912680238" sldId="293"/>
        </pc:sldMkLst>
        <pc:spChg chg="mod">
          <ac:chgData name="" userId="" providerId="" clId="Web-{A37BDA20-0915-4900-880A-D0AC57717EE9}" dt="2019-02-26T12:43:06.812" v="26" actId="14100"/>
          <ac:spMkLst>
            <pc:docMk/>
            <pc:sldMk cId="1912680238" sldId="293"/>
            <ac:spMk id="23" creationId="{00000000-0000-0000-0000-000000000000}"/>
          </ac:spMkLst>
        </pc:spChg>
      </pc:sldChg>
      <pc:sldChg chg="modSp">
        <pc:chgData name="" userId="" providerId="" clId="Web-{A37BDA20-0915-4900-880A-D0AC57717EE9}" dt="2019-02-26T12:41:41.294" v="2" actId="20577"/>
        <pc:sldMkLst>
          <pc:docMk/>
          <pc:sldMk cId="1725395473" sldId="296"/>
        </pc:sldMkLst>
        <pc:spChg chg="mod">
          <ac:chgData name="" userId="" providerId="" clId="Web-{A37BDA20-0915-4900-880A-D0AC57717EE9}" dt="2019-02-26T12:41:41.294" v="2" actId="20577"/>
          <ac:spMkLst>
            <pc:docMk/>
            <pc:sldMk cId="1725395473" sldId="296"/>
            <ac:spMk id="9" creationId="{00000000-0000-0000-0000-000000000000}"/>
          </ac:spMkLst>
        </pc:spChg>
      </pc:sldChg>
    </pc:docChg>
  </pc:docChgLst>
  <pc:docChgLst>
    <pc:chgData clId="Web-{E888C0AF-F9E3-4350-BCE2-EF5EEEBB9718}"/>
    <pc:docChg chg="modSld">
      <pc:chgData name="" userId="" providerId="" clId="Web-{E888C0AF-F9E3-4350-BCE2-EF5EEEBB9718}" dt="2019-08-16T12:25:56.174" v="38" actId="20577"/>
      <pc:docMkLst>
        <pc:docMk/>
      </pc:docMkLst>
      <pc:sldChg chg="addSp delSp modSp">
        <pc:chgData name="" userId="" providerId="" clId="Web-{E888C0AF-F9E3-4350-BCE2-EF5EEEBB9718}" dt="2019-08-16T12:25:56.174" v="37" actId="20577"/>
        <pc:sldMkLst>
          <pc:docMk/>
          <pc:sldMk cId="471288344" sldId="276"/>
        </pc:sldMkLst>
        <pc:spChg chg="add mod">
          <ac:chgData name="" userId="" providerId="" clId="Web-{E888C0AF-F9E3-4350-BCE2-EF5EEEBB9718}" dt="2019-08-16T12:25:56.174" v="37" actId="20577"/>
          <ac:spMkLst>
            <pc:docMk/>
            <pc:sldMk cId="471288344" sldId="276"/>
            <ac:spMk id="2" creationId="{D76D20AA-A980-4EFA-8A9B-4A05B6312AC0}"/>
          </ac:spMkLst>
        </pc:spChg>
        <pc:spChg chg="del mod">
          <ac:chgData name="" userId="" providerId="" clId="Web-{E888C0AF-F9E3-4350-BCE2-EF5EEEBB9718}" dt="2019-08-16T12:24:28.627" v="10"/>
          <ac:spMkLst>
            <pc:docMk/>
            <pc:sldMk cId="471288344" sldId="276"/>
            <ac:spMk id="6" creationId="{00000000-0000-0000-0000-000000000000}"/>
          </ac:spMkLst>
        </pc:spChg>
        <pc:picChg chg="mod">
          <ac:chgData name="" userId="" providerId="" clId="Web-{E888C0AF-F9E3-4350-BCE2-EF5EEEBB9718}" dt="2019-08-16T12:24:03.330" v="0" actId="1076"/>
          <ac:picMkLst>
            <pc:docMk/>
            <pc:sldMk cId="471288344" sldId="276"/>
            <ac:picMk id="8" creationId="{00000000-0000-0000-0000-000000000000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3530D0-29E5-D249-A0C6-69F4EBD384F4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EC64A-B205-E041-970A-7CDBFA1068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68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02172-E247-9441-B2C8-2FB2D52CFEA5}" type="datetimeFigureOut">
              <a:rPr lang="ru-RU" smtClean="0"/>
              <a:t>20.05.2024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EFE31-727B-424F-A299-54A6E4830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3701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F65513-401D-CF4F-A36A-1CFCCF3449B2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9123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4DDF-1E6E-344F-B853-F3D969FEC4FF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5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56752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7220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28B4F-FFDE-AC41-B8CF-37BD32587E2B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02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20C6-42FB-6F41-BBEE-3BC85D15744F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2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CD70E-DC6E-824D-8FBD-41B4638D6B74}" type="datetime1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67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368C-BB0F-924F-97BD-5455DC3BB498}" type="datetime1">
              <a:rPr lang="ru-RU" smtClean="0"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4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EDF4-60BA-0541-8D2F-7B9A24E5D50E}" type="datetime1">
              <a:rPr lang="ru-RU" smtClean="0"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403F6-4779-2747-88DB-F4B7576FB608}" type="datetime1">
              <a:rPr lang="ru-RU" smtClean="0"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4664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58407-4F2C-9A44-8F1C-083821FFA74F}" type="datetime1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48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2F5E-4BEE-194C-BE71-CAE0E327518E}" type="datetime1">
              <a:rPr lang="ru-RU" smtClean="0"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4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403F6-4779-2747-88DB-F4B7576FB608}" type="datetime1">
              <a:rPr lang="ru-RU" smtClean="0"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Economics for SES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0A80-E4DB-064F-9C5F-077D5922DE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1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6" descr="Фотозона_большая_Корсто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4524"/>
            <a:ext cx="12192000" cy="6858000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/>
        </p:nvSpPr>
        <p:spPr>
          <a:xfrm>
            <a:off x="888010" y="410306"/>
            <a:ext cx="8643966" cy="167850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3500" b="1" dirty="0">
                <a:solidFill>
                  <a:srgbClr val="7030A0"/>
                </a:solidFill>
                <a:latin typeface="HelveticaNeueCyr" pitchFamily="50" charset="-52"/>
              </a:rPr>
              <a:t>	</a:t>
            </a:r>
            <a:r>
              <a:rPr lang="ru-RU" sz="3500" b="1" dirty="0" smtClean="0">
                <a:solidFill>
                  <a:srgbClr val="7030A0"/>
                </a:solidFill>
                <a:latin typeface="Helvetica" charset="0"/>
                <a:ea typeface="Helvetica" charset="0"/>
                <a:cs typeface="Helvetica" charset="0"/>
              </a:rPr>
              <a:t>Возобновляемые источники энергии</a:t>
            </a:r>
            <a:endParaRPr lang="en-US" sz="3500" b="1" dirty="0">
              <a:solidFill>
                <a:srgbClr val="7030A0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ru-RU" sz="2800" b="1" spc="-5" dirty="0">
                <a:latin typeface="Helvetica" charset="0"/>
                <a:ea typeface="Helvetica" charset="0"/>
                <a:cs typeface="Helvetica" charset="0"/>
              </a:rPr>
              <a:t>    </a:t>
            </a:r>
            <a:r>
              <a:rPr lang="ru-RU" sz="2800" b="1" spc="-5" dirty="0" smtClean="0">
                <a:latin typeface="Helvetica" charset="0"/>
                <a:ea typeface="Helvetica" charset="0"/>
                <a:cs typeface="Helvetica" charset="0"/>
              </a:rPr>
              <a:t>Лекция</a:t>
            </a:r>
            <a:r>
              <a:rPr lang="en-US" sz="2800" b="1" spc="-3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ru-RU" sz="2800" b="1" smtClean="0">
                <a:latin typeface="Helvetica" charset="0"/>
                <a:ea typeface="Helvetica" charset="0"/>
                <a:cs typeface="Helvetica" charset="0"/>
              </a:rPr>
              <a:t>2.2</a:t>
            </a:r>
            <a:r>
              <a:rPr lang="en-US" sz="2800" b="1" smtClean="0">
                <a:latin typeface="+mj-lt"/>
              </a:rPr>
              <a:t>:</a:t>
            </a:r>
            <a:r>
              <a:rPr lang="en-US" sz="2800" b="1" spc="-5" smtClean="0">
                <a:latin typeface="Lucida Sans Unicode"/>
                <a:cs typeface="Lucida Sans Unicode"/>
              </a:rPr>
              <a:t> </a:t>
            </a:r>
            <a:r>
              <a:rPr lang="tt-RU" sz="2800" dirty="0"/>
              <a:t>Типы электростанций. </a:t>
            </a:r>
            <a:r>
              <a:rPr lang="tt-RU" sz="2800" dirty="0" smtClean="0"/>
              <a:t>ЛЭП.</a:t>
            </a:r>
            <a:r>
              <a:rPr lang="ru-RU" sz="2800" dirty="0" smtClean="0"/>
              <a:t> </a:t>
            </a:r>
            <a:r>
              <a:rPr lang="en-US" sz="2800" b="1" dirty="0">
                <a:latin typeface="HelveticaNeueCyr" pitchFamily="50" charset="-52"/>
              </a:rPr>
              <a:t/>
            </a:r>
            <a:br>
              <a:rPr lang="en-US" sz="2800" b="1" dirty="0">
                <a:latin typeface="HelveticaNeueCyr" pitchFamily="50" charset="-52"/>
              </a:rPr>
            </a:br>
            <a:endParaRPr lang="ru-RU" sz="2800" b="1" dirty="0">
              <a:effectLst>
                <a:glow rad="1016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6907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78" name="Object 22"/>
          <p:cNvGraphicFramePr>
            <a:graphicFrameLocks noChangeAspect="1"/>
          </p:cNvGraphicFramePr>
          <p:nvPr/>
        </p:nvGraphicFramePr>
        <p:xfrm>
          <a:off x="2351089" y="1196975"/>
          <a:ext cx="7488237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1196975"/>
                        <a:ext cx="7488237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2566988" y="1341438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9336088" y="5734051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ч</a:t>
            </a:r>
          </a:p>
        </p:txBody>
      </p:sp>
      <p:sp>
        <p:nvSpPr>
          <p:cNvPr id="45082" name="Line 26"/>
          <p:cNvSpPr>
            <a:spLocks noChangeShapeType="1"/>
          </p:cNvSpPr>
          <p:nvPr/>
        </p:nvSpPr>
        <p:spPr bwMode="auto">
          <a:xfrm flipH="1">
            <a:off x="2995613" y="1785938"/>
            <a:ext cx="4348162" cy="63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3" name="Line 27"/>
          <p:cNvSpPr>
            <a:spLocks noChangeShapeType="1"/>
          </p:cNvSpPr>
          <p:nvPr/>
        </p:nvSpPr>
        <p:spPr bwMode="auto">
          <a:xfrm flipH="1">
            <a:off x="3065463" y="4560889"/>
            <a:ext cx="671512" cy="15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4" name="Line 28"/>
          <p:cNvSpPr>
            <a:spLocks noChangeShapeType="1"/>
          </p:cNvSpPr>
          <p:nvPr/>
        </p:nvSpPr>
        <p:spPr bwMode="auto">
          <a:xfrm>
            <a:off x="3719513" y="4581526"/>
            <a:ext cx="0" cy="1152525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5" name="Line 29"/>
          <p:cNvSpPr>
            <a:spLocks noChangeShapeType="1"/>
          </p:cNvSpPr>
          <p:nvPr/>
        </p:nvSpPr>
        <p:spPr bwMode="auto">
          <a:xfrm>
            <a:off x="7391400" y="1773238"/>
            <a:ext cx="0" cy="3960812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7680325" y="14874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  <a:r>
              <a:rPr lang="en-US" altLang="ru-RU" sz="1000">
                <a:solidFill>
                  <a:srgbClr val="000000"/>
                </a:solidFill>
              </a:rPr>
              <a:t>max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5087" name="Text Box 31"/>
          <p:cNvSpPr txBox="1">
            <a:spLocks noChangeArrowheads="1"/>
          </p:cNvSpPr>
          <p:nvPr/>
        </p:nvSpPr>
        <p:spPr bwMode="auto">
          <a:xfrm>
            <a:off x="3863975" y="45815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  <a:r>
              <a:rPr lang="en-US" altLang="ru-RU" sz="1000">
                <a:solidFill>
                  <a:srgbClr val="000000"/>
                </a:solidFill>
              </a:rPr>
              <a:t>min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5089" name="Text Box 33"/>
          <p:cNvSpPr txBox="1">
            <a:spLocks noChangeArrowheads="1"/>
          </p:cNvSpPr>
          <p:nvPr/>
        </p:nvSpPr>
        <p:spPr bwMode="auto">
          <a:xfrm>
            <a:off x="4727575" y="3860800"/>
            <a:ext cx="2376488" cy="40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000">
                <a:solidFill>
                  <a:srgbClr val="000000"/>
                </a:solidFill>
              </a:rPr>
              <a:t>P</a:t>
            </a:r>
            <a:r>
              <a:rPr lang="en-US" altLang="ru-RU" sz="1200">
                <a:solidFill>
                  <a:srgbClr val="000000"/>
                </a:solidFill>
              </a:rPr>
              <a:t>min</a:t>
            </a:r>
            <a:r>
              <a:rPr lang="en-US" altLang="ru-RU" sz="2000">
                <a:solidFill>
                  <a:srgbClr val="000000"/>
                </a:solidFill>
              </a:rPr>
              <a:t> </a:t>
            </a:r>
            <a:r>
              <a:rPr lang="en-US" altLang="ru-RU" sz="2000">
                <a:solidFill>
                  <a:srgbClr val="000000"/>
                </a:solidFill>
                <a:sym typeface="Symbol" charset="2"/>
              </a:rPr>
              <a:t> 30 </a:t>
            </a:r>
            <a:r>
              <a:rPr lang="en-US" altLang="ru-RU" sz="2000">
                <a:solidFill>
                  <a:srgbClr val="000000"/>
                </a:solidFill>
                <a:ea typeface="Tahoma" charset="0"/>
                <a:cs typeface="Tahoma" charset="0"/>
                <a:sym typeface="Symbol" charset="2"/>
              </a:rPr>
              <a:t>% </a:t>
            </a:r>
            <a:r>
              <a:rPr lang="ru-RU" altLang="ru-RU" sz="2000">
                <a:solidFill>
                  <a:srgbClr val="000000"/>
                </a:solidFill>
              </a:rPr>
              <a:t>Р</a:t>
            </a:r>
            <a:r>
              <a:rPr lang="en-US" altLang="ru-RU" sz="1200">
                <a:solidFill>
                  <a:srgbClr val="000000"/>
                </a:solidFill>
              </a:rPr>
              <a:t>max</a:t>
            </a:r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01701" y="373618"/>
            <a:ext cx="6712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Суточный график нагрузки энергосистемы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828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5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5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2" grpId="0" animBg="1"/>
      <p:bldP spid="45083" grpId="0" animBg="1"/>
      <p:bldP spid="45084" grpId="0" animBg="1"/>
      <p:bldP spid="45085" grpId="0" animBg="1"/>
      <p:bldP spid="45086" grpId="0"/>
      <p:bldP spid="45087" grpId="0"/>
      <p:bldP spid="4508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2351089" y="1196975"/>
          <a:ext cx="7488237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1196975"/>
                        <a:ext cx="7488237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2566988" y="1341438"/>
            <a:ext cx="303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9191626" y="5734050"/>
            <a:ext cx="5533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мес</a:t>
            </a:r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6600825" y="4365626"/>
            <a:ext cx="0" cy="1439863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>
            <a:off x="3503613" y="2636838"/>
            <a:ext cx="0" cy="3097212"/>
          </a:xfrm>
          <a:prstGeom prst="line">
            <a:avLst/>
          </a:prstGeom>
          <a:noFill/>
          <a:ln w="9525">
            <a:solidFill>
              <a:srgbClr val="000000"/>
            </a:solidFill>
            <a:prstDash val="lg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3216275" y="2133601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  <a:r>
              <a:rPr lang="en-US" altLang="ru-RU" sz="1000">
                <a:solidFill>
                  <a:srgbClr val="000000"/>
                </a:solidFill>
              </a:rPr>
              <a:t>max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6311900" y="39338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Р</a:t>
            </a:r>
            <a:r>
              <a:rPr lang="en-US" altLang="ru-RU" sz="1000">
                <a:solidFill>
                  <a:srgbClr val="000000"/>
                </a:solidFill>
              </a:rPr>
              <a:t>min</a:t>
            </a: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01701" y="373618"/>
            <a:ext cx="64616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Годовой график нагрузки энергосистемы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205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8" grpId="0" animBg="1"/>
      <p:bldP spid="46089" grpId="0" animBg="1"/>
      <p:bldP spid="46090" grpId="0"/>
      <p:bldP spid="460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2352676" y="1196976"/>
          <a:ext cx="7631113" cy="498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6" y="1196976"/>
                        <a:ext cx="7631113" cy="498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6383339" y="1341439"/>
            <a:ext cx="3457575" cy="2808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6383339" y="4292600"/>
            <a:ext cx="3457575" cy="172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4518" name="AutoShape 6"/>
          <p:cNvSpPr>
            <a:spLocks noChangeArrowheads="1"/>
          </p:cNvSpPr>
          <p:nvPr/>
        </p:nvSpPr>
        <p:spPr bwMode="auto">
          <a:xfrm>
            <a:off x="4872038" y="1989138"/>
            <a:ext cx="1223962" cy="431800"/>
          </a:xfrm>
          <a:prstGeom prst="wedgeRectCallout">
            <a:avLst>
              <a:gd name="adj1" fmla="val -77755"/>
              <a:gd name="adj2" fmla="val 11360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Опора</a:t>
            </a:r>
          </a:p>
        </p:txBody>
      </p:sp>
      <p:sp>
        <p:nvSpPr>
          <p:cNvPr id="64519" name="AutoShape 7"/>
          <p:cNvSpPr>
            <a:spLocks noChangeArrowheads="1"/>
          </p:cNvSpPr>
          <p:nvPr/>
        </p:nvSpPr>
        <p:spPr bwMode="auto">
          <a:xfrm>
            <a:off x="5303839" y="4797425"/>
            <a:ext cx="1584325" cy="431800"/>
          </a:xfrm>
          <a:prstGeom prst="wedgeRectCallout">
            <a:avLst>
              <a:gd name="adj1" fmla="val -68639"/>
              <a:gd name="adj2" fmla="val 9154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Фундамент</a:t>
            </a:r>
          </a:p>
        </p:txBody>
      </p:sp>
      <p:sp>
        <p:nvSpPr>
          <p:cNvPr id="64520" name="AutoShape 8"/>
          <p:cNvSpPr>
            <a:spLocks noChangeArrowheads="1"/>
          </p:cNvSpPr>
          <p:nvPr/>
        </p:nvSpPr>
        <p:spPr bwMode="auto">
          <a:xfrm>
            <a:off x="5591176" y="2636838"/>
            <a:ext cx="1584325" cy="431800"/>
          </a:xfrm>
          <a:prstGeom prst="wedgeRectCallout">
            <a:avLst>
              <a:gd name="adj1" fmla="val -53005"/>
              <a:gd name="adj2" fmla="val 12757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Изолятор</a:t>
            </a:r>
          </a:p>
        </p:txBody>
      </p:sp>
      <p:sp>
        <p:nvSpPr>
          <p:cNvPr id="64521" name="AutoShape 9"/>
          <p:cNvSpPr>
            <a:spLocks noChangeArrowheads="1"/>
          </p:cNvSpPr>
          <p:nvPr/>
        </p:nvSpPr>
        <p:spPr bwMode="auto">
          <a:xfrm>
            <a:off x="5664201" y="3789363"/>
            <a:ext cx="1584325" cy="431800"/>
          </a:xfrm>
          <a:prstGeom prst="wedgeRectCallout">
            <a:avLst>
              <a:gd name="adj1" fmla="val -65028"/>
              <a:gd name="adj2" fmla="val 9889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Провод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03839" y="354847"/>
            <a:ext cx="1883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Опора ЛЭП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206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nimBg="1"/>
      <p:bldP spid="64517" grpId="0" animBg="1"/>
      <p:bldP spid="64518" grpId="0" animBg="1"/>
      <p:bldP spid="64519" grpId="0" animBg="1"/>
      <p:bldP spid="64520" grpId="0" animBg="1"/>
      <p:bldP spid="645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77" name="Text Box 57"/>
          <p:cNvSpPr txBox="1">
            <a:spLocks noChangeArrowheads="1"/>
          </p:cNvSpPr>
          <p:nvPr/>
        </p:nvSpPr>
        <p:spPr bwMode="auto">
          <a:xfrm>
            <a:off x="2279651" y="1052514"/>
            <a:ext cx="7694613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ru-RU" dirty="0">
                <a:solidFill>
                  <a:srgbClr val="000000"/>
                </a:solidFill>
              </a:rPr>
              <a:t>P = </a:t>
            </a:r>
            <a:r>
              <a:rPr lang="en-US" altLang="ru-RU" i="1" dirty="0">
                <a:solidFill>
                  <a:srgbClr val="000000"/>
                </a:solidFill>
              </a:rPr>
              <a:t>f</a:t>
            </a:r>
            <a:r>
              <a:rPr lang="ru-RU" altLang="ru-RU" i="1" dirty="0">
                <a:solidFill>
                  <a:srgbClr val="000000"/>
                </a:solidFill>
              </a:rPr>
              <a:t> </a:t>
            </a:r>
            <a:r>
              <a:rPr lang="en-US" altLang="ru-RU" dirty="0">
                <a:solidFill>
                  <a:srgbClr val="000000"/>
                </a:solidFill>
              </a:rPr>
              <a:t>(U</a:t>
            </a:r>
            <a:r>
              <a:rPr lang="en-US" altLang="ru-RU" baseline="30000" dirty="0">
                <a:solidFill>
                  <a:srgbClr val="000000"/>
                </a:solidFill>
              </a:rPr>
              <a:t>2</a:t>
            </a:r>
            <a:r>
              <a:rPr lang="en-US" altLang="ru-RU" dirty="0">
                <a:solidFill>
                  <a:srgbClr val="000000"/>
                </a:solidFill>
              </a:rPr>
              <a:t>) – </a:t>
            </a:r>
            <a:r>
              <a:rPr lang="ru-RU" altLang="ru-RU" dirty="0">
                <a:solidFill>
                  <a:srgbClr val="000000"/>
                </a:solidFill>
              </a:rPr>
              <a:t>передача мощности увеличивается пропорционально </a:t>
            </a:r>
          </a:p>
          <a:p>
            <a:r>
              <a:rPr lang="ru-RU" altLang="ru-RU" dirty="0">
                <a:solidFill>
                  <a:srgbClr val="000000"/>
                </a:solidFill>
              </a:rPr>
              <a:t>	           квадрату напряжения</a:t>
            </a:r>
          </a:p>
        </p:txBody>
      </p:sp>
      <p:sp>
        <p:nvSpPr>
          <p:cNvPr id="56378" name="Text Box 58"/>
          <p:cNvSpPr txBox="1">
            <a:spLocks noChangeArrowheads="1"/>
          </p:cNvSpPr>
          <p:nvPr/>
        </p:nvSpPr>
        <p:spPr bwMode="auto">
          <a:xfrm>
            <a:off x="2279650" y="1916114"/>
            <a:ext cx="7677150" cy="37623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СТ</a:t>
            </a:r>
            <a:r>
              <a:rPr lang="en-US" altLang="ru-RU">
                <a:solidFill>
                  <a:srgbClr val="000000"/>
                </a:solidFill>
              </a:rPr>
              <a:t> = </a:t>
            </a:r>
            <a:r>
              <a:rPr lang="en-US" altLang="ru-RU" i="1">
                <a:solidFill>
                  <a:srgbClr val="000000"/>
                </a:solidFill>
              </a:rPr>
              <a:t>f</a:t>
            </a:r>
            <a:r>
              <a:rPr lang="ru-RU" altLang="ru-RU" i="1">
                <a:solidFill>
                  <a:srgbClr val="000000"/>
                </a:solidFill>
              </a:rPr>
              <a:t> </a:t>
            </a:r>
            <a:r>
              <a:rPr lang="en-US" altLang="ru-RU">
                <a:solidFill>
                  <a:srgbClr val="000000"/>
                </a:solidFill>
              </a:rPr>
              <a:t>(U) – </a:t>
            </a:r>
            <a:r>
              <a:rPr lang="ru-RU" altLang="ru-RU">
                <a:solidFill>
                  <a:srgbClr val="000000"/>
                </a:solidFill>
              </a:rPr>
              <a:t>стоимость увеличивается пропорционально напряжению</a:t>
            </a:r>
          </a:p>
        </p:txBody>
      </p:sp>
      <p:sp>
        <p:nvSpPr>
          <p:cNvPr id="56379" name="Text Box 59"/>
          <p:cNvSpPr txBox="1">
            <a:spLocks noChangeArrowheads="1"/>
          </p:cNvSpPr>
          <p:nvPr/>
        </p:nvSpPr>
        <p:spPr bwMode="auto">
          <a:xfrm>
            <a:off x="3432176" y="2492376"/>
            <a:ext cx="5400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/>
              <a:t>1 ЛЭП 500 кВ = 4 – 5 ЛЭП 220 кВ</a:t>
            </a:r>
          </a:p>
          <a:p>
            <a:endParaRPr lang="ru-RU" altLang="ru-RU" sz="2400" b="1"/>
          </a:p>
          <a:p>
            <a:r>
              <a:rPr lang="ru-RU" altLang="ru-RU" sz="2400" b="1"/>
              <a:t>СТ ЛЭП 500 кВ </a:t>
            </a:r>
            <a:r>
              <a:rPr lang="ru-RU" altLang="ru-RU" sz="2400" b="1">
                <a:sym typeface="Symbol" charset="2"/>
              </a:rPr>
              <a:t> 2 СТ ЛЭП 220 кВ</a:t>
            </a:r>
          </a:p>
        </p:txBody>
      </p:sp>
      <p:sp>
        <p:nvSpPr>
          <p:cNvPr id="56380" name="Rectangle 60"/>
          <p:cNvSpPr>
            <a:spLocks noChangeArrowheads="1"/>
          </p:cNvSpPr>
          <p:nvPr/>
        </p:nvSpPr>
        <p:spPr bwMode="auto">
          <a:xfrm>
            <a:off x="4152901" y="3892730"/>
            <a:ext cx="467995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 anchorCtr="1"/>
          <a:lstStyle/>
          <a:p>
            <a:pPr algn="ctr"/>
            <a:endParaRPr lang="ru-RU" altLang="ru-RU" dirty="0">
              <a:solidFill>
                <a:schemeClr val="bg1"/>
              </a:solidFill>
              <a:latin typeface="Arial" charset="0"/>
            </a:endParaRPr>
          </a:p>
          <a:p>
            <a:pPr algn="ctr"/>
            <a:r>
              <a:rPr lang="ru-RU" altLang="ru-RU" dirty="0">
                <a:latin typeface="Arial" charset="0"/>
              </a:rPr>
              <a:t>Наиболее выгодное напряжение</a:t>
            </a:r>
          </a:p>
          <a:p>
            <a:pPr algn="ctr"/>
            <a:endParaRPr lang="ru-RU" altLang="ru-RU" dirty="0">
              <a:latin typeface="Arial" charset="0"/>
            </a:endParaRPr>
          </a:p>
        </p:txBody>
      </p:sp>
      <p:graphicFrame>
        <p:nvGraphicFramePr>
          <p:cNvPr id="56381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425928"/>
              </p:ext>
            </p:extLst>
          </p:nvPr>
        </p:nvGraphicFramePr>
        <p:xfrm>
          <a:off x="4727575" y="4710114"/>
          <a:ext cx="3168650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Формула" r:id="rId3" imgW="1155600" imgH="583920" progId="Equation.3">
                  <p:embed/>
                </p:oleObj>
              </mc:Choice>
              <mc:Fallback>
                <p:oleObj name="Формула" r:id="rId3" imgW="1155600" imgH="583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4710114"/>
                        <a:ext cx="3168650" cy="16017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152901" y="342237"/>
            <a:ext cx="6017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Напряжение в линиях электропередач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906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77" grpId="0" animBg="1"/>
      <p:bldP spid="56378" grpId="0" animBg="1"/>
      <p:bldP spid="56379" grpId="0"/>
      <p:bldP spid="5638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464" name="Group 1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54580"/>
              </p:ext>
            </p:extLst>
          </p:nvPr>
        </p:nvGraphicFramePr>
        <p:xfrm>
          <a:off x="1919288" y="981075"/>
          <a:ext cx="8424862" cy="5501958"/>
        </p:xfrm>
        <a:graphic>
          <a:graphicData uri="http://schemas.openxmlformats.org/drawingml/2006/table">
            <a:tbl>
              <a:tblPr/>
              <a:tblGrid>
                <a:gridCol w="1727200"/>
                <a:gridCol w="1873250"/>
                <a:gridCol w="1511300"/>
                <a:gridCol w="3313112"/>
              </a:tblGrid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Номинальное напряжение, </a:t>
                      </a:r>
                      <a:r>
                        <a:rPr kumimoji="0" lang="ru-RU" altLang="ru-RU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кВ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Передаваемая мощность, МВ</a:t>
                      </a:r>
                      <a:r>
                        <a:rPr kumimoji="0" lang="en-US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·</a:t>
                      </a: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ea typeface="Arial" charset="0"/>
                          <a:cs typeface="Arial" charset="0"/>
                        </a:rPr>
                        <a:t>А</a:t>
                      </a:r>
                      <a:endParaRPr kumimoji="0" lang="en-US" altLang="ru-RU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Длина линий,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Область применения и основное назначение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До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До 0,1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До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Электроснабжение отдельных потребителей (распределение мощности внутри предприятий)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 –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 –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3 – 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Электроснабжение промышленных и сельских потребителей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20 – 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3 – 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30 – 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Распределение мощности внутри городов и населенных пунктов, электроснабжение сельских потребителей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3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110 – 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15 – 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100 –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Распределение мощностей внутри энергосистем и предприятий ЭС электроснабжение предприятий и узлов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220 – 330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100 – 400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300 – 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Распределение мощностей внутри крупных энергосистем, электроснабжение удаленных и крупных потребителей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400 – 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600 – 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1000 – 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Обеспечение межсистемных связей, выдача мощности электростанциями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750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1000 – 2000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2000 – 3000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Развитие крупных </a:t>
                      </a:r>
                      <a:r>
                        <a:rPr kumimoji="0" lang="en-US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o</a:t>
                      </a: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объединенных энергосистем, выдача мощности крупными электростанциями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74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1150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2500 – 6000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3000 – 5000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Tahoma" charset="0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12000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Tahoma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ea typeface="Arial" charset="0"/>
                          <a:cs typeface="Arial" charset="0"/>
                        </a:rPr>
                        <a:t>То же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669392" y="352836"/>
            <a:ext cx="33270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Классификация ЛЭП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1894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9" name="Rectangle 55"/>
          <p:cNvSpPr>
            <a:spLocks noChangeArrowheads="1"/>
          </p:cNvSpPr>
          <p:nvPr/>
        </p:nvSpPr>
        <p:spPr bwMode="auto">
          <a:xfrm>
            <a:off x="2208214" y="1989138"/>
            <a:ext cx="37433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Системные линии</a:t>
            </a:r>
          </a:p>
        </p:txBody>
      </p:sp>
      <p:sp>
        <p:nvSpPr>
          <p:cNvPr id="62520" name="Rectangle 56"/>
          <p:cNvSpPr>
            <a:spLocks noChangeArrowheads="1"/>
          </p:cNvSpPr>
          <p:nvPr/>
        </p:nvSpPr>
        <p:spPr bwMode="auto">
          <a:xfrm>
            <a:off x="2208214" y="1341438"/>
            <a:ext cx="37433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Единая национальная сеть (ЕНС)</a:t>
            </a:r>
          </a:p>
        </p:txBody>
      </p:sp>
      <p:sp>
        <p:nvSpPr>
          <p:cNvPr id="62521" name="Rectangle 57"/>
          <p:cNvSpPr>
            <a:spLocks noChangeArrowheads="1"/>
          </p:cNvSpPr>
          <p:nvPr/>
        </p:nvSpPr>
        <p:spPr bwMode="auto">
          <a:xfrm>
            <a:off x="2208214" y="2638426"/>
            <a:ext cx="3743325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Распределительные сети</a:t>
            </a:r>
          </a:p>
          <a:p>
            <a:pPr algn="ctr"/>
            <a:r>
              <a:rPr lang="ru-RU" altLang="ru-RU">
                <a:latin typeface="Arial" charset="0"/>
              </a:rPr>
              <a:t>потребительского назначения</a:t>
            </a:r>
          </a:p>
        </p:txBody>
      </p:sp>
      <p:sp>
        <p:nvSpPr>
          <p:cNvPr id="62522" name="Rectangle 58"/>
          <p:cNvSpPr>
            <a:spLocks noChangeArrowheads="1"/>
          </p:cNvSpPr>
          <p:nvPr/>
        </p:nvSpPr>
        <p:spPr bwMode="auto">
          <a:xfrm>
            <a:off x="2208214" y="3284538"/>
            <a:ext cx="3743325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Распределительные сети</a:t>
            </a:r>
          </a:p>
        </p:txBody>
      </p:sp>
      <p:sp>
        <p:nvSpPr>
          <p:cNvPr id="62523" name="Rectangle 59"/>
          <p:cNvSpPr>
            <a:spLocks noChangeArrowheads="1"/>
          </p:cNvSpPr>
          <p:nvPr/>
        </p:nvSpPr>
        <p:spPr bwMode="auto">
          <a:xfrm>
            <a:off x="6456364" y="1341438"/>
            <a:ext cx="3743325" cy="5762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Сеть предназначена для транспорта </a:t>
            </a:r>
          </a:p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больших потоков энергии. 220 – 750 КВ</a:t>
            </a:r>
          </a:p>
        </p:txBody>
      </p:sp>
      <p:sp>
        <p:nvSpPr>
          <p:cNvPr id="62524" name="Rectangle 60"/>
          <p:cNvSpPr>
            <a:spLocks noChangeArrowheads="1"/>
          </p:cNvSpPr>
          <p:nvPr/>
        </p:nvSpPr>
        <p:spPr bwMode="auto">
          <a:xfrm>
            <a:off x="6456364" y="1990726"/>
            <a:ext cx="3743325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Связывают узловые подстанции, </a:t>
            </a:r>
          </a:p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электростанции. 110 – 220 КВ</a:t>
            </a:r>
          </a:p>
        </p:txBody>
      </p:sp>
      <p:sp>
        <p:nvSpPr>
          <p:cNvPr id="62525" name="Rectangle 61"/>
          <p:cNvSpPr>
            <a:spLocks noChangeArrowheads="1"/>
          </p:cNvSpPr>
          <p:nvPr/>
        </p:nvSpPr>
        <p:spPr bwMode="auto">
          <a:xfrm>
            <a:off x="6456364" y="2636838"/>
            <a:ext cx="3743325" cy="5762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Снабжают электроэнергией крупные </a:t>
            </a:r>
          </a:p>
          <a:p>
            <a:pPr algn="ctr"/>
            <a:r>
              <a:rPr lang="ru-RU" altLang="ru-RU" sz="1400">
                <a:solidFill>
                  <a:srgbClr val="000000"/>
                </a:solidFill>
                <a:latin typeface="Arial" charset="0"/>
              </a:rPr>
              <a:t>предприятия. 110 КВ</a:t>
            </a:r>
          </a:p>
        </p:txBody>
      </p:sp>
      <p:sp>
        <p:nvSpPr>
          <p:cNvPr id="62526" name="Rectangle 62"/>
          <p:cNvSpPr>
            <a:spLocks noChangeArrowheads="1"/>
          </p:cNvSpPr>
          <p:nvPr/>
        </p:nvSpPr>
        <p:spPr bwMode="auto">
          <a:xfrm>
            <a:off x="6456364" y="3284538"/>
            <a:ext cx="3743325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Связывают крупные подстанции и </a:t>
            </a:r>
          </a:p>
          <a:p>
            <a:pPr algn="ctr"/>
            <a:r>
              <a:rPr lang="ru-RU" altLang="ru-RU" sz="1400">
                <a:solidFill>
                  <a:srgbClr val="000000"/>
                </a:solidFill>
              </a:rPr>
              <a:t>конкретного потребителя. 35, 10 и 6 КВ</a:t>
            </a:r>
          </a:p>
        </p:txBody>
      </p:sp>
      <p:sp>
        <p:nvSpPr>
          <p:cNvPr id="62527" name="Rectangle 63"/>
          <p:cNvSpPr>
            <a:spLocks noChangeArrowheads="1"/>
          </p:cNvSpPr>
          <p:nvPr/>
        </p:nvSpPr>
        <p:spPr bwMode="auto">
          <a:xfrm>
            <a:off x="4252913" y="4221164"/>
            <a:ext cx="3816350" cy="23764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528" name="Line 64"/>
          <p:cNvSpPr>
            <a:spLocks noChangeShapeType="1"/>
          </p:cNvSpPr>
          <p:nvPr/>
        </p:nvSpPr>
        <p:spPr bwMode="auto">
          <a:xfrm flipV="1">
            <a:off x="4800600" y="5661026"/>
            <a:ext cx="1366838" cy="5762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29" name="Line 65"/>
          <p:cNvSpPr>
            <a:spLocks noChangeShapeType="1"/>
          </p:cNvSpPr>
          <p:nvPr/>
        </p:nvSpPr>
        <p:spPr bwMode="auto">
          <a:xfrm flipV="1">
            <a:off x="6167438" y="4508501"/>
            <a:ext cx="0" cy="11525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0" name="Line 66"/>
          <p:cNvSpPr>
            <a:spLocks noChangeShapeType="1"/>
          </p:cNvSpPr>
          <p:nvPr/>
        </p:nvSpPr>
        <p:spPr bwMode="auto">
          <a:xfrm flipH="1" flipV="1">
            <a:off x="6157914" y="5661026"/>
            <a:ext cx="801687" cy="3603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1" name="Line 67"/>
          <p:cNvSpPr>
            <a:spLocks noChangeShapeType="1"/>
          </p:cNvSpPr>
          <p:nvPr/>
        </p:nvSpPr>
        <p:spPr bwMode="auto">
          <a:xfrm flipV="1">
            <a:off x="6167439" y="4508500"/>
            <a:ext cx="1081087" cy="5778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2" name="Line 68"/>
          <p:cNvSpPr>
            <a:spLocks noChangeShapeType="1"/>
          </p:cNvSpPr>
          <p:nvPr/>
        </p:nvSpPr>
        <p:spPr bwMode="auto">
          <a:xfrm flipV="1">
            <a:off x="5232401" y="4811713"/>
            <a:ext cx="358775" cy="12255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3" name="Line 69"/>
          <p:cNvSpPr>
            <a:spLocks noChangeShapeType="1"/>
          </p:cNvSpPr>
          <p:nvPr/>
        </p:nvSpPr>
        <p:spPr bwMode="auto">
          <a:xfrm flipH="1" flipV="1">
            <a:off x="4987925" y="4797426"/>
            <a:ext cx="431800" cy="5762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4" name="Line 70"/>
          <p:cNvSpPr>
            <a:spLocks noChangeShapeType="1"/>
          </p:cNvSpPr>
          <p:nvPr/>
        </p:nvSpPr>
        <p:spPr bwMode="auto">
          <a:xfrm flipH="1" flipV="1">
            <a:off x="6988175" y="4652963"/>
            <a:ext cx="431800" cy="5762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5" name="Line 71"/>
          <p:cNvSpPr>
            <a:spLocks noChangeShapeType="1"/>
          </p:cNvSpPr>
          <p:nvPr/>
        </p:nvSpPr>
        <p:spPr bwMode="auto">
          <a:xfrm flipH="1">
            <a:off x="6672264" y="4884739"/>
            <a:ext cx="503237" cy="5746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6" name="Line 72"/>
          <p:cNvSpPr>
            <a:spLocks noChangeShapeType="1"/>
          </p:cNvSpPr>
          <p:nvPr/>
        </p:nvSpPr>
        <p:spPr bwMode="auto">
          <a:xfrm>
            <a:off x="6599238" y="5876926"/>
            <a:ext cx="144462" cy="5048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7" name="Line 73"/>
          <p:cNvSpPr>
            <a:spLocks noChangeShapeType="1"/>
          </p:cNvSpPr>
          <p:nvPr/>
        </p:nvSpPr>
        <p:spPr bwMode="auto">
          <a:xfrm>
            <a:off x="5562601" y="5919788"/>
            <a:ext cx="576263" cy="215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8" name="Line 74"/>
          <p:cNvSpPr>
            <a:spLocks noChangeShapeType="1"/>
          </p:cNvSpPr>
          <p:nvPr/>
        </p:nvSpPr>
        <p:spPr bwMode="auto">
          <a:xfrm>
            <a:off x="5519738" y="5013326"/>
            <a:ext cx="360362" cy="2079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39" name="Line 75"/>
          <p:cNvSpPr>
            <a:spLocks noChangeShapeType="1"/>
          </p:cNvSpPr>
          <p:nvPr/>
        </p:nvSpPr>
        <p:spPr bwMode="auto">
          <a:xfrm>
            <a:off x="6743701" y="5373688"/>
            <a:ext cx="360363" cy="2079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0" name="Line 76"/>
          <p:cNvSpPr>
            <a:spLocks noChangeShapeType="1"/>
          </p:cNvSpPr>
          <p:nvPr/>
        </p:nvSpPr>
        <p:spPr bwMode="auto">
          <a:xfrm flipV="1">
            <a:off x="7104063" y="4800600"/>
            <a:ext cx="5762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1" name="Line 77"/>
          <p:cNvSpPr>
            <a:spLocks noChangeShapeType="1"/>
          </p:cNvSpPr>
          <p:nvPr/>
        </p:nvSpPr>
        <p:spPr bwMode="auto">
          <a:xfrm flipV="1">
            <a:off x="7319963" y="5084763"/>
            <a:ext cx="3603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2" name="Line 78"/>
          <p:cNvSpPr>
            <a:spLocks noChangeShapeType="1"/>
          </p:cNvSpPr>
          <p:nvPr/>
        </p:nvSpPr>
        <p:spPr bwMode="auto">
          <a:xfrm flipV="1">
            <a:off x="6527801" y="5229225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3" name="Line 79"/>
          <p:cNvSpPr>
            <a:spLocks noChangeShapeType="1"/>
          </p:cNvSpPr>
          <p:nvPr/>
        </p:nvSpPr>
        <p:spPr bwMode="auto">
          <a:xfrm flipV="1">
            <a:off x="6692901" y="6237288"/>
            <a:ext cx="3603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4" name="Line 80"/>
          <p:cNvSpPr>
            <a:spLocks noChangeShapeType="1"/>
          </p:cNvSpPr>
          <p:nvPr/>
        </p:nvSpPr>
        <p:spPr bwMode="auto">
          <a:xfrm flipV="1">
            <a:off x="5519738" y="6021389"/>
            <a:ext cx="360362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5" name="Line 81"/>
          <p:cNvSpPr>
            <a:spLocks noChangeShapeType="1"/>
          </p:cNvSpPr>
          <p:nvPr/>
        </p:nvSpPr>
        <p:spPr bwMode="auto">
          <a:xfrm flipH="1" flipV="1">
            <a:off x="5735639" y="6127750"/>
            <a:ext cx="288925" cy="25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6" name="Line 82"/>
          <p:cNvSpPr>
            <a:spLocks noChangeShapeType="1"/>
          </p:cNvSpPr>
          <p:nvPr/>
        </p:nvSpPr>
        <p:spPr bwMode="auto">
          <a:xfrm flipH="1">
            <a:off x="4727575" y="5051425"/>
            <a:ext cx="433388" cy="393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7" name="Line 83"/>
          <p:cNvSpPr>
            <a:spLocks noChangeShapeType="1"/>
          </p:cNvSpPr>
          <p:nvPr/>
        </p:nvSpPr>
        <p:spPr bwMode="auto">
          <a:xfrm>
            <a:off x="4872039" y="5310189"/>
            <a:ext cx="71437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2548" name="Line 84"/>
          <p:cNvSpPr>
            <a:spLocks noChangeShapeType="1"/>
          </p:cNvSpPr>
          <p:nvPr/>
        </p:nvSpPr>
        <p:spPr bwMode="auto">
          <a:xfrm>
            <a:off x="5087939" y="5110164"/>
            <a:ext cx="71437" cy="287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401701" y="373618"/>
            <a:ext cx="6378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Типы электросетей и их предназначение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15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2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6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6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6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6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6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6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519" grpId="0" animBg="1"/>
      <p:bldP spid="62520" grpId="0" animBg="1"/>
      <p:bldP spid="62521" grpId="0" animBg="1"/>
      <p:bldP spid="62522" grpId="0" animBg="1"/>
      <p:bldP spid="62523" grpId="0" animBg="1"/>
      <p:bldP spid="62524" grpId="0" animBg="1"/>
      <p:bldP spid="62525" grpId="0" animBg="1"/>
      <p:bldP spid="62526" grpId="0" animBg="1"/>
      <p:bldP spid="62527" grpId="0" animBg="1"/>
      <p:bldP spid="62528" grpId="0" animBg="1"/>
      <p:bldP spid="62529" grpId="0" animBg="1"/>
      <p:bldP spid="62530" grpId="0" animBg="1"/>
      <p:bldP spid="62531" grpId="0" animBg="1"/>
      <p:bldP spid="62532" grpId="0" animBg="1"/>
      <p:bldP spid="62533" grpId="0" animBg="1"/>
      <p:bldP spid="62534" grpId="0" animBg="1"/>
      <p:bldP spid="62535" grpId="0" animBg="1"/>
      <p:bldP spid="62536" grpId="0" animBg="1"/>
      <p:bldP spid="62537" grpId="0" animBg="1"/>
      <p:bldP spid="62538" grpId="0" animBg="1"/>
      <p:bldP spid="62539" grpId="0" animBg="1"/>
      <p:bldP spid="62540" grpId="0" animBg="1"/>
      <p:bldP spid="62541" grpId="0" animBg="1"/>
      <p:bldP spid="62542" grpId="0" animBg="1"/>
      <p:bldP spid="62543" grpId="0" animBg="1"/>
      <p:bldP spid="62544" grpId="0" animBg="1"/>
      <p:bldP spid="62545" grpId="0" animBg="1"/>
      <p:bldP spid="62546" grpId="0" animBg="1"/>
      <p:bldP spid="62547" grpId="0" animBg="1"/>
      <p:bldP spid="625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403" name="Object 59"/>
          <p:cNvGraphicFramePr>
            <a:graphicFrameLocks noChangeAspect="1"/>
          </p:cNvGraphicFramePr>
          <p:nvPr/>
        </p:nvGraphicFramePr>
        <p:xfrm>
          <a:off x="2279650" y="1196975"/>
          <a:ext cx="7296150" cy="486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Document" r:id="rId4" imgW="6095238" imgH="4064516" progId="XaraX.Document">
                  <p:embed/>
                </p:oleObj>
              </mc:Choice>
              <mc:Fallback>
                <p:oleObj name="Document" r:id="rId4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1196975"/>
                        <a:ext cx="7296150" cy="486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5232400" y="1844675"/>
            <a:ext cx="287338" cy="215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5232400" y="1557338"/>
            <a:ext cx="287338" cy="215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08" name="Rectangle 64"/>
          <p:cNvSpPr>
            <a:spLocks noChangeArrowheads="1"/>
          </p:cNvSpPr>
          <p:nvPr/>
        </p:nvSpPr>
        <p:spPr bwMode="auto">
          <a:xfrm>
            <a:off x="5087939" y="5013325"/>
            <a:ext cx="287337" cy="215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09" name="Rectangle 65"/>
          <p:cNvSpPr>
            <a:spLocks noChangeArrowheads="1"/>
          </p:cNvSpPr>
          <p:nvPr/>
        </p:nvSpPr>
        <p:spPr bwMode="auto">
          <a:xfrm>
            <a:off x="5087939" y="5300663"/>
            <a:ext cx="287337" cy="215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10" name="Rectangle 66"/>
          <p:cNvSpPr>
            <a:spLocks noChangeArrowheads="1"/>
          </p:cNvSpPr>
          <p:nvPr/>
        </p:nvSpPr>
        <p:spPr bwMode="auto">
          <a:xfrm>
            <a:off x="5159375" y="5589588"/>
            <a:ext cx="287338" cy="2159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11" name="Rectangle 67"/>
          <p:cNvSpPr>
            <a:spLocks noChangeArrowheads="1"/>
          </p:cNvSpPr>
          <p:nvPr/>
        </p:nvSpPr>
        <p:spPr bwMode="auto">
          <a:xfrm>
            <a:off x="2782888" y="2133600"/>
            <a:ext cx="360362" cy="287338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16" name="Text Box 72"/>
          <p:cNvSpPr txBox="1">
            <a:spLocks noChangeArrowheads="1"/>
          </p:cNvSpPr>
          <p:nvPr/>
        </p:nvSpPr>
        <p:spPr bwMode="auto">
          <a:xfrm>
            <a:off x="4943475" y="4264025"/>
            <a:ext cx="5902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400">
                <a:solidFill>
                  <a:srgbClr val="000000"/>
                </a:solidFill>
              </a:rPr>
              <a:t>ТЭЦ</a:t>
            </a:r>
            <a:r>
              <a:rPr lang="ru-RU" altLang="ru-RU" sz="16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7417" name="Text Box 73"/>
          <p:cNvSpPr txBox="1">
            <a:spLocks noChangeArrowheads="1"/>
          </p:cNvSpPr>
          <p:nvPr/>
        </p:nvSpPr>
        <p:spPr bwMode="auto">
          <a:xfrm>
            <a:off x="4367213" y="1528763"/>
            <a:ext cx="5902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400">
                <a:solidFill>
                  <a:srgbClr val="000000"/>
                </a:solidFill>
              </a:rPr>
              <a:t>ТЭЦ</a:t>
            </a:r>
            <a:r>
              <a:rPr lang="ru-RU" altLang="ru-RU" sz="16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7418" name="Text Box 74"/>
          <p:cNvSpPr txBox="1">
            <a:spLocks noChangeArrowheads="1"/>
          </p:cNvSpPr>
          <p:nvPr/>
        </p:nvSpPr>
        <p:spPr bwMode="auto">
          <a:xfrm>
            <a:off x="3287713" y="1887538"/>
            <a:ext cx="59022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400">
                <a:solidFill>
                  <a:srgbClr val="000000"/>
                </a:solidFill>
              </a:rPr>
              <a:t>ТЭЦ</a:t>
            </a:r>
            <a:r>
              <a:rPr lang="ru-RU" altLang="ru-RU" sz="16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7419" name="Line 75"/>
          <p:cNvSpPr>
            <a:spLocks noChangeShapeType="1"/>
          </p:cNvSpPr>
          <p:nvPr/>
        </p:nvSpPr>
        <p:spPr bwMode="auto">
          <a:xfrm>
            <a:off x="3684588" y="1757363"/>
            <a:ext cx="971550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0" name="Line 76"/>
          <p:cNvSpPr>
            <a:spLocks noChangeShapeType="1"/>
          </p:cNvSpPr>
          <p:nvPr/>
        </p:nvSpPr>
        <p:spPr bwMode="auto">
          <a:xfrm>
            <a:off x="3646488" y="1835150"/>
            <a:ext cx="971550" cy="15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1" name="Line 77"/>
          <p:cNvSpPr>
            <a:spLocks noChangeShapeType="1"/>
          </p:cNvSpPr>
          <p:nvPr/>
        </p:nvSpPr>
        <p:spPr bwMode="auto">
          <a:xfrm flipH="1">
            <a:off x="4440238" y="2133600"/>
            <a:ext cx="360362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2" name="Line 78"/>
          <p:cNvSpPr>
            <a:spLocks noChangeShapeType="1"/>
          </p:cNvSpPr>
          <p:nvPr/>
        </p:nvSpPr>
        <p:spPr bwMode="auto">
          <a:xfrm>
            <a:off x="4727576" y="3141663"/>
            <a:ext cx="576263" cy="151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4" name="Line 80"/>
          <p:cNvSpPr>
            <a:spLocks noChangeShapeType="1"/>
          </p:cNvSpPr>
          <p:nvPr/>
        </p:nvSpPr>
        <p:spPr bwMode="auto">
          <a:xfrm flipH="1">
            <a:off x="4367213" y="2133600"/>
            <a:ext cx="360362" cy="5032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5" name="Line 81"/>
          <p:cNvSpPr>
            <a:spLocks noChangeShapeType="1"/>
          </p:cNvSpPr>
          <p:nvPr/>
        </p:nvSpPr>
        <p:spPr bwMode="auto">
          <a:xfrm>
            <a:off x="4656139" y="3141663"/>
            <a:ext cx="574675" cy="151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8" name="Line 84"/>
          <p:cNvSpPr>
            <a:spLocks noChangeShapeType="1"/>
          </p:cNvSpPr>
          <p:nvPr/>
        </p:nvSpPr>
        <p:spPr bwMode="auto">
          <a:xfrm>
            <a:off x="4751389" y="3213100"/>
            <a:ext cx="1809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9" name="Line 85"/>
          <p:cNvSpPr>
            <a:spLocks noChangeShapeType="1"/>
          </p:cNvSpPr>
          <p:nvPr/>
        </p:nvSpPr>
        <p:spPr bwMode="auto">
          <a:xfrm>
            <a:off x="4708525" y="3284538"/>
            <a:ext cx="215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4910138" y="3175001"/>
            <a:ext cx="215900" cy="142875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07" name="Rectangle 63"/>
          <p:cNvSpPr>
            <a:spLocks noChangeArrowheads="1"/>
          </p:cNvSpPr>
          <p:nvPr/>
        </p:nvSpPr>
        <p:spPr bwMode="auto">
          <a:xfrm>
            <a:off x="3648076" y="1268414"/>
            <a:ext cx="576263" cy="287337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38" name="Line 94"/>
          <p:cNvSpPr>
            <a:spLocks noChangeShapeType="1"/>
          </p:cNvSpPr>
          <p:nvPr/>
        </p:nvSpPr>
        <p:spPr bwMode="auto">
          <a:xfrm flipV="1">
            <a:off x="4872039" y="1844675"/>
            <a:ext cx="1368425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39" name="Line 95"/>
          <p:cNvSpPr>
            <a:spLocks noChangeShapeType="1"/>
          </p:cNvSpPr>
          <p:nvPr/>
        </p:nvSpPr>
        <p:spPr bwMode="auto">
          <a:xfrm flipV="1">
            <a:off x="4800601" y="1773238"/>
            <a:ext cx="1439863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13" name="Oval 69"/>
          <p:cNvSpPr>
            <a:spLocks noChangeArrowheads="1"/>
          </p:cNvSpPr>
          <p:nvPr/>
        </p:nvSpPr>
        <p:spPr bwMode="auto">
          <a:xfrm>
            <a:off x="4583114" y="1844676"/>
            <a:ext cx="358775" cy="360363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40" name="Line 96"/>
          <p:cNvSpPr>
            <a:spLocks noChangeShapeType="1"/>
          </p:cNvSpPr>
          <p:nvPr/>
        </p:nvSpPr>
        <p:spPr bwMode="auto">
          <a:xfrm flipH="1">
            <a:off x="5375276" y="1844676"/>
            <a:ext cx="936625" cy="2879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41" name="Line 97"/>
          <p:cNvSpPr>
            <a:spLocks noChangeShapeType="1"/>
          </p:cNvSpPr>
          <p:nvPr/>
        </p:nvSpPr>
        <p:spPr bwMode="auto">
          <a:xfrm flipH="1">
            <a:off x="5303839" y="1844676"/>
            <a:ext cx="936625" cy="28797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43" name="Text Box 99"/>
          <p:cNvSpPr txBox="1">
            <a:spLocks noChangeArrowheads="1"/>
          </p:cNvSpPr>
          <p:nvPr/>
        </p:nvSpPr>
        <p:spPr bwMode="auto">
          <a:xfrm>
            <a:off x="3503614" y="2636839"/>
            <a:ext cx="6976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Западная</a:t>
            </a:r>
          </a:p>
        </p:txBody>
      </p:sp>
      <p:sp>
        <p:nvSpPr>
          <p:cNvPr id="57444" name="Text Box 100"/>
          <p:cNvSpPr txBox="1">
            <a:spLocks noChangeArrowheads="1"/>
          </p:cNvSpPr>
          <p:nvPr/>
        </p:nvSpPr>
        <p:spPr bwMode="auto">
          <a:xfrm>
            <a:off x="5068889" y="3113089"/>
            <a:ext cx="116410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Новокремлевская</a:t>
            </a:r>
          </a:p>
        </p:txBody>
      </p:sp>
      <p:sp>
        <p:nvSpPr>
          <p:cNvPr id="57448" name="Text Box 104"/>
          <p:cNvSpPr txBox="1">
            <a:spLocks noChangeArrowheads="1"/>
          </p:cNvSpPr>
          <p:nvPr/>
        </p:nvSpPr>
        <p:spPr bwMode="auto">
          <a:xfrm>
            <a:off x="6240463" y="836614"/>
            <a:ext cx="685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chemeClr val="tx2"/>
                </a:solidFill>
              </a:rPr>
              <a:t>Киндери</a:t>
            </a:r>
          </a:p>
        </p:txBody>
      </p:sp>
      <p:sp>
        <p:nvSpPr>
          <p:cNvPr id="57449" name="Line 105"/>
          <p:cNvSpPr>
            <a:spLocks noChangeShapeType="1"/>
          </p:cNvSpPr>
          <p:nvPr/>
        </p:nvSpPr>
        <p:spPr bwMode="auto">
          <a:xfrm flipH="1">
            <a:off x="6456364" y="1125538"/>
            <a:ext cx="2663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46" name="Text Box 102"/>
          <p:cNvSpPr txBox="1">
            <a:spLocks noChangeArrowheads="1"/>
          </p:cNvSpPr>
          <p:nvPr/>
        </p:nvSpPr>
        <p:spPr bwMode="auto">
          <a:xfrm>
            <a:off x="9625014" y="549275"/>
            <a:ext cx="6976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600">
                <a:solidFill>
                  <a:schemeClr val="tx2"/>
                </a:solidFill>
              </a:rPr>
              <a:t>ЗГРЭС</a:t>
            </a:r>
          </a:p>
        </p:txBody>
      </p:sp>
      <p:sp>
        <p:nvSpPr>
          <p:cNvPr id="57451" name="Line 107"/>
          <p:cNvSpPr>
            <a:spLocks noChangeShapeType="1"/>
          </p:cNvSpPr>
          <p:nvPr/>
        </p:nvSpPr>
        <p:spPr bwMode="auto">
          <a:xfrm>
            <a:off x="4425951" y="2349500"/>
            <a:ext cx="1428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52" name="Line 108"/>
          <p:cNvSpPr>
            <a:spLocks noChangeShapeType="1"/>
          </p:cNvSpPr>
          <p:nvPr/>
        </p:nvSpPr>
        <p:spPr bwMode="auto">
          <a:xfrm>
            <a:off x="4378325" y="2420938"/>
            <a:ext cx="215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53" name="Rectangle 109"/>
          <p:cNvSpPr>
            <a:spLocks noChangeArrowheads="1"/>
          </p:cNvSpPr>
          <p:nvPr/>
        </p:nvSpPr>
        <p:spPr bwMode="auto">
          <a:xfrm>
            <a:off x="4214813" y="2309814"/>
            <a:ext cx="215900" cy="142875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54" name="Text Box 110"/>
          <p:cNvSpPr txBox="1">
            <a:spLocks noChangeArrowheads="1"/>
          </p:cNvSpPr>
          <p:nvPr/>
        </p:nvSpPr>
        <p:spPr bwMode="auto">
          <a:xfrm>
            <a:off x="2324100" y="1854201"/>
            <a:ext cx="60305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Тяговая</a:t>
            </a:r>
          </a:p>
        </p:txBody>
      </p:sp>
      <p:sp>
        <p:nvSpPr>
          <p:cNvPr id="57456" name="Line 112"/>
          <p:cNvSpPr>
            <a:spLocks noChangeShapeType="1"/>
          </p:cNvSpPr>
          <p:nvPr/>
        </p:nvSpPr>
        <p:spPr bwMode="auto">
          <a:xfrm flipH="1" flipV="1">
            <a:off x="4367214" y="2786063"/>
            <a:ext cx="288925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57" name="Line 113"/>
          <p:cNvSpPr>
            <a:spLocks noChangeShapeType="1"/>
          </p:cNvSpPr>
          <p:nvPr/>
        </p:nvSpPr>
        <p:spPr bwMode="auto">
          <a:xfrm flipH="1" flipV="1">
            <a:off x="4440239" y="2781301"/>
            <a:ext cx="288925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4224339" y="2636838"/>
            <a:ext cx="287337" cy="2159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58" name="Text Box 114"/>
          <p:cNvSpPr txBox="1">
            <a:spLocks noChangeArrowheads="1"/>
          </p:cNvSpPr>
          <p:nvPr/>
        </p:nvSpPr>
        <p:spPr bwMode="auto">
          <a:xfrm>
            <a:off x="2236789" y="1581151"/>
            <a:ext cx="8963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Зеленый дол</a:t>
            </a:r>
          </a:p>
        </p:txBody>
      </p:sp>
      <p:sp>
        <p:nvSpPr>
          <p:cNvPr id="57459" name="Freeform 115"/>
          <p:cNvSpPr>
            <a:spLocks/>
          </p:cNvSpPr>
          <p:nvPr/>
        </p:nvSpPr>
        <p:spPr bwMode="auto">
          <a:xfrm>
            <a:off x="2660650" y="1168400"/>
            <a:ext cx="3455988" cy="215900"/>
          </a:xfrm>
          <a:custGeom>
            <a:avLst/>
            <a:gdLst>
              <a:gd name="T0" fmla="*/ 2177 w 2177"/>
              <a:gd name="T1" fmla="*/ 0 h 136"/>
              <a:gd name="T2" fmla="*/ 346 w 2177"/>
              <a:gd name="T3" fmla="*/ 57 h 136"/>
              <a:gd name="T4" fmla="*/ 0 w 2177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7" h="136">
                <a:moveTo>
                  <a:pt x="2177" y="0"/>
                </a:moveTo>
                <a:lnTo>
                  <a:pt x="346" y="57"/>
                </a:lnTo>
                <a:lnTo>
                  <a:pt x="0" y="136"/>
                </a:lnTo>
              </a:path>
            </a:pathLst>
          </a:custGeom>
          <a:noFill/>
          <a:ln w="12700" cmpd="sng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0" name="Line 116"/>
          <p:cNvSpPr>
            <a:spLocks noChangeShapeType="1"/>
          </p:cNvSpPr>
          <p:nvPr/>
        </p:nvSpPr>
        <p:spPr bwMode="auto">
          <a:xfrm flipH="1" flipV="1">
            <a:off x="2495551" y="1484314"/>
            <a:ext cx="1008063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2" name="Line 118"/>
          <p:cNvSpPr>
            <a:spLocks noChangeShapeType="1"/>
          </p:cNvSpPr>
          <p:nvPr/>
        </p:nvSpPr>
        <p:spPr bwMode="auto">
          <a:xfrm flipH="1" flipV="1">
            <a:off x="2566988" y="1412876"/>
            <a:ext cx="1008062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3" name="Line 119"/>
          <p:cNvSpPr>
            <a:spLocks noChangeShapeType="1"/>
          </p:cNvSpPr>
          <p:nvPr/>
        </p:nvSpPr>
        <p:spPr bwMode="auto">
          <a:xfrm>
            <a:off x="6240463" y="1268414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4" name="Line 120"/>
          <p:cNvSpPr>
            <a:spLocks noChangeShapeType="1"/>
          </p:cNvSpPr>
          <p:nvPr/>
        </p:nvSpPr>
        <p:spPr bwMode="auto">
          <a:xfrm>
            <a:off x="6311900" y="1268414"/>
            <a:ext cx="0" cy="504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37" name="Rectangle 93"/>
          <p:cNvSpPr>
            <a:spLocks noChangeArrowheads="1"/>
          </p:cNvSpPr>
          <p:nvPr/>
        </p:nvSpPr>
        <p:spPr bwMode="auto">
          <a:xfrm>
            <a:off x="6167439" y="1700213"/>
            <a:ext cx="287337" cy="215900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42" name="Text Box 98"/>
          <p:cNvSpPr txBox="1">
            <a:spLocks noChangeArrowheads="1"/>
          </p:cNvSpPr>
          <p:nvPr/>
        </p:nvSpPr>
        <p:spPr bwMode="auto">
          <a:xfrm>
            <a:off x="6380164" y="1700214"/>
            <a:ext cx="101822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Магистральная</a:t>
            </a:r>
          </a:p>
        </p:txBody>
      </p:sp>
      <p:sp>
        <p:nvSpPr>
          <p:cNvPr id="57468" name="Freeform 124"/>
          <p:cNvSpPr>
            <a:spLocks/>
          </p:cNvSpPr>
          <p:nvPr/>
        </p:nvSpPr>
        <p:spPr bwMode="auto">
          <a:xfrm>
            <a:off x="5375275" y="2609850"/>
            <a:ext cx="2063750" cy="2114550"/>
          </a:xfrm>
          <a:custGeom>
            <a:avLst/>
            <a:gdLst>
              <a:gd name="T0" fmla="*/ 1300 w 1300"/>
              <a:gd name="T1" fmla="*/ 0 h 1332"/>
              <a:gd name="T2" fmla="*/ 886 w 1300"/>
              <a:gd name="T3" fmla="*/ 1158 h 1332"/>
              <a:gd name="T4" fmla="*/ 0 w 1300"/>
              <a:gd name="T5" fmla="*/ 1332 h 1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00" h="1332">
                <a:moveTo>
                  <a:pt x="1300" y="0"/>
                </a:moveTo>
                <a:lnTo>
                  <a:pt x="886" y="1158"/>
                </a:lnTo>
                <a:lnTo>
                  <a:pt x="0" y="133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70" name="Freeform 126"/>
          <p:cNvSpPr>
            <a:spLocks/>
          </p:cNvSpPr>
          <p:nvPr/>
        </p:nvSpPr>
        <p:spPr bwMode="auto">
          <a:xfrm>
            <a:off x="5295901" y="2709863"/>
            <a:ext cx="2201863" cy="2119312"/>
          </a:xfrm>
          <a:custGeom>
            <a:avLst/>
            <a:gdLst>
              <a:gd name="T0" fmla="*/ 1387 w 1387"/>
              <a:gd name="T1" fmla="*/ 0 h 1335"/>
              <a:gd name="T2" fmla="*/ 972 w 1387"/>
              <a:gd name="T3" fmla="*/ 1137 h 1335"/>
              <a:gd name="T4" fmla="*/ 0 w 1387"/>
              <a:gd name="T5" fmla="*/ 1335 h 1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87" h="1335">
                <a:moveTo>
                  <a:pt x="1387" y="0"/>
                </a:moveTo>
                <a:lnTo>
                  <a:pt x="972" y="1137"/>
                </a:lnTo>
                <a:lnTo>
                  <a:pt x="0" y="1335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71" name="Line 127"/>
          <p:cNvSpPr>
            <a:spLocks noChangeShapeType="1"/>
          </p:cNvSpPr>
          <p:nvPr/>
        </p:nvSpPr>
        <p:spPr bwMode="auto">
          <a:xfrm flipH="1">
            <a:off x="7680326" y="2060575"/>
            <a:ext cx="576263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72" name="Line 128"/>
          <p:cNvSpPr>
            <a:spLocks noChangeShapeType="1"/>
          </p:cNvSpPr>
          <p:nvPr/>
        </p:nvSpPr>
        <p:spPr bwMode="auto">
          <a:xfrm flipH="1">
            <a:off x="7651751" y="1979613"/>
            <a:ext cx="576263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73" name="Line 129"/>
          <p:cNvSpPr>
            <a:spLocks noChangeShapeType="1"/>
          </p:cNvSpPr>
          <p:nvPr/>
        </p:nvSpPr>
        <p:spPr bwMode="auto">
          <a:xfrm flipH="1">
            <a:off x="8401050" y="1412875"/>
            <a:ext cx="1079500" cy="647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75" name="Line 131"/>
          <p:cNvSpPr>
            <a:spLocks noChangeShapeType="1"/>
          </p:cNvSpPr>
          <p:nvPr/>
        </p:nvSpPr>
        <p:spPr bwMode="auto">
          <a:xfrm flipH="1">
            <a:off x="8401051" y="1374776"/>
            <a:ext cx="1006475" cy="614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14" name="Oval 70"/>
          <p:cNvSpPr>
            <a:spLocks noChangeArrowheads="1"/>
          </p:cNvSpPr>
          <p:nvPr/>
        </p:nvSpPr>
        <p:spPr bwMode="auto">
          <a:xfrm>
            <a:off x="5087939" y="4581526"/>
            <a:ext cx="358775" cy="360363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45" name="Oval 101"/>
          <p:cNvSpPr>
            <a:spLocks noChangeArrowheads="1"/>
          </p:cNvSpPr>
          <p:nvPr/>
        </p:nvSpPr>
        <p:spPr bwMode="auto">
          <a:xfrm>
            <a:off x="9067801" y="793751"/>
            <a:ext cx="790575" cy="792163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66" name="Rectangle 122"/>
          <p:cNvSpPr>
            <a:spLocks noChangeArrowheads="1"/>
          </p:cNvSpPr>
          <p:nvPr/>
        </p:nvSpPr>
        <p:spPr bwMode="auto">
          <a:xfrm>
            <a:off x="8112125" y="1844675"/>
            <a:ext cx="361950" cy="2873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77" name="Text Box 133"/>
          <p:cNvSpPr txBox="1">
            <a:spLocks noChangeArrowheads="1"/>
          </p:cNvSpPr>
          <p:nvPr/>
        </p:nvSpPr>
        <p:spPr bwMode="auto">
          <a:xfrm>
            <a:off x="7858126" y="1604964"/>
            <a:ext cx="84350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Котлобукаш</a:t>
            </a:r>
          </a:p>
        </p:txBody>
      </p:sp>
      <p:sp>
        <p:nvSpPr>
          <p:cNvPr id="57478" name="Text Box 134"/>
          <p:cNvSpPr txBox="1">
            <a:spLocks noChangeArrowheads="1"/>
          </p:cNvSpPr>
          <p:nvPr/>
        </p:nvSpPr>
        <p:spPr bwMode="auto">
          <a:xfrm>
            <a:off x="7391401" y="2852739"/>
            <a:ext cx="89479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Центральная</a:t>
            </a:r>
          </a:p>
        </p:txBody>
      </p:sp>
      <p:sp>
        <p:nvSpPr>
          <p:cNvPr id="57479" name="Line 135"/>
          <p:cNvSpPr>
            <a:spLocks noChangeShapeType="1"/>
          </p:cNvSpPr>
          <p:nvPr/>
        </p:nvSpPr>
        <p:spPr bwMode="auto">
          <a:xfrm flipH="1" flipV="1">
            <a:off x="4367213" y="908050"/>
            <a:ext cx="1871662" cy="2174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1" name="Rectangle 117"/>
          <p:cNvSpPr>
            <a:spLocks noChangeArrowheads="1"/>
          </p:cNvSpPr>
          <p:nvPr/>
        </p:nvSpPr>
        <p:spPr bwMode="auto">
          <a:xfrm>
            <a:off x="2351088" y="1268414"/>
            <a:ext cx="361950" cy="28733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81" name="Text Box 137"/>
          <p:cNvSpPr txBox="1">
            <a:spLocks noChangeArrowheads="1"/>
          </p:cNvSpPr>
          <p:nvPr/>
        </p:nvSpPr>
        <p:spPr bwMode="auto">
          <a:xfrm>
            <a:off x="7751764" y="908051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500 КВ</a:t>
            </a:r>
          </a:p>
        </p:txBody>
      </p:sp>
      <p:sp>
        <p:nvSpPr>
          <p:cNvPr id="57482" name="Text Box 138"/>
          <p:cNvSpPr txBox="1">
            <a:spLocks noChangeArrowheads="1"/>
          </p:cNvSpPr>
          <p:nvPr/>
        </p:nvSpPr>
        <p:spPr bwMode="auto">
          <a:xfrm>
            <a:off x="4465639" y="1177926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483" name="Text Box 139"/>
          <p:cNvSpPr txBox="1">
            <a:spLocks noChangeArrowheads="1"/>
          </p:cNvSpPr>
          <p:nvPr/>
        </p:nvSpPr>
        <p:spPr bwMode="auto">
          <a:xfrm>
            <a:off x="5016501" y="765176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500 КВ</a:t>
            </a:r>
          </a:p>
        </p:txBody>
      </p:sp>
      <p:sp>
        <p:nvSpPr>
          <p:cNvPr id="57484" name="Text Box 140"/>
          <p:cNvSpPr txBox="1">
            <a:spLocks noChangeArrowheads="1"/>
          </p:cNvSpPr>
          <p:nvPr/>
        </p:nvSpPr>
        <p:spPr bwMode="auto">
          <a:xfrm>
            <a:off x="4927601" y="3689351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85" name="Text Box 141"/>
          <p:cNvSpPr txBox="1">
            <a:spLocks noChangeArrowheads="1"/>
          </p:cNvSpPr>
          <p:nvPr/>
        </p:nvSpPr>
        <p:spPr bwMode="auto">
          <a:xfrm>
            <a:off x="5735639" y="3429001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86" name="Rectangle 142"/>
          <p:cNvSpPr>
            <a:spLocks noChangeArrowheads="1"/>
          </p:cNvSpPr>
          <p:nvPr/>
        </p:nvSpPr>
        <p:spPr bwMode="auto">
          <a:xfrm>
            <a:off x="6600825" y="4365625"/>
            <a:ext cx="361950" cy="2873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87" name="Text Box 143"/>
          <p:cNvSpPr txBox="1">
            <a:spLocks noChangeArrowheads="1"/>
          </p:cNvSpPr>
          <p:nvPr/>
        </p:nvSpPr>
        <p:spPr bwMode="auto">
          <a:xfrm>
            <a:off x="6743701" y="4724401"/>
            <a:ext cx="57579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Южная</a:t>
            </a:r>
          </a:p>
        </p:txBody>
      </p:sp>
      <p:sp>
        <p:nvSpPr>
          <p:cNvPr id="57488" name="Text Box 144"/>
          <p:cNvSpPr txBox="1">
            <a:spLocks noChangeArrowheads="1"/>
          </p:cNvSpPr>
          <p:nvPr/>
        </p:nvSpPr>
        <p:spPr bwMode="auto">
          <a:xfrm>
            <a:off x="4583114" y="2349501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89" name="Text Box 145"/>
          <p:cNvSpPr txBox="1">
            <a:spLocks noChangeArrowheads="1"/>
          </p:cNvSpPr>
          <p:nvPr/>
        </p:nvSpPr>
        <p:spPr bwMode="auto">
          <a:xfrm>
            <a:off x="5519739" y="1916114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90" name="Text Box 146"/>
          <p:cNvSpPr txBox="1">
            <a:spLocks noChangeArrowheads="1"/>
          </p:cNvSpPr>
          <p:nvPr/>
        </p:nvSpPr>
        <p:spPr bwMode="auto">
          <a:xfrm>
            <a:off x="5719764" y="1412876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491" name="Text Box 147"/>
          <p:cNvSpPr txBox="1">
            <a:spLocks noChangeArrowheads="1"/>
          </p:cNvSpPr>
          <p:nvPr/>
        </p:nvSpPr>
        <p:spPr bwMode="auto">
          <a:xfrm>
            <a:off x="8599489" y="1844676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492" name="Text Box 148"/>
          <p:cNvSpPr txBox="1">
            <a:spLocks noChangeArrowheads="1"/>
          </p:cNvSpPr>
          <p:nvPr/>
        </p:nvSpPr>
        <p:spPr bwMode="auto">
          <a:xfrm>
            <a:off x="7967664" y="2247901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493" name="Text Box 149"/>
          <p:cNvSpPr txBox="1">
            <a:spLocks noChangeArrowheads="1"/>
          </p:cNvSpPr>
          <p:nvPr/>
        </p:nvSpPr>
        <p:spPr bwMode="auto">
          <a:xfrm>
            <a:off x="7175501" y="3328989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94" name="Text Box 150"/>
          <p:cNvSpPr txBox="1">
            <a:spLocks noChangeArrowheads="1"/>
          </p:cNvSpPr>
          <p:nvPr/>
        </p:nvSpPr>
        <p:spPr bwMode="auto">
          <a:xfrm>
            <a:off x="5880101" y="4264026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495" name="Line 151"/>
          <p:cNvSpPr>
            <a:spLocks noChangeShapeType="1"/>
          </p:cNvSpPr>
          <p:nvPr/>
        </p:nvSpPr>
        <p:spPr bwMode="auto">
          <a:xfrm>
            <a:off x="6383338" y="1196976"/>
            <a:ext cx="1225550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96" name="Line 152"/>
          <p:cNvSpPr>
            <a:spLocks noChangeShapeType="1"/>
          </p:cNvSpPr>
          <p:nvPr/>
        </p:nvSpPr>
        <p:spPr bwMode="auto">
          <a:xfrm>
            <a:off x="6311900" y="1235076"/>
            <a:ext cx="1225550" cy="1439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67" name="Rectangle 123"/>
          <p:cNvSpPr>
            <a:spLocks noChangeArrowheads="1"/>
          </p:cNvSpPr>
          <p:nvPr/>
        </p:nvSpPr>
        <p:spPr bwMode="auto">
          <a:xfrm>
            <a:off x="7391400" y="2565400"/>
            <a:ext cx="361950" cy="287338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97" name="Text Box 153"/>
          <p:cNvSpPr txBox="1">
            <a:spLocks noChangeArrowheads="1"/>
          </p:cNvSpPr>
          <p:nvPr/>
        </p:nvSpPr>
        <p:spPr bwMode="auto">
          <a:xfrm>
            <a:off x="7142164" y="1989139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498" name="Text Box 154"/>
          <p:cNvSpPr txBox="1">
            <a:spLocks noChangeArrowheads="1"/>
          </p:cNvSpPr>
          <p:nvPr/>
        </p:nvSpPr>
        <p:spPr bwMode="auto">
          <a:xfrm>
            <a:off x="3000376" y="1341439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220 КВ</a:t>
            </a:r>
          </a:p>
        </p:txBody>
      </p:sp>
      <p:sp>
        <p:nvSpPr>
          <p:cNvPr id="57500" name="Line 156"/>
          <p:cNvSpPr>
            <a:spLocks noChangeShapeType="1"/>
          </p:cNvSpPr>
          <p:nvPr/>
        </p:nvSpPr>
        <p:spPr bwMode="auto">
          <a:xfrm flipH="1">
            <a:off x="3071813" y="1700214"/>
            <a:ext cx="144462" cy="288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501" name="Line 157"/>
          <p:cNvSpPr>
            <a:spLocks noChangeShapeType="1"/>
          </p:cNvSpPr>
          <p:nvPr/>
        </p:nvSpPr>
        <p:spPr bwMode="auto">
          <a:xfrm flipH="1">
            <a:off x="3000375" y="1595438"/>
            <a:ext cx="211138" cy="3984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99" name="Rectangle 155"/>
          <p:cNvSpPr>
            <a:spLocks noChangeArrowheads="1"/>
          </p:cNvSpPr>
          <p:nvPr/>
        </p:nvSpPr>
        <p:spPr bwMode="auto">
          <a:xfrm>
            <a:off x="2927350" y="1916114"/>
            <a:ext cx="215900" cy="142875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502" name="Text Box 158"/>
          <p:cNvSpPr txBox="1">
            <a:spLocks noChangeArrowheads="1"/>
          </p:cNvSpPr>
          <p:nvPr/>
        </p:nvSpPr>
        <p:spPr bwMode="auto">
          <a:xfrm>
            <a:off x="3935414" y="1557339"/>
            <a:ext cx="5501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110 КВ</a:t>
            </a:r>
          </a:p>
        </p:txBody>
      </p:sp>
      <p:sp>
        <p:nvSpPr>
          <p:cNvPr id="57503" name="Text Box 159"/>
          <p:cNvSpPr txBox="1">
            <a:spLocks noChangeArrowheads="1"/>
          </p:cNvSpPr>
          <p:nvPr/>
        </p:nvSpPr>
        <p:spPr bwMode="auto">
          <a:xfrm>
            <a:off x="3935414" y="2060576"/>
            <a:ext cx="6064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000">
                <a:solidFill>
                  <a:srgbClr val="000000"/>
                </a:solidFill>
              </a:rPr>
              <a:t>Магнит</a:t>
            </a:r>
          </a:p>
        </p:txBody>
      </p:sp>
      <p:sp>
        <p:nvSpPr>
          <p:cNvPr id="57504" name="Freeform 160"/>
          <p:cNvSpPr>
            <a:spLocks/>
          </p:cNvSpPr>
          <p:nvPr/>
        </p:nvSpPr>
        <p:spPr bwMode="auto">
          <a:xfrm>
            <a:off x="3648076" y="1268413"/>
            <a:ext cx="2684463" cy="431800"/>
          </a:xfrm>
          <a:custGeom>
            <a:avLst/>
            <a:gdLst>
              <a:gd name="T0" fmla="*/ 2177 w 2177"/>
              <a:gd name="T1" fmla="*/ 0 h 136"/>
              <a:gd name="T2" fmla="*/ 346 w 2177"/>
              <a:gd name="T3" fmla="*/ 57 h 136"/>
              <a:gd name="T4" fmla="*/ 0 w 2177"/>
              <a:gd name="T5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7" h="136">
                <a:moveTo>
                  <a:pt x="2177" y="0"/>
                </a:moveTo>
                <a:lnTo>
                  <a:pt x="346" y="57"/>
                </a:lnTo>
                <a:lnTo>
                  <a:pt x="0" y="136"/>
                </a:lnTo>
              </a:path>
            </a:pathLst>
          </a:custGeom>
          <a:noFill/>
          <a:ln w="12700" cmpd="sng">
            <a:solidFill>
              <a:srgbClr val="00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412" name="Oval 68"/>
          <p:cNvSpPr>
            <a:spLocks noChangeArrowheads="1"/>
          </p:cNvSpPr>
          <p:nvPr/>
        </p:nvSpPr>
        <p:spPr bwMode="auto">
          <a:xfrm>
            <a:off x="3359151" y="1557338"/>
            <a:ext cx="358775" cy="360362"/>
          </a:xfrm>
          <a:prstGeom prst="ellipse">
            <a:avLst/>
          </a:prstGeom>
          <a:solidFill>
            <a:schemeClr val="tx2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447" name="Rectangle 103"/>
          <p:cNvSpPr>
            <a:spLocks noChangeArrowheads="1"/>
          </p:cNvSpPr>
          <p:nvPr/>
        </p:nvSpPr>
        <p:spPr bwMode="auto">
          <a:xfrm>
            <a:off x="6096000" y="1052514"/>
            <a:ext cx="361950" cy="287337"/>
          </a:xfrm>
          <a:prstGeom prst="rect">
            <a:avLst/>
          </a:prstGeom>
          <a:solidFill>
            <a:schemeClr val="tx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3976882" y="143710"/>
            <a:ext cx="53358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Генерация-передача-потребление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926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7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7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7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7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7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7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7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7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7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7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7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7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7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7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7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5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5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7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7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57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57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7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57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57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57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57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5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5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 nodeType="clickPar">
                      <p:stCondLst>
                        <p:cond delay="indefinite"/>
                      </p:stCondLst>
                      <p:childTnLst>
                        <p:par>
                          <p:cTn id="2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57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 nodeType="clickPar">
                      <p:stCondLst>
                        <p:cond delay="indefinite"/>
                      </p:stCondLst>
                      <p:childTnLst>
                        <p:par>
                          <p:cTn id="2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7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5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5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5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57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5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 nodeType="clickPar">
                      <p:stCondLst>
                        <p:cond delay="indefinite"/>
                      </p:stCondLst>
                      <p:childTnLst>
                        <p:par>
                          <p:cTn id="2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5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 nodeType="clickPar">
                      <p:stCondLst>
                        <p:cond delay="indefinite"/>
                      </p:stCondLst>
                      <p:childTnLst>
                        <p:par>
                          <p:cTn id="2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5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5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5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57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5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 nodeType="clickPar">
                      <p:stCondLst>
                        <p:cond delay="indefinite"/>
                      </p:stCondLst>
                      <p:childTnLst>
                        <p:par>
                          <p:cTn id="3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500"/>
                                        <p:tgtEl>
                                          <p:spTgt spid="5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 nodeType="clickPar">
                      <p:stCondLst>
                        <p:cond delay="indefinite"/>
                      </p:stCondLst>
                      <p:childTnLst>
                        <p:par>
                          <p:cTn id="3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2" dur="500"/>
                                        <p:tgtEl>
                                          <p:spTgt spid="57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5" dur="500"/>
                                        <p:tgtEl>
                                          <p:spTgt spid="57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0" dur="500"/>
                                        <p:tgtEl>
                                          <p:spTgt spid="5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3" dur="500"/>
                                        <p:tgtEl>
                                          <p:spTgt spid="5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 nodeType="clickPar">
                      <p:stCondLst>
                        <p:cond delay="indefinite"/>
                      </p:stCondLst>
                      <p:childTnLst>
                        <p:par>
                          <p:cTn id="3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57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 fill="hold"/>
                                        <p:tgtEl>
                                          <p:spTgt spid="57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57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 nodeType="clickPar">
                      <p:stCondLst>
                        <p:cond delay="indefinite"/>
                      </p:stCondLst>
                      <p:childTnLst>
                        <p:par>
                          <p:cTn id="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57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 nodeType="clickPar">
                      <p:stCondLst>
                        <p:cond delay="indefinite"/>
                      </p:stCondLst>
                      <p:childTnLst>
                        <p:par>
                          <p:cTn id="3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57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1000"/>
                                        <p:tgtEl>
                                          <p:spTgt spid="57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1000"/>
                                        <p:tgtEl>
                                          <p:spTgt spid="57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1000"/>
                                        <p:tgtEl>
                                          <p:spTgt spid="57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57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1000"/>
                                        <p:tgtEl>
                                          <p:spTgt spid="57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5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 nodeType="clickPar">
                      <p:stCondLst>
                        <p:cond delay="indefinite"/>
                      </p:stCondLst>
                      <p:childTnLst>
                        <p:par>
                          <p:cTn id="3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1000"/>
                                        <p:tgtEl>
                                          <p:spTgt spid="57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6" dur="1000"/>
                                        <p:tgtEl>
                                          <p:spTgt spid="57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5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57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57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1000"/>
                                        <p:tgtEl>
                                          <p:spTgt spid="57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405" grpId="0" animBg="1"/>
      <p:bldP spid="57406" grpId="0" animBg="1"/>
      <p:bldP spid="57408" grpId="0" animBg="1"/>
      <p:bldP spid="57409" grpId="0" animBg="1"/>
      <p:bldP spid="57410" grpId="0" animBg="1"/>
      <p:bldP spid="57411" grpId="0" animBg="1"/>
      <p:bldP spid="57416" grpId="0"/>
      <p:bldP spid="57417" grpId="0"/>
      <p:bldP spid="57418" grpId="0"/>
      <p:bldP spid="57419" grpId="0" animBg="1"/>
      <p:bldP spid="57420" grpId="0" animBg="1"/>
      <p:bldP spid="57421" grpId="0" animBg="1"/>
      <p:bldP spid="57422" grpId="0" animBg="1"/>
      <p:bldP spid="57424" grpId="0" animBg="1"/>
      <p:bldP spid="57425" grpId="0" animBg="1"/>
      <p:bldP spid="57428" grpId="0" animBg="1"/>
      <p:bldP spid="57429" grpId="0" animBg="1"/>
      <p:bldP spid="57427" grpId="0" animBg="1"/>
      <p:bldP spid="57407" grpId="0" animBg="1"/>
      <p:bldP spid="57438" grpId="0" animBg="1"/>
      <p:bldP spid="57439" grpId="0" animBg="1"/>
      <p:bldP spid="57413" grpId="0" animBg="1"/>
      <p:bldP spid="57440" grpId="0" animBg="1"/>
      <p:bldP spid="57441" grpId="0" animBg="1"/>
      <p:bldP spid="57443" grpId="0"/>
      <p:bldP spid="57444" grpId="0"/>
      <p:bldP spid="57448" grpId="0"/>
      <p:bldP spid="57449" grpId="0" animBg="1"/>
      <p:bldP spid="57446" grpId="0"/>
      <p:bldP spid="57451" grpId="0" animBg="1"/>
      <p:bldP spid="57452" grpId="0" animBg="1"/>
      <p:bldP spid="57453" grpId="0" animBg="1"/>
      <p:bldP spid="57454" grpId="0"/>
      <p:bldP spid="57456" grpId="0" animBg="1"/>
      <p:bldP spid="57457" grpId="0" animBg="1"/>
      <p:bldP spid="57426" grpId="0" animBg="1"/>
      <p:bldP spid="57458" grpId="0"/>
      <p:bldP spid="57459" grpId="0" animBg="1"/>
      <p:bldP spid="57460" grpId="0" animBg="1"/>
      <p:bldP spid="57462" grpId="0" animBg="1"/>
      <p:bldP spid="57463" grpId="0" animBg="1"/>
      <p:bldP spid="57464" grpId="0" animBg="1"/>
      <p:bldP spid="57437" grpId="0" animBg="1"/>
      <p:bldP spid="57442" grpId="0"/>
      <p:bldP spid="57468" grpId="0" animBg="1"/>
      <p:bldP spid="57470" grpId="0" animBg="1"/>
      <p:bldP spid="57471" grpId="0" animBg="1"/>
      <p:bldP spid="57472" grpId="0" animBg="1"/>
      <p:bldP spid="57473" grpId="0" animBg="1"/>
      <p:bldP spid="57475" grpId="0" animBg="1"/>
      <p:bldP spid="57414" grpId="0" animBg="1"/>
      <p:bldP spid="57445" grpId="0" animBg="1"/>
      <p:bldP spid="57466" grpId="0" animBg="1"/>
      <p:bldP spid="57477" grpId="0"/>
      <p:bldP spid="57478" grpId="0"/>
      <p:bldP spid="57479" grpId="0" animBg="1"/>
      <p:bldP spid="57461" grpId="0" animBg="1"/>
      <p:bldP spid="57481" grpId="0"/>
      <p:bldP spid="57482" grpId="0"/>
      <p:bldP spid="57483" grpId="0"/>
      <p:bldP spid="57484" grpId="0"/>
      <p:bldP spid="57485" grpId="0"/>
      <p:bldP spid="57486" grpId="0" animBg="1"/>
      <p:bldP spid="57487" grpId="0"/>
      <p:bldP spid="57488" grpId="0"/>
      <p:bldP spid="57489" grpId="0"/>
      <p:bldP spid="57490" grpId="0"/>
      <p:bldP spid="57491" grpId="0"/>
      <p:bldP spid="57492" grpId="0"/>
      <p:bldP spid="57493" grpId="0"/>
      <p:bldP spid="57494" grpId="0"/>
      <p:bldP spid="57495" grpId="0" animBg="1"/>
      <p:bldP spid="57496" grpId="0" animBg="1"/>
      <p:bldP spid="57467" grpId="0" animBg="1"/>
      <p:bldP spid="57497" grpId="0"/>
      <p:bldP spid="57498" grpId="0"/>
      <p:bldP spid="57500" grpId="0" animBg="1"/>
      <p:bldP spid="57501" grpId="0" animBg="1"/>
      <p:bldP spid="57499" grpId="0" animBg="1"/>
      <p:bldP spid="57502" grpId="0"/>
      <p:bldP spid="57503" grpId="0"/>
      <p:bldP spid="57504" grpId="0" animBg="1"/>
      <p:bldP spid="57412" grpId="0" animBg="1"/>
      <p:bldP spid="574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7824789" y="5084764"/>
            <a:ext cx="1584325" cy="1081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sy="50000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1447" name="Oval 7"/>
          <p:cNvSpPr>
            <a:spLocks noChangeArrowheads="1"/>
          </p:cNvSpPr>
          <p:nvPr/>
        </p:nvSpPr>
        <p:spPr bwMode="auto">
          <a:xfrm>
            <a:off x="2351089" y="1268414"/>
            <a:ext cx="1512887" cy="1512887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495550" y="836613"/>
            <a:ext cx="1178336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Генератор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7824789" y="6237288"/>
            <a:ext cx="14502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Потребитель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00475" y="1773238"/>
            <a:ext cx="64087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63976" y="1989138"/>
            <a:ext cx="63357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8434388" y="2916239"/>
            <a:ext cx="1008062" cy="108108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1457" name="Text Box 17"/>
          <p:cNvSpPr txBox="1">
            <a:spLocks noChangeArrowheads="1"/>
          </p:cNvSpPr>
          <p:nvPr/>
        </p:nvSpPr>
        <p:spPr bwMode="auto">
          <a:xfrm>
            <a:off x="6732874" y="2565401"/>
            <a:ext cx="206159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Трансформаторная</a:t>
            </a:r>
          </a:p>
          <a:p>
            <a:pPr algn="ctr"/>
            <a:r>
              <a:rPr lang="ru-RU" altLang="ru-RU"/>
              <a:t>подстанция</a:t>
            </a: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rot="-5400000">
            <a:off x="8501063" y="2451101"/>
            <a:ext cx="13811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 rot="-5400000">
            <a:off x="8105776" y="2559051"/>
            <a:ext cx="11652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58" name="Oval 18"/>
          <p:cNvSpPr>
            <a:spLocks noChangeArrowheads="1"/>
          </p:cNvSpPr>
          <p:nvPr/>
        </p:nvSpPr>
        <p:spPr bwMode="auto">
          <a:xfrm>
            <a:off x="8531226" y="3141664"/>
            <a:ext cx="288925" cy="287337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59" name="Oval 19"/>
          <p:cNvSpPr>
            <a:spLocks noChangeArrowheads="1"/>
          </p:cNvSpPr>
          <p:nvPr/>
        </p:nvSpPr>
        <p:spPr bwMode="auto">
          <a:xfrm>
            <a:off x="8543926" y="3357564"/>
            <a:ext cx="288925" cy="287337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0" name="Oval 20"/>
          <p:cNvSpPr>
            <a:spLocks noChangeArrowheads="1"/>
          </p:cNvSpPr>
          <p:nvPr/>
        </p:nvSpPr>
        <p:spPr bwMode="auto">
          <a:xfrm>
            <a:off x="9047164" y="3357564"/>
            <a:ext cx="288925" cy="287337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1" name="Oval 21"/>
          <p:cNvSpPr>
            <a:spLocks noChangeArrowheads="1"/>
          </p:cNvSpPr>
          <p:nvPr/>
        </p:nvSpPr>
        <p:spPr bwMode="auto">
          <a:xfrm>
            <a:off x="9048751" y="3141664"/>
            <a:ext cx="288925" cy="287337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2" name="Line 22"/>
          <p:cNvSpPr>
            <a:spLocks noChangeShapeType="1"/>
          </p:cNvSpPr>
          <p:nvPr/>
        </p:nvSpPr>
        <p:spPr bwMode="auto">
          <a:xfrm rot="-5400000">
            <a:off x="8469313" y="4367213"/>
            <a:ext cx="14446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3" name="Line 23"/>
          <p:cNvSpPr>
            <a:spLocks noChangeShapeType="1"/>
          </p:cNvSpPr>
          <p:nvPr/>
        </p:nvSpPr>
        <p:spPr bwMode="auto">
          <a:xfrm rot="-5400000">
            <a:off x="7966076" y="4367213"/>
            <a:ext cx="14446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4" name="Line 24"/>
          <p:cNvSpPr>
            <a:spLocks noChangeShapeType="1"/>
          </p:cNvSpPr>
          <p:nvPr/>
        </p:nvSpPr>
        <p:spPr bwMode="auto">
          <a:xfrm>
            <a:off x="8688389" y="3789363"/>
            <a:ext cx="5032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65" name="Rectangle 25"/>
          <p:cNvSpPr>
            <a:spLocks noChangeArrowheads="1"/>
          </p:cNvSpPr>
          <p:nvPr/>
        </p:nvSpPr>
        <p:spPr bwMode="auto">
          <a:xfrm>
            <a:off x="8832850" y="3716338"/>
            <a:ext cx="215900" cy="14446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1932398" y="3449639"/>
            <a:ext cx="1845442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altLang="ru-RU">
                <a:solidFill>
                  <a:schemeClr val="tx2"/>
                </a:solidFill>
              </a:rPr>
              <a:t>Технологические</a:t>
            </a:r>
          </a:p>
          <a:p>
            <a:pPr algn="ctr"/>
            <a:r>
              <a:rPr lang="ru-RU" altLang="ru-RU">
                <a:solidFill>
                  <a:schemeClr val="tx2"/>
                </a:solidFill>
              </a:rPr>
              <a:t>потери</a:t>
            </a: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3935413" y="3449639"/>
            <a:ext cx="201930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chemeClr val="tx2"/>
                </a:solidFill>
              </a:rPr>
              <a:t>Коммерческие</a:t>
            </a:r>
          </a:p>
          <a:p>
            <a:pPr algn="ctr"/>
            <a:r>
              <a:rPr lang="ru-RU" altLang="ru-RU">
                <a:solidFill>
                  <a:schemeClr val="tx2"/>
                </a:solidFill>
              </a:rPr>
              <a:t>потери</a:t>
            </a: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1847851" y="4144964"/>
            <a:ext cx="2016125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На нагрев </a:t>
            </a:r>
          </a:p>
          <a:p>
            <a:pPr algn="ctr"/>
            <a:r>
              <a:rPr lang="ru-RU" altLang="ru-RU">
                <a:solidFill>
                  <a:srgbClr val="000000"/>
                </a:solidFill>
              </a:rPr>
              <a:t>проводов</a:t>
            </a:r>
          </a:p>
        </p:txBody>
      </p:sp>
      <p:sp>
        <p:nvSpPr>
          <p:cNvPr id="61469" name="Text Box 29"/>
          <p:cNvSpPr txBox="1">
            <a:spLocks noChangeArrowheads="1"/>
          </p:cNvSpPr>
          <p:nvPr/>
        </p:nvSpPr>
        <p:spPr bwMode="auto">
          <a:xfrm>
            <a:off x="1847850" y="4833939"/>
            <a:ext cx="201295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На ионизацию </a:t>
            </a:r>
          </a:p>
          <a:p>
            <a:pPr algn="ctr"/>
            <a:r>
              <a:rPr lang="ru-RU" altLang="ru-RU">
                <a:solidFill>
                  <a:srgbClr val="000000"/>
                </a:solidFill>
              </a:rPr>
              <a:t>воздуха</a:t>
            </a:r>
          </a:p>
        </p:txBody>
      </p:sp>
      <p:sp>
        <p:nvSpPr>
          <p:cNvPr id="61470" name="Text Box 30"/>
          <p:cNvSpPr txBox="1">
            <a:spLocks noChangeArrowheads="1"/>
          </p:cNvSpPr>
          <p:nvPr/>
        </p:nvSpPr>
        <p:spPr bwMode="auto">
          <a:xfrm>
            <a:off x="3938589" y="4144964"/>
            <a:ext cx="2016125" cy="376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Воровство</a:t>
            </a:r>
          </a:p>
        </p:txBody>
      </p:sp>
      <p:sp>
        <p:nvSpPr>
          <p:cNvPr id="61471" name="Text Box 31"/>
          <p:cNvSpPr txBox="1">
            <a:spLocks noChangeArrowheads="1"/>
          </p:cNvSpPr>
          <p:nvPr/>
        </p:nvSpPr>
        <p:spPr bwMode="auto">
          <a:xfrm>
            <a:off x="3938589" y="4556126"/>
            <a:ext cx="2016125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Неучтенная </a:t>
            </a:r>
          </a:p>
          <a:p>
            <a:pPr algn="ctr"/>
            <a:r>
              <a:rPr lang="ru-RU" altLang="ru-RU">
                <a:solidFill>
                  <a:srgbClr val="000000"/>
                </a:solidFill>
              </a:rPr>
              <a:t>энергия</a:t>
            </a:r>
          </a:p>
        </p:txBody>
      </p:sp>
      <p:sp>
        <p:nvSpPr>
          <p:cNvPr id="61473" name="Text Box 33"/>
          <p:cNvSpPr txBox="1">
            <a:spLocks noChangeArrowheads="1"/>
          </p:cNvSpPr>
          <p:nvPr/>
        </p:nvSpPr>
        <p:spPr bwMode="auto">
          <a:xfrm>
            <a:off x="2424114" y="1838325"/>
            <a:ext cx="1211485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1000 КВт</a:t>
            </a:r>
            <a:r>
              <a:rPr lang="ru-RU" altLang="ru-RU">
                <a:solidFill>
                  <a:srgbClr val="000000"/>
                </a:solidFill>
                <a:sym typeface="Symbol" charset="2"/>
              </a:rPr>
              <a:t>ч</a:t>
            </a:r>
          </a:p>
        </p:txBody>
      </p:sp>
      <p:sp>
        <p:nvSpPr>
          <p:cNvPr id="61474" name="Text Box 34"/>
          <p:cNvSpPr txBox="1">
            <a:spLocks noChangeArrowheads="1"/>
          </p:cNvSpPr>
          <p:nvPr/>
        </p:nvSpPr>
        <p:spPr bwMode="auto">
          <a:xfrm>
            <a:off x="7967664" y="5445125"/>
            <a:ext cx="109446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800 КВт</a:t>
            </a:r>
            <a:r>
              <a:rPr lang="ru-RU" altLang="ru-RU">
                <a:solidFill>
                  <a:srgbClr val="000000"/>
                </a:solidFill>
                <a:sym typeface="Symbol" charset="2"/>
              </a:rPr>
              <a:t>ч</a:t>
            </a:r>
          </a:p>
        </p:txBody>
      </p:sp>
      <p:sp>
        <p:nvSpPr>
          <p:cNvPr id="61475" name="Text Box 35"/>
          <p:cNvSpPr txBox="1">
            <a:spLocks noChangeArrowheads="1"/>
          </p:cNvSpPr>
          <p:nvPr/>
        </p:nvSpPr>
        <p:spPr bwMode="auto">
          <a:xfrm>
            <a:off x="8328026" y="4149725"/>
            <a:ext cx="1094467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ru-RU" altLang="ru-RU">
                <a:solidFill>
                  <a:srgbClr val="000000"/>
                </a:solidFill>
              </a:rPr>
              <a:t>900 КВт</a:t>
            </a:r>
            <a:r>
              <a:rPr lang="ru-RU" altLang="ru-RU">
                <a:solidFill>
                  <a:srgbClr val="000000"/>
                </a:solidFill>
                <a:sym typeface="Symbol" charset="2"/>
              </a:rPr>
              <a:t>ч</a:t>
            </a: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1847850" y="5514976"/>
            <a:ext cx="2012950" cy="650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altLang="ru-RU">
                <a:solidFill>
                  <a:srgbClr val="000000"/>
                </a:solidFill>
              </a:rPr>
              <a:t>Собственные</a:t>
            </a:r>
          </a:p>
          <a:p>
            <a:pPr algn="ctr"/>
            <a:r>
              <a:rPr lang="ru-RU" altLang="ru-RU">
                <a:solidFill>
                  <a:srgbClr val="000000"/>
                </a:solidFill>
              </a:rPr>
              <a:t>нужды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151205" y="325994"/>
            <a:ext cx="4761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Потери в электрических сетях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80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6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6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6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6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61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6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6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61447" grpId="0" animBg="1"/>
      <p:bldP spid="61448" grpId="0"/>
      <p:bldP spid="61449" grpId="0"/>
      <p:bldP spid="61450" grpId="0" animBg="1"/>
      <p:bldP spid="61451" grpId="0" animBg="1"/>
      <p:bldP spid="61455" grpId="0" animBg="1"/>
      <p:bldP spid="61457" grpId="0"/>
      <p:bldP spid="61453" grpId="0" animBg="1"/>
      <p:bldP spid="61454" grpId="0" animBg="1"/>
      <p:bldP spid="61458" grpId="0" animBg="1"/>
      <p:bldP spid="61459" grpId="0" animBg="1"/>
      <p:bldP spid="61460" grpId="0" animBg="1"/>
      <p:bldP spid="61461" grpId="0" animBg="1"/>
      <p:bldP spid="61462" grpId="0" animBg="1"/>
      <p:bldP spid="61463" grpId="0" animBg="1"/>
      <p:bldP spid="61464" grpId="0" animBg="1"/>
      <p:bldP spid="61465" grpId="0" animBg="1"/>
      <p:bldP spid="61466" grpId="0" animBg="1"/>
      <p:bldP spid="61467" grpId="0" animBg="1"/>
      <p:bldP spid="61468" grpId="0" animBg="1"/>
      <p:bldP spid="61469" grpId="0" animBg="1"/>
      <p:bldP spid="61470" grpId="0" animBg="1"/>
      <p:bldP spid="61471" grpId="0" animBg="1"/>
      <p:bldP spid="61473" grpId="0"/>
      <p:bldP spid="61474" grpId="0"/>
      <p:bldP spid="61475" grpId="0"/>
      <p:bldP spid="614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529389" y="1557338"/>
            <a:ext cx="3743325" cy="48244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ru-RU" altLang="ru-RU">
                <a:latin typeface="Arial" charset="0"/>
              </a:rPr>
              <a:t>Нетрадиционная энергетика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847851" y="1557339"/>
            <a:ext cx="3743325" cy="32400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ru-RU" altLang="ru-RU">
                <a:latin typeface="Arial" charset="0"/>
              </a:rPr>
              <a:t>Традиционная энергетика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992314" y="30686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Тепловые электростанции</a:t>
            </a: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992314" y="22050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Гидроэлектростанции</a:t>
            </a: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1992314" y="39322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Атомные электростанции</a:t>
            </a: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6672264" y="22050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Ветроэнергетика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6672264" y="30686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Солнечная энергетика</a:t>
            </a: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6672264" y="393223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Малая гидроэнергетика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6672264" y="4797426"/>
            <a:ext cx="3455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Геотермальная энергетика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6672264" y="5661026"/>
            <a:ext cx="3455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Биоэнергетика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46788" y="256359"/>
            <a:ext cx="62658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Способы производства электроэнергии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281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/>
      <p:bldP spid="51203" grpId="0" animBg="1"/>
      <p:bldP spid="51204" grpId="0" animBg="1"/>
      <p:bldP spid="51206" grpId="0" animBg="1"/>
      <p:bldP spid="51207" grpId="0" animBg="1"/>
      <p:bldP spid="51208" grpId="0" animBg="1"/>
      <p:bldP spid="51209" grpId="0" animBg="1"/>
      <p:bldP spid="51210" grpId="0" animBg="1"/>
      <p:bldP spid="51211" grpId="0" animBg="1"/>
      <p:bldP spid="512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992314" y="3427413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ТЭЦ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4151314" y="1196976"/>
            <a:ext cx="3455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ТЭС</a:t>
            </a: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1992314" y="2349501"/>
            <a:ext cx="3455987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ГРЭС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1992314" y="451008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ГТЭС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1992314" y="5589588"/>
            <a:ext cx="3455987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>
                <a:latin typeface="Arial" charset="0"/>
              </a:rPr>
              <a:t>ПГЭС</a:t>
            </a:r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6240464" y="2349501"/>
            <a:ext cx="3743325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Выработка электрической энергии,</a:t>
            </a:r>
          </a:p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рабочее тело - пар</a:t>
            </a:r>
          </a:p>
        </p:txBody>
      </p:sp>
      <p:sp>
        <p:nvSpPr>
          <p:cNvPr id="47120" name="Rectangle 16"/>
          <p:cNvSpPr>
            <a:spLocks noChangeArrowheads="1"/>
          </p:cNvSpPr>
          <p:nvPr/>
        </p:nvSpPr>
        <p:spPr bwMode="auto">
          <a:xfrm>
            <a:off x="6240464" y="3429001"/>
            <a:ext cx="3743325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Выработка тепловой и электрической</a:t>
            </a:r>
          </a:p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энергии, рабочее тело - пар</a:t>
            </a:r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6240464" y="4508501"/>
            <a:ext cx="3743325" cy="5762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Выработка электрической энергии,</a:t>
            </a:r>
          </a:p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рабочее тело – продукты сгорания</a:t>
            </a:r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6240464" y="5589588"/>
            <a:ext cx="3743325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Выработка тепловой и электрической</a:t>
            </a:r>
          </a:p>
          <a:p>
            <a:pPr algn="ctr"/>
            <a:r>
              <a:rPr lang="ru-RU" altLang="ru-RU" sz="1400" dirty="0">
                <a:solidFill>
                  <a:srgbClr val="000000"/>
                </a:solidFill>
                <a:latin typeface="Arial" charset="0"/>
              </a:rPr>
              <a:t>энергии, два рабочих тела – пар и </a:t>
            </a:r>
          </a:p>
          <a:p>
            <a:pPr algn="ctr"/>
            <a:r>
              <a:rPr lang="ru-RU" altLang="ru-RU" sz="1400" dirty="0">
                <a:solidFill>
                  <a:srgbClr val="000000"/>
                </a:solidFill>
              </a:rPr>
              <a:t>продукты сгорания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07025" y="379269"/>
            <a:ext cx="62481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Виды тепловых электрических станций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331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10" grpId="0" animBg="1"/>
      <p:bldP spid="47111" grpId="0" animBg="1"/>
      <p:bldP spid="47117" grpId="0" animBg="1"/>
      <p:bldP spid="47118" grpId="0" animBg="1"/>
      <p:bldP spid="47119" grpId="0" animBg="1"/>
      <p:bldP spid="47120" grpId="0" animBg="1"/>
      <p:bldP spid="47121" grpId="0" animBg="1"/>
      <p:bldP spid="47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78" name="Object 18"/>
          <p:cNvGraphicFramePr>
            <a:graphicFrameLocks noChangeAspect="1"/>
          </p:cNvGraphicFramePr>
          <p:nvPr/>
        </p:nvGraphicFramePr>
        <p:xfrm>
          <a:off x="2279651" y="1052514"/>
          <a:ext cx="7559675" cy="503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1052514"/>
                        <a:ext cx="7559675" cy="503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9" name="AutoShape 19"/>
          <p:cNvSpPr>
            <a:spLocks noChangeArrowheads="1"/>
          </p:cNvSpPr>
          <p:nvPr/>
        </p:nvSpPr>
        <p:spPr bwMode="auto">
          <a:xfrm>
            <a:off x="2640014" y="2060576"/>
            <a:ext cx="1584325" cy="288925"/>
          </a:xfrm>
          <a:prstGeom prst="wedgeRectCallout">
            <a:avLst>
              <a:gd name="adj1" fmla="val 84569"/>
              <a:gd name="adj2" fmla="val 17582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Водохранилище</a:t>
            </a:r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>
            <a:off x="4800600" y="1844676"/>
            <a:ext cx="935038" cy="288925"/>
          </a:xfrm>
          <a:prstGeom prst="wedgeRectCallout">
            <a:avLst>
              <a:gd name="adj1" fmla="val 98898"/>
              <a:gd name="adj2" fmla="val 20000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Плотина</a:t>
            </a:r>
          </a:p>
        </p:txBody>
      </p:sp>
      <p:sp>
        <p:nvSpPr>
          <p:cNvPr id="40983" name="AutoShape 23"/>
          <p:cNvSpPr>
            <a:spLocks noChangeArrowheads="1"/>
          </p:cNvSpPr>
          <p:nvPr/>
        </p:nvSpPr>
        <p:spPr bwMode="auto">
          <a:xfrm>
            <a:off x="6024563" y="2060575"/>
            <a:ext cx="1223962" cy="287338"/>
          </a:xfrm>
          <a:prstGeom prst="wedgeRectCallout">
            <a:avLst>
              <a:gd name="adj1" fmla="val 39495"/>
              <a:gd name="adj2" fmla="val 46436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Здание ГЭС</a:t>
            </a:r>
          </a:p>
        </p:txBody>
      </p:sp>
      <p:sp>
        <p:nvSpPr>
          <p:cNvPr id="40984" name="AutoShape 24"/>
          <p:cNvSpPr>
            <a:spLocks noChangeArrowheads="1"/>
          </p:cNvSpPr>
          <p:nvPr/>
        </p:nvSpPr>
        <p:spPr bwMode="auto">
          <a:xfrm>
            <a:off x="7175500" y="2492376"/>
            <a:ext cx="1081088" cy="360363"/>
          </a:xfrm>
          <a:prstGeom prst="wedgeRectCallout">
            <a:avLst>
              <a:gd name="adj1" fmla="val -45889"/>
              <a:gd name="adj2" fmla="val 33238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Генератор</a:t>
            </a:r>
          </a:p>
        </p:txBody>
      </p:sp>
      <p:sp>
        <p:nvSpPr>
          <p:cNvPr id="40985" name="AutoShape 25"/>
          <p:cNvSpPr>
            <a:spLocks noChangeArrowheads="1"/>
          </p:cNvSpPr>
          <p:nvPr/>
        </p:nvSpPr>
        <p:spPr bwMode="auto">
          <a:xfrm>
            <a:off x="5880100" y="5300664"/>
            <a:ext cx="1081088" cy="288925"/>
          </a:xfrm>
          <a:prstGeom prst="wedgeRectCallout">
            <a:avLst>
              <a:gd name="adj1" fmla="val 71144"/>
              <a:gd name="adj2" fmla="val -29450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Турбина</a:t>
            </a:r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auto">
          <a:xfrm>
            <a:off x="8183564" y="4221164"/>
            <a:ext cx="1584325" cy="503237"/>
          </a:xfrm>
          <a:prstGeom prst="wedgeRectCallout">
            <a:avLst>
              <a:gd name="adj1" fmla="val -64130"/>
              <a:gd name="adj2" fmla="val -120032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Повышающий трансформатор</a:t>
            </a:r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auto">
          <a:xfrm>
            <a:off x="8183564" y="3429001"/>
            <a:ext cx="1368425" cy="360363"/>
          </a:xfrm>
          <a:prstGeom prst="wedgeRectCallout">
            <a:avLst>
              <a:gd name="adj1" fmla="val -15546"/>
              <a:gd name="adj2" fmla="val -1218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Подстанция</a:t>
            </a: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auto">
          <a:xfrm>
            <a:off x="7967664" y="1341438"/>
            <a:ext cx="1081087" cy="360362"/>
          </a:xfrm>
          <a:prstGeom prst="wedgeRectCallout">
            <a:avLst>
              <a:gd name="adj1" fmla="val -69676"/>
              <a:gd name="adj2" fmla="val 14779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ЛЭП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93700" y="26590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ea typeface="+mn-ea"/>
                <a:cs typeface="Arial"/>
              </a:rPr>
              <a:t>Гидроэлектростанция</a:t>
            </a:r>
            <a:endParaRPr lang="ru-RU" sz="2400" b="1" spc="-13" dirty="0">
              <a:solidFill>
                <a:srgbClr val="1F487C"/>
              </a:solidFill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37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9" grpId="0" animBg="1"/>
      <p:bldP spid="40981" grpId="0" animBg="1"/>
      <p:bldP spid="40983" grpId="0" animBg="1"/>
      <p:bldP spid="40984" grpId="0" animBg="1"/>
      <p:bldP spid="40985" grpId="0" animBg="1"/>
      <p:bldP spid="40986" grpId="0" animBg="1"/>
      <p:bldP spid="40987" grpId="0" animBg="1"/>
      <p:bldP spid="409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2495551" y="1125538"/>
          <a:ext cx="7369175" cy="491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1125538"/>
                        <a:ext cx="7369175" cy="491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5" name="AutoShape 13"/>
          <p:cNvSpPr>
            <a:spLocks noChangeArrowheads="1"/>
          </p:cNvSpPr>
          <p:nvPr/>
        </p:nvSpPr>
        <p:spPr bwMode="auto">
          <a:xfrm>
            <a:off x="2855913" y="3500439"/>
            <a:ext cx="1008062" cy="287337"/>
          </a:xfrm>
          <a:prstGeom prst="wedgeRectCallout">
            <a:avLst>
              <a:gd name="adj1" fmla="val 39764"/>
              <a:gd name="adj2" fmla="val 14226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топливо</a:t>
            </a:r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>
            <a:off x="3432176" y="2852739"/>
            <a:ext cx="1008063" cy="287337"/>
          </a:xfrm>
          <a:prstGeom prst="wedgeRectCallout">
            <a:avLst>
              <a:gd name="adj1" fmla="val 79449"/>
              <a:gd name="adj2" fmla="val 29475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котел</a:t>
            </a:r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>
            <a:off x="4511676" y="2492375"/>
            <a:ext cx="1008063" cy="287338"/>
          </a:xfrm>
          <a:prstGeom prst="wedgeRectCallout">
            <a:avLst>
              <a:gd name="adj1" fmla="val 70315"/>
              <a:gd name="adj2" fmla="val 15386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труба</a:t>
            </a:r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>
            <a:off x="6024563" y="2492375"/>
            <a:ext cx="1008062" cy="287338"/>
          </a:xfrm>
          <a:prstGeom prst="wedgeRectCallout">
            <a:avLst>
              <a:gd name="adj1" fmla="val -3542"/>
              <a:gd name="adj2" fmla="val 41906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турбина</a:t>
            </a:r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>
            <a:off x="6888164" y="2997200"/>
            <a:ext cx="1081087" cy="287338"/>
          </a:xfrm>
          <a:prstGeom prst="wedgeRectCallout">
            <a:avLst>
              <a:gd name="adj1" fmla="val 4185"/>
              <a:gd name="adj2" fmla="val 255523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генератор</a:t>
            </a:r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>
            <a:off x="6888163" y="5949950"/>
            <a:ext cx="1295400" cy="287338"/>
          </a:xfrm>
          <a:prstGeom prst="wedgeRectCallout">
            <a:avLst>
              <a:gd name="adj1" fmla="val -32231"/>
              <a:gd name="adj2" fmla="val -33231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конденсатор</a:t>
            </a:r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>
            <a:off x="4224338" y="5949951"/>
            <a:ext cx="1873250" cy="288925"/>
          </a:xfrm>
          <a:prstGeom prst="wedgeRectCallout">
            <a:avLst>
              <a:gd name="adj1" fmla="val 12968"/>
              <a:gd name="adj2" fmla="val -371431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Питательный насос</a:t>
            </a:r>
          </a:p>
        </p:txBody>
      </p:sp>
      <p:sp>
        <p:nvSpPr>
          <p:cNvPr id="44054" name="AutoShape 22"/>
          <p:cNvSpPr>
            <a:spLocks noChangeArrowheads="1"/>
          </p:cNvSpPr>
          <p:nvPr/>
        </p:nvSpPr>
        <p:spPr bwMode="auto">
          <a:xfrm>
            <a:off x="8832851" y="4221164"/>
            <a:ext cx="1584325" cy="503237"/>
          </a:xfrm>
          <a:prstGeom prst="wedgeRectCallout">
            <a:avLst>
              <a:gd name="adj1" fmla="val -52806"/>
              <a:gd name="adj2" fmla="val -137699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Повышающий трансформатор</a:t>
            </a:r>
          </a:p>
        </p:txBody>
      </p:sp>
      <p:sp>
        <p:nvSpPr>
          <p:cNvPr id="44055" name="AutoShape 23"/>
          <p:cNvSpPr>
            <a:spLocks noChangeArrowheads="1"/>
          </p:cNvSpPr>
          <p:nvPr/>
        </p:nvSpPr>
        <p:spPr bwMode="auto">
          <a:xfrm>
            <a:off x="9048751" y="3213101"/>
            <a:ext cx="1368425" cy="360363"/>
          </a:xfrm>
          <a:prstGeom prst="wedgeRectCallout">
            <a:avLst>
              <a:gd name="adj1" fmla="val -90602"/>
              <a:gd name="adj2" fmla="val -21167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Подстанция</a:t>
            </a:r>
          </a:p>
        </p:txBody>
      </p:sp>
      <p:sp>
        <p:nvSpPr>
          <p:cNvPr id="44056" name="AutoShape 24"/>
          <p:cNvSpPr>
            <a:spLocks noChangeArrowheads="1"/>
          </p:cNvSpPr>
          <p:nvPr/>
        </p:nvSpPr>
        <p:spPr bwMode="auto">
          <a:xfrm>
            <a:off x="7896225" y="1052513"/>
            <a:ext cx="1081088" cy="360362"/>
          </a:xfrm>
          <a:prstGeom prst="wedgeRectCallout">
            <a:avLst>
              <a:gd name="adj1" fmla="val -69676"/>
              <a:gd name="adj2" fmla="val 16541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ЛЭП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24002" y="241301"/>
            <a:ext cx="6508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Конденсационная электрическая станция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12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5" grpId="0" animBg="1"/>
      <p:bldP spid="44046" grpId="0" animBg="1"/>
      <p:bldP spid="44049" grpId="0" animBg="1"/>
      <p:bldP spid="44050" grpId="0" animBg="1"/>
      <p:bldP spid="44051" grpId="0" animBg="1"/>
      <p:bldP spid="44052" grpId="0" animBg="1"/>
      <p:bldP spid="44053" grpId="0" animBg="1"/>
      <p:bldP spid="44054" grpId="0" animBg="1"/>
      <p:bldP spid="44055" grpId="0" animBg="1"/>
      <p:bldP spid="440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562791"/>
              </p:ext>
            </p:extLst>
          </p:nvPr>
        </p:nvGraphicFramePr>
        <p:xfrm>
          <a:off x="1069385" y="346151"/>
          <a:ext cx="8872834" cy="59158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385" y="346151"/>
                        <a:ext cx="8872834" cy="59158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45" name="AutoShape 17"/>
          <p:cNvSpPr>
            <a:spLocks noChangeArrowheads="1"/>
          </p:cNvSpPr>
          <p:nvPr/>
        </p:nvSpPr>
        <p:spPr bwMode="auto">
          <a:xfrm>
            <a:off x="7967663" y="5876926"/>
            <a:ext cx="2449512" cy="360363"/>
          </a:xfrm>
          <a:prstGeom prst="wedgeRectCallout">
            <a:avLst>
              <a:gd name="adj1" fmla="val -82856"/>
              <a:gd name="adj2" fmla="val -279514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Сетевой подогреватель</a:t>
            </a:r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8904288" y="5300664"/>
            <a:ext cx="1511300" cy="288925"/>
          </a:xfrm>
          <a:prstGeom prst="wedgeRectCallout">
            <a:avLst>
              <a:gd name="adj1" fmla="val -54306"/>
              <a:gd name="adj2" fmla="val -1456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Тепловая сеть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64790" y="115318"/>
            <a:ext cx="37028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Теплоэлектроцентраль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247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5" grpId="0" animBg="1"/>
      <p:bldP spid="481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2495551" y="1125538"/>
          <a:ext cx="7369175" cy="491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1125538"/>
                        <a:ext cx="7369175" cy="491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3143251" y="5589589"/>
            <a:ext cx="1008063" cy="287337"/>
          </a:xfrm>
          <a:prstGeom prst="wedgeRectCallout">
            <a:avLst>
              <a:gd name="adj1" fmla="val 72833"/>
              <a:gd name="adj2" fmla="val -24005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топливо</a:t>
            </a:r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4295776" y="2276475"/>
            <a:ext cx="1008063" cy="287338"/>
          </a:xfrm>
          <a:prstGeom prst="wedgeRectCallout">
            <a:avLst>
              <a:gd name="adj1" fmla="val 110630"/>
              <a:gd name="adj2" fmla="val 18922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труба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6311901" y="5373689"/>
            <a:ext cx="1008063" cy="287337"/>
          </a:xfrm>
          <a:prstGeom prst="wedgeRectCallout">
            <a:avLst>
              <a:gd name="adj1" fmla="val -39606"/>
              <a:gd name="adj2" fmla="val -3406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турбина</a:t>
            </a:r>
          </a:p>
        </p:txBody>
      </p:sp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7391400" y="4941889"/>
            <a:ext cx="1081088" cy="287337"/>
          </a:xfrm>
          <a:prstGeom prst="wedgeRectCallout">
            <a:avLst>
              <a:gd name="adj1" fmla="val -52935"/>
              <a:gd name="adj2" fmla="val -222375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генератор</a:t>
            </a:r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6672263" y="2708275"/>
            <a:ext cx="1511300" cy="503238"/>
          </a:xfrm>
          <a:prstGeom prst="wedgeRectCallout">
            <a:avLst>
              <a:gd name="adj1" fmla="val 69852"/>
              <a:gd name="adj2" fmla="val 12255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Повышающий трансформатор</a:t>
            </a:r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9048751" y="2060576"/>
            <a:ext cx="1368425" cy="360363"/>
          </a:xfrm>
          <a:prstGeom prst="wedgeRectCallout">
            <a:avLst>
              <a:gd name="adj1" fmla="val -90602"/>
              <a:gd name="adj2" fmla="val 108148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Подстанция</a:t>
            </a: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7896225" y="1052513"/>
            <a:ext cx="1081088" cy="360362"/>
          </a:xfrm>
          <a:prstGeom prst="wedgeRectCallout">
            <a:avLst>
              <a:gd name="adj1" fmla="val -69676"/>
              <a:gd name="adj2" fmla="val 16541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ЛЭП</a:t>
            </a:r>
          </a:p>
        </p:txBody>
      </p:sp>
      <p:sp>
        <p:nvSpPr>
          <p:cNvPr id="49168" name="AutoShape 16"/>
          <p:cNvSpPr>
            <a:spLocks noChangeArrowheads="1"/>
          </p:cNvSpPr>
          <p:nvPr/>
        </p:nvSpPr>
        <p:spPr bwMode="auto">
          <a:xfrm>
            <a:off x="4295776" y="5516564"/>
            <a:ext cx="1800225" cy="287337"/>
          </a:xfrm>
          <a:prstGeom prst="wedgeRectCallout">
            <a:avLst>
              <a:gd name="adj1" fmla="val 23194"/>
              <a:gd name="adj2" fmla="val -280940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Камера сгорания</a:t>
            </a:r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4511676" y="3068639"/>
            <a:ext cx="1223963" cy="287337"/>
          </a:xfrm>
          <a:prstGeom prst="wedgeRectCallout">
            <a:avLst>
              <a:gd name="adj1" fmla="val -34954"/>
              <a:gd name="adj2" fmla="val 24060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компрессор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504170" y="293172"/>
            <a:ext cx="40643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Газотурбинная установка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1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8" grpId="0" animBg="1"/>
      <p:bldP spid="49159" grpId="0" animBg="1"/>
      <p:bldP spid="49160" grpId="0" animBg="1"/>
      <p:bldP spid="49163" grpId="0" animBg="1"/>
      <p:bldP spid="49164" grpId="0" animBg="1"/>
      <p:bldP spid="49165" grpId="0" animBg="1"/>
      <p:bldP spid="49168" grpId="0" animBg="1"/>
      <p:bldP spid="491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804264"/>
              </p:ext>
            </p:extLst>
          </p:nvPr>
        </p:nvGraphicFramePr>
        <p:xfrm>
          <a:off x="1504775" y="464949"/>
          <a:ext cx="8359952" cy="5573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775" y="464949"/>
                        <a:ext cx="8359952" cy="5573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5808663" y="2420939"/>
            <a:ext cx="1439862" cy="287337"/>
          </a:xfrm>
          <a:prstGeom prst="wedgeRectCallout">
            <a:avLst>
              <a:gd name="adj1" fmla="val -35338"/>
              <a:gd name="adj2" fmla="val 533426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1400">
                <a:solidFill>
                  <a:srgbClr val="000000"/>
                </a:solidFill>
              </a:rPr>
              <a:t>подогреватель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22803" y="293172"/>
            <a:ext cx="3720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Парогазовая установка</a:t>
            </a:r>
            <a:endParaRPr lang="ru-RU" sz="2400" b="1" spc="-13" dirty="0">
              <a:solidFill>
                <a:srgbClr val="1F487C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316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351089" y="1196975"/>
          <a:ext cx="7488237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cument" r:id="rId3" imgW="6095238" imgH="4064516" progId="XaraX.Document">
                  <p:embed/>
                </p:oleObj>
              </mc:Choice>
              <mc:Fallback>
                <p:oleObj name="Document" r:id="rId3" imgW="6095238" imgH="4064516" progId="XaraX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1196975"/>
                        <a:ext cx="7488237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307025" y="379269"/>
            <a:ext cx="66566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spc="-13" dirty="0" smtClean="0">
                <a:solidFill>
                  <a:srgbClr val="1F487C"/>
                </a:solidFill>
                <a:latin typeface="Arial"/>
                <a:cs typeface="Arial"/>
              </a:rPr>
              <a:t>Схемы </a:t>
            </a:r>
            <a:r>
              <a:rPr lang="ru-RU" sz="2400" b="1" spc="-13" dirty="0">
                <a:solidFill>
                  <a:srgbClr val="1F487C"/>
                </a:solidFill>
                <a:latin typeface="Arial"/>
                <a:cs typeface="Arial"/>
              </a:rPr>
              <a:t>блоков генератор - трансформатор</a:t>
            </a:r>
          </a:p>
        </p:txBody>
      </p:sp>
    </p:spTree>
    <p:extLst>
      <p:ext uri="{BB962C8B-B14F-4D97-AF65-F5344CB8AC3E}">
        <p14:creationId xmlns:p14="http://schemas.microsoft.com/office/powerpoint/2010/main" val="155530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Тема1" id="{C9DE6AFF-DEDF-AD41-88B2-662795850789}" vid="{378A196D-A180-0040-BE0B-1E23BCC4FCA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26959</TotalTime>
  <Words>499</Words>
  <Application>Microsoft Office PowerPoint</Application>
  <PresentationFormat>Произвольный</PresentationFormat>
  <Paragraphs>192</Paragraphs>
  <Slides>17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Тема1</vt:lpstr>
      <vt:lpstr>Document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Microsoft Office</dc:creator>
  <cp:lastModifiedBy>Моисеева Регина Рафаиловна</cp:lastModifiedBy>
  <cp:revision>195</cp:revision>
  <dcterms:created xsi:type="dcterms:W3CDTF">2018-11-25T16:28:05Z</dcterms:created>
  <dcterms:modified xsi:type="dcterms:W3CDTF">2024-05-20T14:14:31Z</dcterms:modified>
</cp:coreProperties>
</file>