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8" autoAdjust="0"/>
    <p:restoredTop sz="94699" autoAdjust="0"/>
  </p:normalViewPr>
  <p:slideViewPr>
    <p:cSldViewPr snapToGrid="0">
      <p:cViewPr varScale="1">
        <p:scale>
          <a:sx n="82" d="100"/>
          <a:sy n="82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Интернет-программирование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8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Типизация переменных.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$a = 1.234;</a:t>
            </a:r>
          </a:p>
          <a:p>
            <a:r>
              <a:rPr lang="ru-RU" dirty="0"/>
              <a:t>$b = 1.2e3;</a:t>
            </a:r>
          </a:p>
          <a:p>
            <a:r>
              <a:rPr lang="ru-RU" dirty="0"/>
              <a:t>$c = 7E-10;</a:t>
            </a:r>
          </a:p>
          <a:p>
            <a:r>
              <a:rPr lang="ru-RU" dirty="0"/>
              <a:t>$a = "Это просто текст, записанный в строковую переменную</a:t>
            </a:r>
            <a:r>
              <a:rPr lang="ru-RU" dirty="0" smtClean="0"/>
              <a:t>";</a:t>
            </a:r>
            <a:endParaRPr lang="en-US" dirty="0" smtClean="0"/>
          </a:p>
          <a:p>
            <a:r>
              <a:rPr lang="en-US" dirty="0" smtClean="0"/>
              <a:t>$f = True;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Типизация переменных.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$a = 1;</a:t>
            </a:r>
          </a:p>
          <a:p>
            <a:r>
              <a:rPr lang="en-US" dirty="0"/>
              <a:t>$b = "78";</a:t>
            </a:r>
          </a:p>
          <a:p>
            <a:r>
              <a:rPr lang="en-US" dirty="0"/>
              <a:t>$c = $a+$b;</a:t>
            </a:r>
          </a:p>
          <a:p>
            <a:r>
              <a:rPr lang="en-US" dirty="0"/>
              <a:t>echo $c;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Результат???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Типизация переменных.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$a = 1;</a:t>
            </a:r>
          </a:p>
          <a:p>
            <a:r>
              <a:rPr lang="en-US" dirty="0"/>
              <a:t>$b = "78";</a:t>
            </a:r>
          </a:p>
          <a:p>
            <a:r>
              <a:rPr lang="en-US" dirty="0"/>
              <a:t>$c = $a+$b;</a:t>
            </a:r>
          </a:p>
          <a:p>
            <a:r>
              <a:rPr lang="en-US" dirty="0"/>
              <a:t>echo $c;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Результат???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Операции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ru-RU" b="1" dirty="0"/>
              <a:t>Операции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арифметические: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$a + $b Сложение Сумма $a и $b.</a:t>
            </a:r>
            <a:br>
              <a:rPr lang="ru-RU" dirty="0"/>
            </a:br>
            <a:r>
              <a:rPr lang="ru-RU" dirty="0"/>
              <a:t>$a - $b Вычитание Разность $a и $b.</a:t>
            </a:r>
            <a:br>
              <a:rPr lang="ru-RU" dirty="0"/>
            </a:br>
            <a:r>
              <a:rPr lang="ru-RU" dirty="0"/>
              <a:t>$a * $b Умножение Произведение $a и $b.</a:t>
            </a:r>
            <a:br>
              <a:rPr lang="ru-RU" dirty="0"/>
            </a:br>
            <a:r>
              <a:rPr lang="ru-RU" dirty="0"/>
              <a:t>$a / $b Деление Частное от деления $a на $b.</a:t>
            </a:r>
            <a:br>
              <a:rPr lang="ru-RU" dirty="0"/>
            </a:br>
            <a:r>
              <a:rPr lang="ru-RU" dirty="0"/>
              <a:t>$a % $b </a:t>
            </a:r>
            <a:r>
              <a:rPr lang="ru-RU" dirty="0" err="1"/>
              <a:t>Modulus</a:t>
            </a:r>
            <a:r>
              <a:rPr lang="ru-RU" dirty="0"/>
              <a:t> Целочисленный остаток от деления $a на $b.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Сравнение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/>
              <a:t>$a == $b </a:t>
            </a:r>
            <a:r>
              <a:rPr lang="ru-RU" dirty="0"/>
              <a:t>равно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равно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!= $b </a:t>
            </a:r>
            <a:r>
              <a:rPr lang="ru-RU" dirty="0"/>
              <a:t>не равно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не равно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&lt;&gt; $b </a:t>
            </a:r>
            <a:r>
              <a:rPr lang="ru-RU" dirty="0"/>
              <a:t>не равно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не равно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&lt; $b </a:t>
            </a:r>
            <a:r>
              <a:rPr lang="ru-RU" dirty="0"/>
              <a:t>меньше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строго меньше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&gt; $b </a:t>
            </a:r>
            <a:r>
              <a:rPr lang="ru-RU" dirty="0"/>
              <a:t>больше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строго больше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&lt;= $b </a:t>
            </a:r>
            <a:r>
              <a:rPr lang="ru-RU" dirty="0"/>
              <a:t>меньше или равно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меньше или равно $</a:t>
            </a:r>
            <a:r>
              <a:rPr lang="en-US" dirty="0"/>
              <a:t>b.</a:t>
            </a:r>
            <a:br>
              <a:rPr lang="en-US" dirty="0"/>
            </a:br>
            <a:r>
              <a:rPr lang="en-US" dirty="0"/>
              <a:t>$a &gt;= $b </a:t>
            </a:r>
            <a:r>
              <a:rPr lang="ru-RU" dirty="0"/>
              <a:t>больше или равно </a:t>
            </a:r>
            <a:r>
              <a:rPr lang="en-US" dirty="0"/>
              <a:t>TRUE, </a:t>
            </a:r>
            <a:r>
              <a:rPr lang="ru-RU" dirty="0"/>
              <a:t>если $</a:t>
            </a:r>
            <a:r>
              <a:rPr lang="en-US" dirty="0"/>
              <a:t>a </a:t>
            </a:r>
            <a:r>
              <a:rPr lang="ru-RU" dirty="0"/>
              <a:t>больше или равно $</a:t>
            </a:r>
            <a:r>
              <a:rPr lang="en-US" dirty="0"/>
              <a:t>b.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Логические операторы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893739"/>
              </p:ext>
            </p:extLst>
          </p:nvPr>
        </p:nvGraphicFramePr>
        <p:xfrm>
          <a:off x="1732717" y="1761983"/>
          <a:ext cx="6417963" cy="3899532"/>
        </p:xfrm>
        <a:graphic>
          <a:graphicData uri="http://schemas.openxmlformats.org/drawingml/2006/table">
            <a:tbl>
              <a:tblPr/>
              <a:tblGrid>
                <a:gridCol w="213932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2139321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2139321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566737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$a and $b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И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TRUE если и </a:t>
                      </a:r>
                      <a:r>
                        <a:rPr lang="ru-RU" sz="1600" i="1">
                          <a:effectLst/>
                        </a:rPr>
                        <a:t>$a</a:t>
                      </a:r>
                      <a:r>
                        <a:rPr lang="ru-RU" sz="1600">
                          <a:effectLst/>
                        </a:rPr>
                        <a:t>, и </a:t>
                      </a:r>
                      <a:r>
                        <a:rPr lang="ru-RU" sz="1600" i="1">
                          <a:effectLst/>
                        </a:rPr>
                        <a:t>$b</a:t>
                      </a:r>
                      <a:r>
                        <a:rPr lang="ru-RU" sz="1600">
                          <a:effectLst/>
                        </a:rPr>
                        <a:t> TRUE.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$a or $b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Или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TRUE если или </a:t>
                      </a:r>
                      <a:r>
                        <a:rPr lang="ru-RU" sz="1600" i="1">
                          <a:effectLst/>
                        </a:rPr>
                        <a:t>$a</a:t>
                      </a:r>
                      <a:r>
                        <a:rPr lang="ru-RU" sz="1600">
                          <a:effectLst/>
                        </a:rPr>
                        <a:t>, или </a:t>
                      </a:r>
                      <a:r>
                        <a:rPr lang="ru-RU" sz="1600" i="1">
                          <a:effectLst/>
                        </a:rPr>
                        <a:t>$b</a:t>
                      </a:r>
                      <a:r>
                        <a:rPr lang="ru-RU" sz="1600">
                          <a:effectLst/>
                        </a:rPr>
                        <a:t> TRUE.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$a xor $b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Исключающее или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TRUE если </a:t>
                      </a:r>
                      <a:r>
                        <a:rPr lang="ru-RU" sz="1600" i="1">
                          <a:effectLst/>
                        </a:rPr>
                        <a:t>$a</a:t>
                      </a:r>
                      <a:r>
                        <a:rPr lang="ru-RU" sz="1600">
                          <a:effectLst/>
                        </a:rPr>
                        <a:t>, или </a:t>
                      </a:r>
                      <a:r>
                        <a:rPr lang="ru-RU" sz="1600" i="1">
                          <a:effectLst/>
                        </a:rPr>
                        <a:t>$b</a:t>
                      </a:r>
                      <a:r>
                        <a:rPr lang="ru-RU" sz="1600">
                          <a:effectLst/>
                        </a:rPr>
                        <a:t> TRUE, но не оба.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! $a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Отрицание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TRUE если </a:t>
                      </a:r>
                      <a:r>
                        <a:rPr lang="en-US" sz="1600" i="1">
                          <a:effectLst/>
                        </a:rPr>
                        <a:t>$a</a:t>
                      </a:r>
                      <a:r>
                        <a:rPr lang="en-US" sz="1600">
                          <a:effectLst/>
                        </a:rPr>
                        <a:t> не TRUE.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$a &amp;&amp; $b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И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TRUE если и </a:t>
                      </a:r>
                      <a:r>
                        <a:rPr lang="ru-RU" sz="1600" i="1">
                          <a:effectLst/>
                        </a:rPr>
                        <a:t>$a</a:t>
                      </a:r>
                      <a:r>
                        <a:rPr lang="ru-RU" sz="1600">
                          <a:effectLst/>
                        </a:rPr>
                        <a:t>, и </a:t>
                      </a:r>
                      <a:r>
                        <a:rPr lang="ru-RU" sz="1600" i="1">
                          <a:effectLst/>
                        </a:rPr>
                        <a:t>$b</a:t>
                      </a:r>
                      <a:r>
                        <a:rPr lang="ru-RU" sz="1600">
                          <a:effectLst/>
                        </a:rPr>
                        <a:t> TRUE.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$a || $b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</a:rPr>
                        <a:t>Или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effectLst/>
                        </a:rPr>
                        <a:t>TRUE если или </a:t>
                      </a:r>
                      <a:r>
                        <a:rPr lang="ru-RU" sz="1600" i="1" dirty="0">
                          <a:effectLst/>
                        </a:rPr>
                        <a:t>$a</a:t>
                      </a:r>
                      <a:r>
                        <a:rPr lang="ru-RU" sz="1600" dirty="0">
                          <a:effectLst/>
                        </a:rPr>
                        <a:t>, или </a:t>
                      </a:r>
                      <a:r>
                        <a:rPr lang="ru-RU" sz="1600" i="1" dirty="0">
                          <a:effectLst/>
                        </a:rPr>
                        <a:t>$b</a:t>
                      </a:r>
                      <a:r>
                        <a:rPr lang="ru-RU" sz="1600" dirty="0">
                          <a:effectLst/>
                        </a:rPr>
                        <a:t> TRUE.</a:t>
                      </a:r>
                      <a:br>
                        <a:rPr lang="ru-RU" sz="1600" dirty="0">
                          <a:effectLst/>
                        </a:rPr>
                      </a:br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4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IF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11443"/>
              </p:ext>
            </p:extLst>
          </p:nvPr>
        </p:nvGraphicFramePr>
        <p:xfrm>
          <a:off x="1732717" y="1761983"/>
          <a:ext cx="8302236" cy="4631052"/>
        </p:xfrm>
        <a:graphic>
          <a:graphicData uri="http://schemas.openxmlformats.org/drawingml/2006/table">
            <a:tbl>
              <a:tblPr/>
              <a:tblGrid>
                <a:gridCol w="5347500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87324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2767412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&lt;?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$b)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"a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больше, чем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b";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fontAlgn="t"/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elseif</a:t>
                      </a:r>
                      <a:r>
                        <a:rPr lang="en-US" sz="1600" dirty="0" smtClean="0"/>
                        <a:t> 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==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$b)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"a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равен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b";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pPr fontAlgn="t"/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else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"a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меньше, чем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b";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pPr fontAlgn="t"/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2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Строки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20869"/>
              </p:ext>
            </p:extLst>
          </p:nvPr>
        </p:nvGraphicFramePr>
        <p:xfrm>
          <a:off x="1732717" y="1761983"/>
          <a:ext cx="8302236" cy="3625212"/>
        </p:xfrm>
        <a:graphic>
          <a:graphicData uri="http://schemas.openxmlformats.org/drawingml/2006/table">
            <a:tbl>
              <a:tblPr/>
              <a:tblGrid>
                <a:gridCol w="5347500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87324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2767412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ru-RU" dirty="0" smtClean="0"/>
                        <a:t>&lt;?</a:t>
                      </a:r>
                      <a:r>
                        <a:rPr lang="ru-RU" dirty="0" err="1" smtClean="0"/>
                        <a:t>php</a:t>
                      </a:r>
                      <a:r>
                        <a:rPr lang="ru-RU" dirty="0" smtClean="0"/>
                        <a:t> $</a:t>
                      </a:r>
                      <a:r>
                        <a:rPr lang="ru-RU" dirty="0" err="1" smtClean="0"/>
                        <a:t>test</a:t>
                      </a:r>
                      <a:r>
                        <a:rPr lang="ru-RU" dirty="0" smtClean="0"/>
                        <a:t> = "Это PHP </a:t>
                      </a:r>
                      <a:r>
                        <a:rPr lang="en-US" dirty="0" smtClean="0"/>
                        <a:t>1c</a:t>
                      </a:r>
                      <a:r>
                        <a:rPr lang="ru-RU" dirty="0" smtClean="0"/>
                        <a:t>трока."; </a:t>
                      </a:r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err="1" smtClean="0"/>
                        <a:t>echo</a:t>
                      </a:r>
                      <a:r>
                        <a:rPr lang="ru-RU" dirty="0" smtClean="0"/>
                        <a:t> $</a:t>
                      </a:r>
                      <a:r>
                        <a:rPr lang="ru-RU" dirty="0" err="1" smtClean="0"/>
                        <a:t>test</a:t>
                      </a:r>
                      <a:r>
                        <a:rPr lang="ru-RU" dirty="0" smtClean="0"/>
                        <a:t> . " +2строка"; ?&gt;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2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</a:t>
            </a:r>
            <a:r>
              <a:rPr lang="ru-RU" sz="2800" dirty="0" smtClean="0"/>
              <a:t>+</a:t>
            </a:r>
            <a:r>
              <a:rPr lang="en-US" sz="2800" dirty="0" smtClean="0"/>
              <a:t>HTML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03"/>
              </p:ext>
            </p:extLst>
          </p:nvPr>
        </p:nvGraphicFramePr>
        <p:xfrm>
          <a:off x="668216" y="1761983"/>
          <a:ext cx="10738338" cy="2894603"/>
        </p:xfrm>
        <a:graphic>
          <a:graphicData uri="http://schemas.openxmlformats.org/drawingml/2006/table">
            <a:tbl>
              <a:tblPr/>
              <a:tblGrid>
                <a:gridCol w="960620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4874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ru-RU" dirty="0" smtClean="0"/>
                        <a:t>&lt;?</a:t>
                      </a:r>
                      <a:r>
                        <a:rPr lang="ru-RU" dirty="0" err="1" smtClean="0"/>
                        <a:t>php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echo</a:t>
                      </a:r>
                      <a:r>
                        <a:rPr lang="ru-RU" dirty="0" smtClean="0"/>
                        <a:t> "&lt;</a:t>
                      </a:r>
                      <a:r>
                        <a:rPr lang="ru-RU" dirty="0" err="1" smtClean="0"/>
                        <a:t>strong</a:t>
                      </a:r>
                      <a:r>
                        <a:rPr lang="ru-RU" dirty="0" smtClean="0"/>
                        <a:t>&gt;Это текст, выделенный жирным.&lt;/</a:t>
                      </a:r>
                      <a:r>
                        <a:rPr lang="ru-RU" dirty="0" err="1" smtClean="0"/>
                        <a:t>strong</a:t>
                      </a:r>
                      <a:r>
                        <a:rPr lang="ru-RU" dirty="0" smtClean="0"/>
                        <a:t>&gt;"; 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3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</a:t>
            </a:r>
            <a:r>
              <a:rPr lang="ru-RU" sz="2800" dirty="0" smtClean="0"/>
              <a:t>+</a:t>
            </a:r>
            <a:r>
              <a:rPr lang="en-US" sz="2800" dirty="0" smtClean="0"/>
              <a:t>HTML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03"/>
              </p:ext>
            </p:extLst>
          </p:nvPr>
        </p:nvGraphicFramePr>
        <p:xfrm>
          <a:off x="668216" y="1761983"/>
          <a:ext cx="10738338" cy="2894603"/>
        </p:xfrm>
        <a:graphic>
          <a:graphicData uri="http://schemas.openxmlformats.org/drawingml/2006/table">
            <a:tbl>
              <a:tblPr/>
              <a:tblGrid>
                <a:gridCol w="960620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4874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ru-RU" dirty="0" smtClean="0"/>
                        <a:t>&lt;?</a:t>
                      </a:r>
                      <a:r>
                        <a:rPr lang="ru-RU" dirty="0" err="1" smtClean="0"/>
                        <a:t>php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echo</a:t>
                      </a:r>
                      <a:r>
                        <a:rPr lang="ru-RU" dirty="0" smtClean="0"/>
                        <a:t> "&lt;</a:t>
                      </a:r>
                      <a:r>
                        <a:rPr lang="ru-RU" dirty="0" err="1" smtClean="0"/>
                        <a:t>strong</a:t>
                      </a:r>
                      <a:r>
                        <a:rPr lang="ru-RU" dirty="0" smtClean="0"/>
                        <a:t>&gt;Это текст, выделенный жирным.&lt;/</a:t>
                      </a:r>
                      <a:r>
                        <a:rPr lang="ru-RU" dirty="0" err="1" smtClean="0"/>
                        <a:t>strong</a:t>
                      </a:r>
                      <a:r>
                        <a:rPr lang="ru-RU" dirty="0" smtClean="0"/>
                        <a:t>&gt;"; 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5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6369" y="1488831"/>
            <a:ext cx="9488243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PHP - скриптовый язык программирования общего назначения, интенсивно применяемый для разработки веб-приложений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PHP - "Hypertext Preprocessor (</a:t>
            </a:r>
            <a:r>
              <a:rPr lang="ru-RU" sz="2400" dirty="0"/>
              <a:t>Препроцессор Гипертекста)". Первоначально аббревиатура </a:t>
            </a:r>
            <a:r>
              <a:rPr lang="en-US" sz="2400" dirty="0"/>
              <a:t>PHP </a:t>
            </a:r>
            <a:r>
              <a:rPr lang="ru-RU" sz="2400" dirty="0"/>
              <a:t>означала "</a:t>
            </a:r>
            <a:r>
              <a:rPr lang="en-US" sz="2400" dirty="0"/>
              <a:t>Personal Home Pages".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ru-RU" sz="2400" dirty="0"/>
              <a:t>Официальный сайт         php.net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Проверка кода онлайн   http://www.writephponline.com</a:t>
            </a:r>
          </a:p>
        </p:txBody>
      </p:sp>
    </p:spTree>
    <p:extLst>
      <p:ext uri="{BB962C8B-B14F-4D97-AF65-F5344CB8AC3E}">
        <p14:creationId xmlns:p14="http://schemas.microsoft.com/office/powerpoint/2010/main" val="11890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4677"/>
              </p:ext>
            </p:extLst>
          </p:nvPr>
        </p:nvGraphicFramePr>
        <p:xfrm>
          <a:off x="668216" y="1761983"/>
          <a:ext cx="10738338" cy="4722492"/>
        </p:xfrm>
        <a:graphic>
          <a:graphicData uri="http://schemas.openxmlformats.org/drawingml/2006/table">
            <a:tbl>
              <a:tblPr/>
              <a:tblGrid>
                <a:gridCol w="960620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4874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ru-RU" dirty="0" smtClean="0"/>
                        <a:t>&lt;?</a:t>
                      </a:r>
                      <a:r>
                        <a:rPr lang="ru-RU" dirty="0" err="1" smtClean="0"/>
                        <a:t>php</a:t>
                      </a:r>
                      <a:r>
                        <a:rPr lang="ru-RU" dirty="0" smtClean="0"/>
                        <a:t> </a:t>
                      </a:r>
                      <a:endParaRPr lang="en-US" dirty="0" smtClean="0"/>
                    </a:p>
                    <a:p>
                      <a:pPr fontAlgn="t"/>
                      <a:r>
                        <a:rPr lang="ru-RU" dirty="0" smtClean="0"/>
                        <a:t>имя функции ($аргумент)</a:t>
                      </a:r>
                      <a:endParaRPr lang="en-US" dirty="0" smtClean="0"/>
                    </a:p>
                    <a:p>
                      <a:pPr fontAlgn="t"/>
                      <a:r>
                        <a:rPr lang="ru-RU" dirty="0" smtClean="0"/>
                        <a:t> { тело функции (то, что функция делает);</a:t>
                      </a:r>
                      <a:endParaRPr lang="en-US" dirty="0" smtClean="0"/>
                    </a:p>
                    <a:p>
                      <a:pPr fontAlgn="t"/>
                      <a:r>
                        <a:rPr lang="ru-RU" dirty="0" smtClean="0"/>
                        <a:t>     </a:t>
                      </a:r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smtClean="0"/>
                        <a:t>} </a:t>
                      </a:r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smtClean="0"/>
                        <a:t>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пример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16689"/>
              </p:ext>
            </p:extLst>
          </p:nvPr>
        </p:nvGraphicFramePr>
        <p:xfrm>
          <a:off x="668216" y="1761983"/>
          <a:ext cx="10738338" cy="5545452"/>
        </p:xfrm>
        <a:graphic>
          <a:graphicData uri="http://schemas.openxmlformats.org/drawingml/2006/table">
            <a:tbl>
              <a:tblPr/>
              <a:tblGrid>
                <a:gridCol w="960620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4874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  </a:t>
                      </a:r>
                      <a:r>
                        <a:rPr lang="ru-RU" dirty="0" smtClean="0"/>
                        <a:t>&lt;?</a:t>
                      </a:r>
                      <a:r>
                        <a:rPr lang="ru-RU" dirty="0" err="1" smtClean="0"/>
                        <a:t>php</a:t>
                      </a:r>
                      <a:r>
                        <a:rPr lang="ru-RU" dirty="0" smtClean="0"/>
                        <a:t> </a:t>
                      </a:r>
                      <a:endParaRPr lang="en-US" dirty="0" smtClean="0"/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smtClean="0"/>
                        <a:t>имя функции ($аргумент)</a:t>
                      </a:r>
                      <a:endParaRPr lang="en-US" dirty="0" smtClean="0"/>
                    </a:p>
                    <a:p>
                      <a:pPr fontAlgn="t"/>
                      <a:r>
                        <a:rPr lang="ru-RU" dirty="0" smtClean="0"/>
                        <a:t> { тело функции (то, что функция делает);</a:t>
                      </a:r>
                      <a:endParaRPr lang="en-US" dirty="0" smtClean="0"/>
                    </a:p>
                    <a:p>
                      <a:pPr fontAlgn="t"/>
                      <a:r>
                        <a:rPr lang="ru-RU" dirty="0" smtClean="0"/>
                        <a:t>     </a:t>
                      </a:r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smtClean="0"/>
                        <a:t>} </a:t>
                      </a:r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endParaRPr lang="ru-RU" dirty="0" smtClean="0"/>
                    </a:p>
                    <a:p>
                      <a:pPr fontAlgn="t"/>
                      <a:r>
                        <a:rPr lang="ru-RU" dirty="0" smtClean="0"/>
                        <a:t>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45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0"/>
            <a:ext cx="10902462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пример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48325"/>
              </p:ext>
            </p:extLst>
          </p:nvPr>
        </p:nvGraphicFramePr>
        <p:xfrm>
          <a:off x="668216" y="1761983"/>
          <a:ext cx="10738338" cy="3960492"/>
        </p:xfrm>
        <a:graphic>
          <a:graphicData uri="http://schemas.openxmlformats.org/drawingml/2006/table">
            <a:tbl>
              <a:tblPr/>
              <a:tblGrid>
                <a:gridCol w="9606201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83390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4874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1270593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dirty="0" smtClean="0"/>
                        <a:t>&lt;?</a:t>
                      </a:r>
                      <a:r>
                        <a:rPr lang="en-US" sz="1600" dirty="0" err="1" smtClean="0"/>
                        <a:t>php</a:t>
                      </a:r>
                      <a:endParaRPr lang="ru-RU" sz="1600" dirty="0" smtClean="0"/>
                    </a:p>
                    <a:p>
                      <a:pPr fontAlgn="t"/>
                      <a:r>
                        <a:rPr lang="en-US" sz="1600" dirty="0" smtClean="0"/>
                        <a:t> function sum($slagaemoe1, $slagaemoe2)</a:t>
                      </a:r>
                      <a:endParaRPr lang="ru-RU" sz="1600" dirty="0" smtClean="0"/>
                    </a:p>
                    <a:p>
                      <a:pPr fontAlgn="t"/>
                      <a:r>
                        <a:rPr lang="en-US" sz="1600" dirty="0" smtClean="0"/>
                        <a:t> { echo $slagaemoe1 + $slagaemoe2; }</a:t>
                      </a:r>
                      <a:endParaRPr lang="ru-RU" sz="1600" dirty="0" smtClean="0"/>
                    </a:p>
                    <a:p>
                      <a:pPr fontAlgn="t"/>
                      <a:endParaRPr lang="ru-RU" sz="1600" dirty="0" smtClean="0"/>
                    </a:p>
                    <a:p>
                      <a:pPr fontAlgn="t"/>
                      <a:r>
                        <a:rPr lang="en-US" sz="1600" dirty="0" smtClean="0"/>
                        <a:t> sum(10, 5); </a:t>
                      </a:r>
                      <a:endParaRPr lang="ru-RU" sz="1600" dirty="0" smtClean="0"/>
                    </a:p>
                    <a:p>
                      <a:pPr fontAlgn="t"/>
                      <a:endParaRPr lang="ru-RU" sz="1600" dirty="0" smtClean="0"/>
                    </a:p>
                    <a:p>
                      <a:pPr fontAlgn="t"/>
                      <a:r>
                        <a:rPr lang="en-US" sz="1600" dirty="0" smtClean="0"/>
                        <a:t>?&gt;</a:t>
                      </a:r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09411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2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PHP. </a:t>
            </a:r>
            <a:r>
              <a:rPr lang="ru-RU" sz="2800" dirty="0" smtClean="0"/>
              <a:t>Статистика использования ЯП для разработки веб-приложений</a:t>
            </a:r>
            <a:endParaRPr lang="ru-RU" sz="2800" dirty="0"/>
          </a:p>
        </p:txBody>
      </p:sp>
      <p:pic>
        <p:nvPicPr>
          <p:cNvPr id="1026" name="Picture 2" descr="listofprogla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30" y="1758462"/>
            <a:ext cx="8932985" cy="424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6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r>
              <a:rPr lang="ru-RU" dirty="0"/>
              <a:t> поддерживается подавляющим большинством хостинг-провайдеров </a:t>
            </a:r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3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Top-</a:t>
            </a:r>
            <a:r>
              <a:rPr lang="ru-RU" sz="2800" dirty="0" smtClean="0"/>
              <a:t>ресурсы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77" y="2016369"/>
            <a:ext cx="10949354" cy="378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Версии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878" y="1512277"/>
            <a:ext cx="9683260" cy="424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Пример кода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1357258"/>
            <a:ext cx="76903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1200" dirty="0" smtClean="0"/>
              <a:t>&lt;?</a:t>
            </a:r>
            <a:r>
              <a:rPr lang="en-US" sz="1200" dirty="0" err="1"/>
              <a:t>php</a:t>
            </a:r>
            <a:endParaRPr lang="en-US" sz="1200" dirty="0"/>
          </a:p>
          <a:p>
            <a:r>
              <a:rPr lang="en-US" sz="1200" dirty="0"/>
              <a:t>/* </a:t>
            </a:r>
            <a:r>
              <a:rPr lang="ru-RU" sz="1200" dirty="0"/>
              <a:t>Получаем переменные из формы. */</a:t>
            </a:r>
          </a:p>
          <a:p>
            <a:r>
              <a:rPr lang="ru-RU" sz="1200" dirty="0"/>
              <a:t>$</a:t>
            </a:r>
            <a:r>
              <a:rPr lang="en-US" sz="1200" dirty="0"/>
              <a:t>name1=$_POST['name'];</a:t>
            </a:r>
          </a:p>
          <a:p>
            <a:r>
              <a:rPr lang="en-US" sz="1200" dirty="0"/>
              <a:t>/* </a:t>
            </a:r>
            <a:r>
              <a:rPr lang="ru-RU" sz="1200" dirty="0"/>
              <a:t>Запишите передачу остальных переменных. */</a:t>
            </a:r>
          </a:p>
          <a:p>
            <a:r>
              <a:rPr lang="ru-RU" sz="1200" dirty="0"/>
              <a:t>/* Определяем значения переменным */ </a:t>
            </a:r>
          </a:p>
          <a:p>
            <a:r>
              <a:rPr lang="ru-RU" sz="1200" dirty="0"/>
              <a:t>$</a:t>
            </a:r>
            <a:r>
              <a:rPr lang="en-US" sz="1200" dirty="0"/>
              <a:t>hostname="localhost"; </a:t>
            </a:r>
          </a:p>
          <a:p>
            <a:r>
              <a:rPr lang="en-US" sz="1200" dirty="0"/>
              <a:t>$username="</a:t>
            </a:r>
            <a:r>
              <a:rPr lang="ru-RU" sz="1200" dirty="0" err="1"/>
              <a:t>Ваш_логин</a:t>
            </a:r>
            <a:r>
              <a:rPr lang="ru-RU" sz="1200" dirty="0"/>
              <a:t>"; </a:t>
            </a:r>
          </a:p>
          <a:p>
            <a:r>
              <a:rPr lang="ru-RU" sz="1200" dirty="0"/>
              <a:t>$</a:t>
            </a:r>
            <a:r>
              <a:rPr lang="en-US" sz="1200" dirty="0"/>
              <a:t>password="</a:t>
            </a:r>
            <a:r>
              <a:rPr lang="ru-RU" sz="1200" dirty="0" err="1"/>
              <a:t>Ваш_пароль</a:t>
            </a:r>
            <a:r>
              <a:rPr lang="ru-RU" sz="1200" dirty="0"/>
              <a:t>"; </a:t>
            </a:r>
          </a:p>
          <a:p>
            <a:r>
              <a:rPr lang="ru-RU" sz="1200" dirty="0"/>
              <a:t>/* Имя базы данных */ </a:t>
            </a:r>
          </a:p>
          <a:p>
            <a:r>
              <a:rPr lang="ru-RU" sz="1200" dirty="0"/>
              <a:t>$</a:t>
            </a:r>
            <a:r>
              <a:rPr lang="en-US" sz="1200" dirty="0" err="1"/>
              <a:t>dbName</a:t>
            </a:r>
            <a:r>
              <a:rPr lang="en-US" sz="1200" dirty="0"/>
              <a:t>="</a:t>
            </a:r>
            <a:r>
              <a:rPr lang="ru-RU" sz="1200" dirty="0" err="1"/>
              <a:t>Имя_вашей_базы_данных</a:t>
            </a:r>
            <a:r>
              <a:rPr lang="ru-RU" sz="1200" dirty="0"/>
              <a:t>"; </a:t>
            </a:r>
          </a:p>
          <a:p>
            <a:r>
              <a:rPr lang="ru-RU" sz="1200" dirty="0"/>
              <a:t>/* Имя таблицы */ </a:t>
            </a:r>
          </a:p>
          <a:p>
            <a:r>
              <a:rPr lang="ru-RU" sz="1200" dirty="0"/>
              <a:t>$</a:t>
            </a:r>
            <a:r>
              <a:rPr lang="en-US" sz="1200" dirty="0" err="1"/>
              <a:t>usertable</a:t>
            </a:r>
            <a:r>
              <a:rPr lang="en-US" sz="1200" dirty="0"/>
              <a:t>="</a:t>
            </a:r>
            <a:r>
              <a:rPr lang="ru-RU" sz="1200" dirty="0" err="1"/>
              <a:t>Имя_таблицы</a:t>
            </a:r>
            <a:r>
              <a:rPr lang="ru-RU" sz="1200" dirty="0"/>
              <a:t>"; </a:t>
            </a:r>
          </a:p>
          <a:p>
            <a:r>
              <a:rPr lang="ru-RU" sz="1200" dirty="0"/>
              <a:t>/* Создать соединение с </a:t>
            </a:r>
            <a:r>
              <a:rPr lang="en-US" sz="1200" dirty="0" err="1"/>
              <a:t>MySql</a:t>
            </a:r>
            <a:r>
              <a:rPr lang="en-US" sz="1200" dirty="0"/>
              <a:t>*/ </a:t>
            </a:r>
          </a:p>
          <a:p>
            <a:r>
              <a:rPr lang="en-US" sz="1200" dirty="0"/>
              <a:t>MYSQL_CONNECT($</a:t>
            </a:r>
            <a:r>
              <a:rPr lang="en-US" sz="1200" dirty="0" err="1"/>
              <a:t>hostname,$username,$password</a:t>
            </a:r>
            <a:r>
              <a:rPr lang="en-US" sz="1200" dirty="0"/>
              <a:t>) OR DIE("</a:t>
            </a:r>
            <a:r>
              <a:rPr lang="ru-RU" sz="1200" dirty="0"/>
              <a:t>Не могу подсоединиться"); </a:t>
            </a:r>
          </a:p>
          <a:p>
            <a:r>
              <a:rPr lang="ru-RU" sz="1200" dirty="0"/>
              <a:t>/* Выбор БД */ </a:t>
            </a:r>
          </a:p>
          <a:p>
            <a:r>
              <a:rPr lang="en-US" sz="1200" dirty="0"/>
              <a:t>MYSQL_SELECT_DB($</a:t>
            </a:r>
            <a:r>
              <a:rPr lang="en-US" sz="1200" dirty="0" err="1"/>
              <a:t>dbName</a:t>
            </a:r>
            <a:r>
              <a:rPr lang="en-US" sz="1200" dirty="0"/>
              <a:t>) or die("</a:t>
            </a:r>
            <a:r>
              <a:rPr lang="ru-RU" sz="1200" dirty="0"/>
              <a:t>Не могу выбрать БД"); </a:t>
            </a:r>
          </a:p>
          <a:p>
            <a:r>
              <a:rPr lang="ru-RU" sz="1200" dirty="0"/>
              <a:t>/* Введение информации в БД */ </a:t>
            </a:r>
          </a:p>
          <a:p>
            <a:r>
              <a:rPr lang="ru-RU" sz="1200" dirty="0"/>
              <a:t>$</a:t>
            </a:r>
            <a:r>
              <a:rPr lang="en-US" sz="1200" dirty="0"/>
              <a:t>query="INSERT INTO $</a:t>
            </a:r>
            <a:r>
              <a:rPr lang="en-US" sz="1200" dirty="0" err="1"/>
              <a:t>usertable</a:t>
            </a:r>
            <a:r>
              <a:rPr lang="en-US" sz="1200" dirty="0"/>
              <a:t> VALUES ('$name1','$phone1','$img1')"; </a:t>
            </a:r>
          </a:p>
          <a:p>
            <a:r>
              <a:rPr lang="en-US" sz="1200" dirty="0"/>
              <a:t>$result=MYSQL_QUERY($query); </a:t>
            </a:r>
          </a:p>
          <a:p>
            <a:r>
              <a:rPr lang="en-US" sz="1200" dirty="0"/>
              <a:t>/* </a:t>
            </a:r>
            <a:r>
              <a:rPr lang="ru-RU" sz="1200" dirty="0"/>
              <a:t>Закрыть соединение */ </a:t>
            </a:r>
          </a:p>
          <a:p>
            <a:r>
              <a:rPr lang="en-US" sz="1200" dirty="0"/>
              <a:t>MYSQL_CLOSE(); </a:t>
            </a:r>
          </a:p>
          <a:p>
            <a:r>
              <a:rPr lang="en-US" sz="1200" dirty="0"/>
              <a:t>print "</a:t>
            </a:r>
            <a:r>
              <a:rPr lang="ru-RU" sz="1200" dirty="0"/>
              <a:t>Запись введена в БД! &lt;</a:t>
            </a:r>
            <a:r>
              <a:rPr lang="en-US" sz="1200" dirty="0" err="1"/>
              <a:t>br</a:t>
            </a:r>
            <a:r>
              <a:rPr lang="en-US" sz="1200" dirty="0"/>
              <a:t>&gt;"; </a:t>
            </a:r>
          </a:p>
          <a:p>
            <a:r>
              <a:rPr lang="en-US" sz="1200" dirty="0"/>
              <a:t>?&gt;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005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1926159"/>
            <a:ext cx="76903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целочисленный тип (</a:t>
            </a:r>
            <a:r>
              <a:rPr lang="ru-RU" dirty="0" err="1"/>
              <a:t>integer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число с плавающей точкой (</a:t>
            </a:r>
            <a:r>
              <a:rPr lang="ru-RU" dirty="0" err="1"/>
              <a:t>float</a:t>
            </a:r>
            <a:r>
              <a:rPr lang="ru-RU" dirty="0"/>
              <a:t>, </a:t>
            </a:r>
            <a:r>
              <a:rPr lang="ru-RU" dirty="0" err="1"/>
              <a:t>double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логический тип (</a:t>
            </a:r>
            <a:r>
              <a:rPr lang="ru-RU" dirty="0" err="1"/>
              <a:t>boolean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строковый тип (</a:t>
            </a:r>
            <a:r>
              <a:rPr lang="ru-RU" dirty="0" err="1"/>
              <a:t>string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58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2" y="624110"/>
            <a:ext cx="11230707" cy="8881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PHP. </a:t>
            </a:r>
            <a:r>
              <a:rPr lang="ru-RU" sz="2800" dirty="0" smtClean="0"/>
              <a:t>Типы данных. Типизация переменных.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1926159"/>
            <a:ext cx="76903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ЯП С жесткой типизацией</a:t>
            </a:r>
            <a:r>
              <a:rPr lang="en-US" dirty="0" smtClean="0"/>
              <a:t>  -</a:t>
            </a:r>
            <a:r>
              <a:rPr lang="en-US" dirty="0"/>
              <a:t> C# </a:t>
            </a:r>
            <a:endParaRPr lang="ru-RU" dirty="0" smtClean="0"/>
          </a:p>
          <a:p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    </a:t>
            </a:r>
            <a:r>
              <a:rPr lang="en-US" dirty="0" err="1"/>
              <a:t>i</a:t>
            </a:r>
            <a:r>
              <a:rPr lang="en-US" dirty="0"/>
              <a:t> = 3; </a:t>
            </a:r>
          </a:p>
          <a:p>
            <a:r>
              <a:rPr lang="en-US" dirty="0"/>
              <a:t>            </a:t>
            </a:r>
            <a:r>
              <a:rPr lang="en-US" dirty="0" err="1"/>
              <a:t>int</a:t>
            </a:r>
            <a:r>
              <a:rPr lang="en-US" dirty="0"/>
              <a:t> a=34, b=12;</a:t>
            </a:r>
          </a:p>
          <a:p>
            <a:r>
              <a:rPr lang="en-US" dirty="0"/>
              <a:t>            double  y = 4.12;</a:t>
            </a:r>
          </a:p>
          <a:p>
            <a:r>
              <a:rPr lang="en-US" dirty="0"/>
              <a:t>            string  s = "</a:t>
            </a:r>
            <a:r>
              <a:rPr lang="ru-RU" dirty="0"/>
              <a:t>Вася";</a:t>
            </a:r>
          </a:p>
          <a:p>
            <a:r>
              <a:rPr lang="ru-RU" dirty="0"/>
              <a:t>            </a:t>
            </a:r>
            <a:r>
              <a:rPr lang="en-US" dirty="0" err="1"/>
              <a:t>Console.WriteLine</a:t>
            </a:r>
            <a:r>
              <a:rPr lang="en-US" dirty="0"/>
              <a:t>( "y = " + y );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738</TotalTime>
  <Words>663</Words>
  <Application>Microsoft Office PowerPoint</Application>
  <PresentationFormat>Широкоэкранный</PresentationFormat>
  <Paragraphs>190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Легкий дым</vt:lpstr>
      <vt:lpstr>Интернет-программирование</vt:lpstr>
      <vt:lpstr>PHP</vt:lpstr>
      <vt:lpstr>PHP. Статистика использования ЯП для разработки веб-приложений</vt:lpstr>
      <vt:lpstr>PHP</vt:lpstr>
      <vt:lpstr>PHP. Top-ресурсы</vt:lpstr>
      <vt:lpstr>PHP. Версии</vt:lpstr>
      <vt:lpstr>PHP. Пример кода</vt:lpstr>
      <vt:lpstr>PHP. Типы данных</vt:lpstr>
      <vt:lpstr>PHP. Типы данных. Типизация переменных.</vt:lpstr>
      <vt:lpstr>PHP. Типы данных. Типизация переменных.</vt:lpstr>
      <vt:lpstr>PHP. Типы данных. Типизация переменных.</vt:lpstr>
      <vt:lpstr>PHP. Типы данных. Типизация переменных.</vt:lpstr>
      <vt:lpstr>PHP. Типы данных. Операции</vt:lpstr>
      <vt:lpstr>PHP. Типы данных. Сравнение</vt:lpstr>
      <vt:lpstr>PHP. Типы данных. Логические операторы</vt:lpstr>
      <vt:lpstr>PHP. IF</vt:lpstr>
      <vt:lpstr>PHP. Строки</vt:lpstr>
      <vt:lpstr>PHP+HTML</vt:lpstr>
      <vt:lpstr>PHP+HTML</vt:lpstr>
      <vt:lpstr>PHP функции</vt:lpstr>
      <vt:lpstr>PHP пример функции</vt:lpstr>
      <vt:lpstr>PHP пример функции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Интернет-программирование</dc:title>
  <dc:creator>Olga</dc:creator>
  <cp:lastModifiedBy>Olga</cp:lastModifiedBy>
  <cp:revision>146</cp:revision>
  <dcterms:created xsi:type="dcterms:W3CDTF">2018-09-09T16:45:51Z</dcterms:created>
  <dcterms:modified xsi:type="dcterms:W3CDTF">2018-09-25T19:04:51Z</dcterms:modified>
</cp:coreProperties>
</file>