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0D9C7B-D43E-49D9-AE2E-208651206C2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062912" cy="1470025"/>
          </a:xfrm>
        </p:spPr>
        <p:txBody>
          <a:bodyPr>
            <a:normAutofit/>
          </a:bodyPr>
          <a:lstStyle/>
          <a:p>
            <a:pPr algn="ctr"/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247586"/>
          </a:xfrm>
        </p:spPr>
        <p:txBody>
          <a:bodyPr>
            <a:noAutofit/>
          </a:bodyPr>
          <a:lstStyle/>
          <a:p>
            <a:endParaRPr lang="ru-RU" sz="3600" b="1" dirty="0" smtClean="0"/>
          </a:p>
          <a:p>
            <a:endParaRPr lang="ru-RU" sz="3600" b="1" dirty="0"/>
          </a:p>
          <a:p>
            <a:endParaRPr lang="ru-RU" sz="3600" b="1" dirty="0" smtClean="0"/>
          </a:p>
          <a:p>
            <a:r>
              <a:rPr lang="ru-RU" sz="3600" b="1" dirty="0" smtClean="0">
                <a:solidFill>
                  <a:srgbClr val="002060"/>
                </a:solidFill>
              </a:rPr>
              <a:t>МЕДИАПЛАНИРОВАНИЕ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РЕКЛАМНЫХ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КАМПАНИЙ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Объект 3" descr="C:\Users\Гульнара\Downloads\kak-sostavit-mediaplan-spisok-kanalo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8964488" cy="504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6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МЕДИАСТРАТЕГИЯ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составная часть общей коммуникативной стратегии фирмы, корпорации, организации, партии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033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ТИПЫ МЕДИАСТРАТЕГИЙ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смешанные СМК (MIX COMMUNICATION</a:t>
            </a:r>
            <a:r>
              <a:rPr lang="ru-RU" sz="4400" dirty="0" smtClean="0"/>
              <a:t>)</a:t>
            </a:r>
          </a:p>
          <a:p>
            <a:r>
              <a:rPr lang="ru-RU" sz="4400" dirty="0"/>
              <a:t>смешанные СМИ (</a:t>
            </a:r>
            <a:r>
              <a:rPr lang="ru-RU" sz="4400" dirty="0" smtClean="0"/>
              <a:t>MIX-MEDIA)</a:t>
            </a:r>
          </a:p>
          <a:p>
            <a:r>
              <a:rPr lang="ru-RU" sz="4400" dirty="0"/>
              <a:t>использование одного канала распространения </a:t>
            </a:r>
            <a:r>
              <a:rPr lang="ru-RU" sz="4400" dirty="0" smtClean="0"/>
              <a:t>рекламы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31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КОЛИЧЕСТВЕННЫЕ КРИТЕРИИ В МЕДИАПЛАНИРОВАНИИ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dirty="0"/>
              <a:t>основные характеристики канала распространения </a:t>
            </a:r>
            <a:r>
              <a:rPr lang="ru-RU" sz="4400" dirty="0" smtClean="0"/>
              <a:t>рекламы</a:t>
            </a:r>
          </a:p>
          <a:p>
            <a:r>
              <a:rPr lang="ru-RU" sz="4400" dirty="0"/>
              <a:t>показатели эффективности канала распространения </a:t>
            </a:r>
            <a:r>
              <a:rPr lang="ru-RU" sz="4400" dirty="0" smtClean="0"/>
              <a:t>рекламы</a:t>
            </a:r>
          </a:p>
          <a:p>
            <a:r>
              <a:rPr lang="ru-RU" sz="4400" dirty="0"/>
              <a:t>стоимостные характеристики </a:t>
            </a:r>
            <a:r>
              <a:rPr lang="ru-RU" sz="4400" dirty="0" err="1"/>
              <a:t>медиаплана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299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МЕДИАПЛАНИРОВАНИЕ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это </a:t>
            </a:r>
            <a:r>
              <a:rPr lang="ru-RU" sz="5400" dirty="0">
                <a:solidFill>
                  <a:srgbClr val="002060"/>
                </a:solidFill>
              </a:rPr>
              <a:t>процесс выбора оптимального сочетания средств массовой информации для передачи определенного рекламного </a:t>
            </a:r>
            <a:r>
              <a:rPr lang="ru-RU" sz="5400" dirty="0" smtClean="0">
                <a:solidFill>
                  <a:srgbClr val="002060"/>
                </a:solidFill>
              </a:rPr>
              <a:t>сообщения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СТРАТЕГИЧЕСКОЕ МЕДИАПЛАНИРОВАНИЕ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800" dirty="0">
                <a:solidFill>
                  <a:srgbClr val="002060"/>
                </a:solidFill>
              </a:rPr>
              <a:t>это часть маркетинга, которая обеспечивает контакт целевой аудитории с рекламным или информационным сообщением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МЕДИАПЛАНИРОВАНИЯ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Autofit/>
          </a:bodyPr>
          <a:lstStyle/>
          <a:p>
            <a:r>
              <a:rPr lang="ru-RU" sz="3600" dirty="0" smtClean="0"/>
              <a:t>• </a:t>
            </a:r>
            <a:r>
              <a:rPr lang="ru-RU" sz="3600" dirty="0"/>
              <a:t>определение приоритетных категорий СМИ и СМК </a:t>
            </a:r>
            <a:endParaRPr lang="ru-RU" sz="3600" dirty="0" smtClean="0"/>
          </a:p>
          <a:p>
            <a:r>
              <a:rPr lang="ru-RU" sz="3600" dirty="0" smtClean="0"/>
              <a:t>• </a:t>
            </a:r>
            <a:r>
              <a:rPr lang="ru-RU" sz="3600" dirty="0"/>
              <a:t>определение оптимальных значений показателей эффективности; </a:t>
            </a:r>
            <a:endParaRPr lang="ru-RU" sz="3600" dirty="0" smtClean="0"/>
          </a:p>
          <a:p>
            <a:r>
              <a:rPr lang="ru-RU" sz="3600" dirty="0" smtClean="0"/>
              <a:t>• </a:t>
            </a:r>
            <a:r>
              <a:rPr lang="ru-RU" sz="3600" dirty="0"/>
              <a:t>планирование этапов кампании во времени; </a:t>
            </a:r>
            <a:endParaRPr lang="ru-RU" sz="3600" dirty="0" smtClean="0"/>
          </a:p>
          <a:p>
            <a:r>
              <a:rPr lang="ru-RU" sz="3600" dirty="0" smtClean="0"/>
              <a:t>• </a:t>
            </a:r>
            <a:r>
              <a:rPr lang="ru-RU" sz="3600" dirty="0"/>
              <a:t>распределение бюджета по категориям СМК.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538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ИТОГОВЫЕ ПОКАЗАТЕЛИ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7600" dirty="0"/>
              <a:t>• GRP – </a:t>
            </a:r>
            <a:r>
              <a:rPr lang="ru-RU" sz="7600" dirty="0" err="1"/>
              <a:t>gross</a:t>
            </a:r>
            <a:r>
              <a:rPr lang="ru-RU" sz="7600" dirty="0"/>
              <a:t> </a:t>
            </a:r>
            <a:r>
              <a:rPr lang="ru-RU" sz="7600" dirty="0" err="1"/>
              <a:t>rating</a:t>
            </a:r>
            <a:r>
              <a:rPr lang="ru-RU" sz="7600" dirty="0"/>
              <a:t> </a:t>
            </a:r>
            <a:r>
              <a:rPr lang="ru-RU" sz="7600" dirty="0" err="1"/>
              <a:t>points</a:t>
            </a:r>
            <a:r>
              <a:rPr lang="ru-RU" sz="7600" dirty="0"/>
              <a:t> – суммарный </a:t>
            </a:r>
            <a:r>
              <a:rPr lang="ru-RU" sz="7600" dirty="0" smtClean="0"/>
              <a:t>рейтинг</a:t>
            </a:r>
            <a:endParaRPr lang="ru-RU" sz="7600" dirty="0"/>
          </a:p>
          <a:p>
            <a:r>
              <a:rPr lang="ru-RU" sz="7600" dirty="0" smtClean="0"/>
              <a:t> • </a:t>
            </a:r>
            <a:r>
              <a:rPr lang="ru-RU" sz="7600" dirty="0"/>
              <a:t>TRP – </a:t>
            </a:r>
            <a:r>
              <a:rPr lang="ru-RU" sz="7600" dirty="0" err="1"/>
              <a:t>target</a:t>
            </a:r>
            <a:r>
              <a:rPr lang="ru-RU" sz="7600" dirty="0"/>
              <a:t> </a:t>
            </a:r>
            <a:r>
              <a:rPr lang="ru-RU" sz="7600" dirty="0" err="1"/>
              <a:t>rating</a:t>
            </a:r>
            <a:r>
              <a:rPr lang="ru-RU" sz="7600" dirty="0"/>
              <a:t> </a:t>
            </a:r>
            <a:r>
              <a:rPr lang="ru-RU" sz="7600" dirty="0" err="1"/>
              <a:t>points</a:t>
            </a:r>
            <a:r>
              <a:rPr lang="ru-RU" sz="7600" dirty="0"/>
              <a:t> – сумма рейтингов рекламной кампании в целевой аудитории, то есть GRP в целевой </a:t>
            </a:r>
            <a:r>
              <a:rPr lang="ru-RU" sz="7600" dirty="0" smtClean="0"/>
              <a:t>аудитории</a:t>
            </a:r>
          </a:p>
          <a:p>
            <a:r>
              <a:rPr lang="ru-RU" sz="7600" dirty="0" smtClean="0"/>
              <a:t>• </a:t>
            </a:r>
            <a:r>
              <a:rPr lang="ru-RU" sz="7600" dirty="0" err="1"/>
              <a:t>Coverage</a:t>
            </a:r>
            <a:r>
              <a:rPr lang="ru-RU" sz="7600" dirty="0"/>
              <a:t> – покрытие или охват </a:t>
            </a:r>
            <a:endParaRPr lang="ru-RU" sz="7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6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ИТОГОВЫЕ ПОКАЗАТЕЛИ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• Частота – среднее число контактов с рекламой на одного представителя целевой </a:t>
            </a:r>
            <a:r>
              <a:rPr lang="ru-RU" sz="3200" dirty="0" smtClean="0"/>
              <a:t>аудитории</a:t>
            </a:r>
          </a:p>
          <a:p>
            <a:r>
              <a:rPr lang="ru-RU" sz="3200" dirty="0" smtClean="0"/>
              <a:t>• </a:t>
            </a:r>
            <a:r>
              <a:rPr lang="ru-RU" sz="3200" dirty="0" err="1"/>
              <a:t>Index</a:t>
            </a:r>
            <a:r>
              <a:rPr lang="ru-RU" sz="3200" dirty="0"/>
              <a:t> T/U – индекс соответствия; </a:t>
            </a:r>
            <a:endParaRPr lang="ru-RU" sz="3200" dirty="0" smtClean="0"/>
          </a:p>
          <a:p>
            <a:r>
              <a:rPr lang="ru-RU" sz="3200" dirty="0" smtClean="0"/>
              <a:t>• </a:t>
            </a:r>
            <a:r>
              <a:rPr lang="ru-RU" sz="3200" dirty="0"/>
              <a:t>CPT – стоимость за тысячу контактов; </a:t>
            </a:r>
            <a:endParaRPr lang="ru-RU" sz="3200" dirty="0" smtClean="0"/>
          </a:p>
          <a:p>
            <a:r>
              <a:rPr lang="ru-RU" sz="3200" dirty="0" smtClean="0"/>
              <a:t>• </a:t>
            </a:r>
            <a:r>
              <a:rPr lang="ru-RU" sz="3200" dirty="0"/>
              <a:t>CPP – стоимость за пункт рейтинга.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4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pic>
        <p:nvPicPr>
          <p:cNvPr id="4" name="Объект 3" descr="C:\Users\Гульнара\Downloads\image_409264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344816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91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МЕДИАПЛАН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СМИ или СМК – в этой секции перечисляются все СМИ и СМК, в которых будет размещен рекламный материал;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цели и задачи данной рекламной кампании;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целевая аудитория – ее описание для данной рекламной кампании, статистика по социальному и имущественному положению;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стратегия описывает, какие шаги будут предприняты для достижения целей;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4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МЕДИАПЛАН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• бюджет и </a:t>
            </a:r>
            <a:r>
              <a:rPr lang="ru-RU" sz="4800" dirty="0" smtClean="0"/>
              <a:t>календарь</a:t>
            </a:r>
          </a:p>
          <a:p>
            <a:r>
              <a:rPr lang="ru-RU" sz="4800" dirty="0" smtClean="0"/>
              <a:t> </a:t>
            </a:r>
            <a:r>
              <a:rPr lang="ru-RU" sz="4800" dirty="0"/>
              <a:t>• рейтинговое число, суммированное на всех рекламных площадках, демонстрирующих </a:t>
            </a:r>
            <a:r>
              <a:rPr lang="ru-RU" sz="4800" dirty="0" smtClean="0"/>
              <a:t>рекламу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314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332</TotalTime>
  <Words>266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Презентация PowerPoint</vt:lpstr>
      <vt:lpstr>МЕДИАПЛАНИРОВАНИЕ</vt:lpstr>
      <vt:lpstr>СТРАТЕГИЧЕСКОЕ МЕДИАПЛАНИРОВАНИЕ</vt:lpstr>
      <vt:lpstr>ЭТАПЫ МЕДИАПЛАНИРОВАНИЯ</vt:lpstr>
      <vt:lpstr>ИТОГОВЫЕ ПОКАЗАТЕЛИ</vt:lpstr>
      <vt:lpstr>ИТОГОВЫЕ ПОКАЗАТЕЛИ</vt:lpstr>
      <vt:lpstr>Презентация PowerPoint</vt:lpstr>
      <vt:lpstr>МЕДИАПЛАН</vt:lpstr>
      <vt:lpstr>МЕДИАПЛАН</vt:lpstr>
      <vt:lpstr>Презентация PowerPoint</vt:lpstr>
      <vt:lpstr>МЕДИАСТРАТЕГИЯ</vt:lpstr>
      <vt:lpstr>ТИПЫ МЕДИАСТРАТЕГИЙ</vt:lpstr>
      <vt:lpstr>КОЛИЧЕСТВЕННЫЕ КРИТЕРИИ В МЕДИАПЛАНИРОВАНИИ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массовых коммуникаций: понятие, предмет, сущность.</dc:title>
  <dc:creator>Гульнара</dc:creator>
  <cp:lastModifiedBy>Гульнара</cp:lastModifiedBy>
  <cp:revision>36</cp:revision>
  <dcterms:created xsi:type="dcterms:W3CDTF">2023-01-11T18:02:52Z</dcterms:created>
  <dcterms:modified xsi:type="dcterms:W3CDTF">2023-01-17T21:04:03Z</dcterms:modified>
</cp:coreProperties>
</file>