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3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66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41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4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9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8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5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5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2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C26F-2A95-4129-B746-7C49D26D141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A3867D-4768-4E14-91C2-9A11693CB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 разработки мобильных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68071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Устройства на базе iOS &amp; Android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6866" y="12126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iOS: iPad, iPhone.</a:t>
            </a:r>
            <a:r>
              <a:rPr lang="en-US" dirty="0"/>
              <a:t> </a:t>
            </a:r>
            <a:r>
              <a:rPr lang="ru-RU" dirty="0"/>
              <a:t>Один из самых популярных брендов нашего времени.</a:t>
            </a:r>
          </a:p>
          <a:p>
            <a:r>
              <a:rPr lang="ru-RU" dirty="0"/>
              <a:t>Android: HTC, Samsung, Motorola, LG и т.д. Операционная система Google. Более 400 форм-факторов. Стоимость от 5000 рублей.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753507"/>
            <a:ext cx="4979471" cy="1936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3397163"/>
            <a:ext cx="4652815" cy="2935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66" y="3397163"/>
            <a:ext cx="5476875" cy="3333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34866" y="3397163"/>
            <a:ext cx="4855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Набор используемых технологий в современных мобильных устройствах, позволяет практически без ограничений, осуществить любую идею.</a:t>
            </a:r>
          </a:p>
        </p:txBody>
      </p:sp>
    </p:spTree>
    <p:extLst>
      <p:ext uri="{BB962C8B-B14F-4D97-AF65-F5344CB8AC3E}">
        <p14:creationId xmlns:p14="http://schemas.microsoft.com/office/powerpoint/2010/main" val="76816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 чего начать разработку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0929" y="953038"/>
            <a:ext cx="848717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Планирование </a:t>
            </a:r>
          </a:p>
          <a:p>
            <a:endParaRPr lang="ru-RU" dirty="0"/>
          </a:p>
          <a:p>
            <a:r>
              <a:rPr lang="ru-RU" dirty="0"/>
              <a:t>Стратегия, креатив, архитектура и функции </a:t>
            </a:r>
          </a:p>
          <a:p>
            <a:r>
              <a:rPr lang="ru-RU" dirty="0"/>
              <a:t>• Какие бы задачи не стояли перед приложением необходимо четко спланировать его разработку, запуск и развитие. Это определит успех программы. </a:t>
            </a:r>
          </a:p>
          <a:p>
            <a:r>
              <a:rPr lang="ru-RU" dirty="0"/>
              <a:t>• Первым этапом определяются цели бизнеса, которые будут достигнуты при помощи мобильного приложения. </a:t>
            </a:r>
          </a:p>
          <a:p>
            <a:r>
              <a:rPr lang="ru-RU" dirty="0"/>
              <a:t>• Так же, важно разработать стратегию развития мобильного канала вашей компании, ведь приложение может быть обновлено в любой момент и нет необходимости сразу запускать большое и тяжелое приложение. Мы рекомендуем начать с малого, но полезного для потребителей, а далее (при необходимости) наращивать функционал приложения. </a:t>
            </a:r>
          </a:p>
          <a:p>
            <a:r>
              <a:rPr lang="ru-RU" dirty="0"/>
              <a:t>• Следующим шагом, разрабатывается архитектура и функции будущего приложения. Как оно будет работать; из каких разделов состоять; какие технологии использовать; как будет связано с сервером компании (если необходимо); куда выгружать информацию о потребителях и т.д. </a:t>
            </a:r>
          </a:p>
          <a:p>
            <a:r>
              <a:rPr lang="ru-RU" dirty="0"/>
              <a:t>• И только после этапа планирования, можно приступать к программной разработке. На этом этапе, в первую очередь, создается дизайн интерфейса. И если это необходимо, то проводятся тесты (фокус-группы) usability на прототипе приложения.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3" y="140913"/>
            <a:ext cx="1624249" cy="1624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88" y="1974155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Этапы разработки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3" y="1048756"/>
            <a:ext cx="10058400" cy="5322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29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Средства разработки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054" y="836458"/>
            <a:ext cx="1552377" cy="1222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25" y="184679"/>
            <a:ext cx="3642059" cy="227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5" y="2006696"/>
            <a:ext cx="4047422" cy="1442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31" y="4914007"/>
            <a:ext cx="2702694" cy="1036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62" y="3690502"/>
            <a:ext cx="2718563" cy="809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41" y="1931830"/>
            <a:ext cx="1338110" cy="2453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38" y="1931830"/>
            <a:ext cx="2335381" cy="2482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24" y="4241398"/>
            <a:ext cx="2381250" cy="238125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31565" y="1906071"/>
            <a:ext cx="9931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31629" y="953038"/>
            <a:ext cx="58108" cy="524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5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 чего начать разработку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3" y="140913"/>
            <a:ext cx="1624249" cy="1624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781" y="1174434"/>
            <a:ext cx="2816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Промо-приложения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6563" y="1765162"/>
            <a:ext cx="82354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Данный вид мобильных программ для многих компаний является своеобразной рекламой – недорогой и достаточно быстрой. Они не предлагают и не навязывают множество разнообразных функций, а наоборот несут простую, но в то же время яркую идею. Это больше привлекает владельцев мобильных телефонов.</a:t>
            </a:r>
          </a:p>
          <a:p>
            <a:endParaRPr lang="ru-RU" dirty="0"/>
          </a:p>
          <a:p>
            <a:r>
              <a:rPr lang="ru-RU" dirty="0"/>
              <a:t>Компания Zippo – одна из первых компаний, которая выпустила подобное приложение. Это была виртуальная зажигалка – приложение Virtual Zippo Lighter. Она имитировала поведение настоящей, можно было выбрать понравившийся дизайн из коллекции. Программа получила более 190 тыс. обзоров и комментариев пользователей. 1,5 года программа была в числе лучших приложений США.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7" y="2126859"/>
            <a:ext cx="1135650" cy="1698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90" y="3078974"/>
            <a:ext cx="1372129" cy="24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Что после разработки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3" y="140913"/>
            <a:ext cx="1624249" cy="1624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4073" y="1501694"/>
            <a:ext cx="107409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Потребители получают приложение в свой смартфон, скачивая его со специального веб-сайта маркета приложений. </a:t>
            </a:r>
            <a:endParaRPr lang="en-US" dirty="0"/>
          </a:p>
          <a:p>
            <a:r>
              <a:rPr lang="ru-RU" dirty="0"/>
              <a:t>• Это AppStore для iPhone, iPad </a:t>
            </a:r>
            <a:endParaRPr lang="en-US" dirty="0"/>
          </a:p>
          <a:p>
            <a:r>
              <a:rPr lang="ru-RU" dirty="0"/>
              <a:t>• И </a:t>
            </a:r>
            <a:r>
              <a:rPr lang="en-US" dirty="0"/>
              <a:t>Play</a:t>
            </a:r>
            <a:r>
              <a:rPr lang="ru-RU" dirty="0"/>
              <a:t> Market для всех Андроид-устройств (Samsung, HTC, Sony Ericsson и т.д.) </a:t>
            </a:r>
            <a:endParaRPr lang="en-US" dirty="0"/>
          </a:p>
          <a:p>
            <a:r>
              <a:rPr lang="ru-RU" dirty="0"/>
              <a:t>• Возможно продвижение приложений на этих маркетах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• Вывод в ТОП-10 бесплатных приложений (увеличивает количество скачиваний в несколько раз). </a:t>
            </a:r>
            <a:endParaRPr lang="en-US" dirty="0"/>
          </a:p>
          <a:p>
            <a:r>
              <a:rPr lang="ru-RU" dirty="0"/>
              <a:t>• Вывод в ТОП по категориям. </a:t>
            </a:r>
            <a:endParaRPr lang="en-US" dirty="0"/>
          </a:p>
          <a:p>
            <a:r>
              <a:rPr lang="ru-RU" dirty="0"/>
              <a:t>• Поддержание в рейтинге приложений на желаемых позициях. </a:t>
            </a:r>
            <a:endParaRPr lang="en-US" dirty="0"/>
          </a:p>
          <a:p>
            <a:r>
              <a:rPr lang="ru-RU" dirty="0"/>
              <a:t>• Кампании сроком от недели. </a:t>
            </a:r>
            <a:endParaRPr lang="en-US" dirty="0"/>
          </a:p>
          <a:p>
            <a:r>
              <a:rPr lang="ru-RU" dirty="0"/>
              <a:t>• Так же приложение распространяется через другие носители компании, путем размещения ссылки на приложение (QR код) или отправкой sms потребителям. </a:t>
            </a:r>
            <a:endParaRPr lang="en-US" dirty="0"/>
          </a:p>
          <a:p>
            <a:r>
              <a:rPr lang="ru-RU" dirty="0"/>
              <a:t>• Возможно продвижение через специальные сайты с рейтингами и обзорами приложений. </a:t>
            </a:r>
            <a:endParaRPr lang="en-US" dirty="0"/>
          </a:p>
          <a:p>
            <a:r>
              <a:rPr lang="ru-RU" dirty="0"/>
              <a:t>• Через страницы в социальных сетях и другими способами.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4900" y="993373"/>
            <a:ext cx="3859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Продвижение приложений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5" y="5121572"/>
            <a:ext cx="3987353" cy="1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8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48" y="2279561"/>
            <a:ext cx="9906001" cy="962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64902" y="5894027"/>
            <a:ext cx="2297295" cy="1140644"/>
          </a:xfrm>
        </p:spPr>
        <p:txBody>
          <a:bodyPr/>
          <a:lstStyle/>
          <a:p>
            <a:r>
              <a:rPr lang="ru-RU" dirty="0"/>
              <a:t>Шатохина Екатерина</a:t>
            </a:r>
          </a:p>
          <a:p>
            <a:r>
              <a:rPr lang="ru-RU" dirty="0"/>
              <a:t>ПИБ-41</a:t>
            </a:r>
          </a:p>
        </p:txBody>
      </p:sp>
    </p:spTree>
    <p:extLst>
      <p:ext uri="{BB962C8B-B14F-4D97-AF65-F5344CB8AC3E}">
        <p14:creationId xmlns:p14="http://schemas.microsoft.com/office/powerpoint/2010/main" val="295988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65" y="283668"/>
            <a:ext cx="9905998" cy="66937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0265" y="1772769"/>
            <a:ext cx="7834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На какую аудиторию рассчитывать</a:t>
            </a:r>
          </a:p>
          <a:p>
            <a:pPr marL="342900" indent="-342900">
              <a:buAutoNum type="arabicPeriod"/>
            </a:pPr>
            <a:r>
              <a:rPr lang="ru-RU" sz="2800" dirty="0"/>
              <a:t>С чего начать</a:t>
            </a:r>
          </a:p>
          <a:p>
            <a:pPr marL="342900" indent="-342900">
              <a:buAutoNum type="arabicPeriod"/>
            </a:pPr>
            <a:r>
              <a:rPr lang="ru-RU" sz="2800" dirty="0"/>
              <a:t>Какой тип приложения выбрать</a:t>
            </a:r>
          </a:p>
          <a:p>
            <a:pPr marL="342900" indent="-342900">
              <a:buAutoNum type="arabicPeriod"/>
            </a:pPr>
            <a:r>
              <a:rPr lang="ru-RU" sz="2800" dirty="0"/>
              <a:t>Какую платформу выбрать (устройства)</a:t>
            </a:r>
          </a:p>
          <a:p>
            <a:pPr marL="342900" indent="-342900">
              <a:buAutoNum type="arabicPeriod"/>
            </a:pPr>
            <a:r>
              <a:rPr lang="ru-RU" sz="2800" dirty="0"/>
              <a:t>С чего начать разработку</a:t>
            </a:r>
          </a:p>
          <a:p>
            <a:pPr marL="342900" indent="-342900">
              <a:buAutoNum type="arabicPeriod"/>
            </a:pPr>
            <a:r>
              <a:rPr lang="ru-RU" sz="2800" dirty="0"/>
              <a:t>Продвижение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439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На какую аудиторию рассчитывать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8772" y="1126697"/>
            <a:ext cx="1025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Очень важно понимать на какую аудиторию рассчитано приложение. Россия не занимает лидирующих позиций в мире по объему проданных устройств, но охват в городах-столицах уже сегодня позволяет проводить масштабные промо-акции и прочие активности. И количество пользователей смартфонов растет ежедневно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" y="2704046"/>
            <a:ext cx="4281788" cy="3058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0659" y="3144161"/>
            <a:ext cx="6907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Более 5 000 000 в Москве и Санкт-Петербурге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70% с доходом больше 80 000 рублей/месяц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Более 60% с высшим образованием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75% в возрасте 25–45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13510" y="3144161"/>
            <a:ext cx="267849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Прогрессивные </a:t>
            </a:r>
            <a:endParaRPr lang="en-US" dirty="0"/>
          </a:p>
          <a:p>
            <a:r>
              <a:rPr lang="ru-RU" dirty="0"/>
              <a:t>Активные покупатели</a:t>
            </a:r>
            <a:endParaRPr lang="en-US" dirty="0"/>
          </a:p>
          <a:p>
            <a:r>
              <a:rPr lang="ru-RU" dirty="0"/>
              <a:t>Интересующиеся новым </a:t>
            </a:r>
            <a:endParaRPr lang="en-US" dirty="0"/>
          </a:p>
          <a:p>
            <a:r>
              <a:rPr lang="ru-RU" dirty="0"/>
              <a:t>Молодые и активные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0659" y="2544587"/>
            <a:ext cx="75448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Приводим цифры по охвату мобильного канала (iPhone + Android): 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1578" y="3137566"/>
            <a:ext cx="0" cy="1221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 чего начать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2437" y="787019"/>
            <a:ext cx="80895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Какие задачи должно выполнять приложение, например (и не только):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программы мотивации и лояльности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CRM-система (индивидуальный канал коммуникации)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продвижение конкретного товара/услуги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автоматизация общения с клиентом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механика для промо-акций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демонстрация продукта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привлечение клиентов - оплата товаров/услуг через приложение </a:t>
            </a:r>
            <a:endParaRPr lang="en-US" dirty="0"/>
          </a:p>
          <a:p>
            <a:r>
              <a:rPr lang="ru-RU" dirty="0"/>
              <a:t>Приложения особенно актуальны, для следующих видов бизнеса: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производители автомобилей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бренды-производители модной одежды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торговые центры и магазины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производители продуктов массового спроса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интернет-магазины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курьерские службы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страховые компании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сети ресторанов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сети салонов красоты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сети автозаправок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телекоммуникационные компании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игровая индустрия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9" y="787019"/>
            <a:ext cx="2438095" cy="24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6" y="3741674"/>
            <a:ext cx="3439721" cy="23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Какой тип приложения выбрать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8890" y="1170836"/>
            <a:ext cx="254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Web-</a:t>
            </a:r>
            <a:r>
              <a:rPr lang="ru-RU" sz="2400" dirty="0"/>
              <a:t>приложение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5770" y="1170836"/>
            <a:ext cx="274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Native-</a:t>
            </a:r>
            <a:r>
              <a:rPr lang="ru-RU" sz="2400" dirty="0"/>
              <a:t>приложение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6019" y="3064029"/>
            <a:ext cx="83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850299"/>
            <a:ext cx="4747471" cy="3318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08" y="953038"/>
            <a:ext cx="5100032" cy="51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Какой тип приложения выбрать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8890" y="1170836"/>
            <a:ext cx="254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Web-</a:t>
            </a:r>
            <a:r>
              <a:rPr lang="ru-RU" sz="2400" dirty="0"/>
              <a:t>приложение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5770" y="1170836"/>
            <a:ext cx="274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Native-</a:t>
            </a:r>
            <a:r>
              <a:rPr lang="ru-RU" sz="2400" dirty="0"/>
              <a:t>приложение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6019" y="3064029"/>
            <a:ext cx="83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1" y="2532879"/>
            <a:ext cx="1780974" cy="1244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2034867"/>
            <a:ext cx="2107842" cy="22409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1228" y="1632501"/>
            <a:ext cx="351838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Преимущества </a:t>
            </a:r>
          </a:p>
          <a:p>
            <a:r>
              <a:rPr lang="ru-RU" dirty="0"/>
              <a:t>• Одна платформа (web) для всех устройств. </a:t>
            </a:r>
          </a:p>
          <a:p>
            <a:r>
              <a:rPr lang="ru-RU" dirty="0"/>
              <a:t>• Одно приложение для разработки, запуска и настройки. </a:t>
            </a:r>
          </a:p>
          <a:p>
            <a:r>
              <a:rPr lang="ru-RU" dirty="0"/>
              <a:t>• Зачастую — это то, что необходимо и достаточно. </a:t>
            </a:r>
          </a:p>
          <a:p>
            <a:endParaRPr lang="ru-RU" dirty="0"/>
          </a:p>
          <a:p>
            <a:r>
              <a:rPr lang="ru-RU" sz="2000" dirty="0"/>
              <a:t>Недостатки </a:t>
            </a:r>
          </a:p>
          <a:p>
            <a:r>
              <a:rPr lang="ru-RU" dirty="0"/>
              <a:t>• Ограниченные возможности для взаимодействия с пользователем. </a:t>
            </a:r>
          </a:p>
          <a:p>
            <a:r>
              <a:rPr lang="ru-RU" dirty="0"/>
              <a:t>• Медленная работа </a:t>
            </a:r>
          </a:p>
          <a:p>
            <a:r>
              <a:rPr lang="ru-RU" dirty="0"/>
              <a:t>• Нет распространения через магазины приложений. </a:t>
            </a:r>
          </a:p>
          <a:p>
            <a:r>
              <a:rPr lang="ru-RU" dirty="0"/>
              <a:t>• Функционал ограничен возможностями браузера.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2141228" y="1632501"/>
            <a:ext cx="3518386" cy="486287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03108" y="1632501"/>
            <a:ext cx="364847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Преимущества </a:t>
            </a:r>
          </a:p>
          <a:p>
            <a:r>
              <a:rPr lang="ru-RU" dirty="0"/>
              <a:t>• Огромный выбор технологий возможностей для использования. </a:t>
            </a:r>
          </a:p>
          <a:p>
            <a:r>
              <a:rPr lang="ru-RU" dirty="0"/>
              <a:t>• Быстрая работа. </a:t>
            </a:r>
          </a:p>
          <a:p>
            <a:r>
              <a:rPr lang="ru-RU" dirty="0"/>
              <a:t>• Распространение и продвижение через магазины приложений. </a:t>
            </a:r>
          </a:p>
          <a:p>
            <a:endParaRPr lang="ru-RU" dirty="0"/>
          </a:p>
          <a:p>
            <a:r>
              <a:rPr lang="ru-RU" sz="2000" dirty="0"/>
              <a:t>Недостатки </a:t>
            </a:r>
          </a:p>
          <a:p>
            <a:r>
              <a:rPr lang="ru-RU" dirty="0"/>
              <a:t>• Несколько платформ для разработки. </a:t>
            </a:r>
          </a:p>
          <a:p>
            <a:r>
              <a:rPr lang="ru-RU" dirty="0"/>
              <a:t>• Нужно разработать, наладить и запустить несколько версий приложения (Android, iPad, iPhone) </a:t>
            </a:r>
          </a:p>
          <a:p>
            <a:r>
              <a:rPr lang="ru-RU" dirty="0"/>
              <a:t>• Не является необходимым для некоторых компаний.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85" y="1619624"/>
            <a:ext cx="3623097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Какой тип приложения выбрать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8062" y="1160713"/>
            <a:ext cx="66068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Пример web-приложения </a:t>
            </a:r>
          </a:p>
          <a:p>
            <a:endParaRPr lang="ru-RU" dirty="0"/>
          </a:p>
          <a:p>
            <a:r>
              <a:rPr lang="ru-RU" dirty="0"/>
              <a:t>Газета Financial Times </a:t>
            </a:r>
          </a:p>
          <a:p>
            <a:r>
              <a:rPr lang="ru-RU" dirty="0"/>
              <a:t>• Жесткие условия компании Apple для издателей (комиссия за подписки). </a:t>
            </a:r>
          </a:p>
          <a:p>
            <a:r>
              <a:rPr lang="ru-RU" dirty="0"/>
              <a:t>• Сложная структура (статьи, подписки, форум, обсуждения, колонки, темы и т.д.) </a:t>
            </a:r>
          </a:p>
          <a:p>
            <a:r>
              <a:rPr lang="ru-RU" dirty="0"/>
              <a:t>• Эти условия подтолкнули издательство к логическому решению — сделать независимое (от платформ) веб-приложение. </a:t>
            </a:r>
          </a:p>
          <a:p>
            <a:r>
              <a:rPr lang="ru-RU" dirty="0"/>
              <a:t>• И этим самым они добились огромного успеха среди мобильных читателей. </a:t>
            </a:r>
          </a:p>
          <a:p>
            <a:r>
              <a:rPr lang="ru-RU" dirty="0"/>
              <a:t>• Время, проведенное на страницах издания в 3 раза больше. </a:t>
            </a:r>
          </a:p>
          <a:p>
            <a:r>
              <a:rPr lang="ru-RU" dirty="0"/>
              <a:t>• Количество просмотренных страниц в 2 раза больше. </a:t>
            </a:r>
          </a:p>
          <a:p>
            <a:r>
              <a:rPr lang="ru-RU" dirty="0"/>
              <a:t>• Около миллиона читателей.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391"/>
            <a:ext cx="4902985" cy="34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Какой тип приложения выбрать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720840"/>
            <a:ext cx="85429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Пример native-приложения </a:t>
            </a:r>
          </a:p>
          <a:p>
            <a:endParaRPr lang="ru-RU" dirty="0"/>
          </a:p>
          <a:p>
            <a:r>
              <a:rPr lang="ru-RU" dirty="0"/>
              <a:t>Volkswagen конфигуратор моделей авто </a:t>
            </a:r>
          </a:p>
          <a:p>
            <a:r>
              <a:rPr lang="ru-RU" dirty="0"/>
              <a:t>• Использование 3D-технологий. </a:t>
            </a:r>
          </a:p>
          <a:p>
            <a:r>
              <a:rPr lang="ru-RU" dirty="0"/>
              <a:t>• Возможность работы без Интернет-соединения. </a:t>
            </a:r>
          </a:p>
          <a:p>
            <a:r>
              <a:rPr lang="ru-RU" dirty="0"/>
              <a:t>• Все модели VW со всеми возможными опциями. </a:t>
            </a:r>
          </a:p>
          <a:p>
            <a:r>
              <a:rPr lang="ru-RU" dirty="0"/>
              <a:t>• Сравнение собранных вариантов по критериям. </a:t>
            </a:r>
          </a:p>
          <a:p>
            <a:r>
              <a:rPr lang="ru-RU" dirty="0"/>
              <a:t>• Предварительный заказ собранной модели. </a:t>
            </a:r>
          </a:p>
          <a:p>
            <a:r>
              <a:rPr lang="ru-RU" dirty="0"/>
              <a:t>• И даже оплата. </a:t>
            </a:r>
          </a:p>
          <a:p>
            <a:r>
              <a:rPr lang="ru-RU" dirty="0"/>
              <a:t>• Требования к приложению не помещались в стандартные функции веб-браузера в смартфоне и компания приняла решение сделать «родное» приложение. </a:t>
            </a:r>
          </a:p>
          <a:p>
            <a:r>
              <a:rPr lang="ru-RU" dirty="0"/>
              <a:t>• И этим самым компания добивается успеха: более 400 000 скачиваний, более 30 000 собранных моделей отправлено к дилерам и соответственно, рост продаж.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" y="1720840"/>
            <a:ext cx="2179601" cy="35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31565" y="283668"/>
            <a:ext cx="9905998" cy="66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Какую платформу выбрать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1565" y="953038"/>
            <a:ext cx="10011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Существует огромное количество операционных систем и производителей мобильных устройств. Лидирующие позиции в мире и в России занимают две платформы: iOS и Android.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9869" y="1807074"/>
            <a:ext cx="338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Операционные системы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10" y="2337827"/>
            <a:ext cx="2003027" cy="1584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6" y="1599369"/>
            <a:ext cx="4898096" cy="3061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30432" y="3563587"/>
            <a:ext cx="2308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Производители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10" y="4025252"/>
            <a:ext cx="2094917" cy="2590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5" y="5733398"/>
            <a:ext cx="2009104" cy="661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0" y="4368515"/>
            <a:ext cx="3034104" cy="9997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42" y="4220358"/>
            <a:ext cx="2168627" cy="1404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8" y="5516409"/>
            <a:ext cx="2366560" cy="10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23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1066</Words>
  <Application>Microsoft Office PowerPoint</Application>
  <PresentationFormat>Широкоэкранный</PresentationFormat>
  <Paragraphs>131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Особенности разработки мобильных приложений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мобильных приложений</dc:title>
  <dc:creator>Екатерина Шатохина</dc:creator>
  <cp:lastModifiedBy>Студент</cp:lastModifiedBy>
  <cp:revision>23</cp:revision>
  <dcterms:created xsi:type="dcterms:W3CDTF">2017-04-23T18:26:51Z</dcterms:created>
  <dcterms:modified xsi:type="dcterms:W3CDTF">2024-04-02T07:23:58Z</dcterms:modified>
</cp:coreProperties>
</file>