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309" r:id="rId3"/>
    <p:sldId id="310" r:id="rId4"/>
    <p:sldId id="311" r:id="rId5"/>
    <p:sldId id="312" r:id="rId6"/>
    <p:sldId id="314" r:id="rId7"/>
    <p:sldId id="317" r:id="rId8"/>
    <p:sldId id="257" r:id="rId9"/>
    <p:sldId id="259" r:id="rId10"/>
    <p:sldId id="261" r:id="rId11"/>
    <p:sldId id="262" r:id="rId12"/>
    <p:sldId id="264" r:id="rId13"/>
    <p:sldId id="265" r:id="rId14"/>
    <p:sldId id="266" r:id="rId15"/>
    <p:sldId id="267" r:id="rId16"/>
    <p:sldId id="315" r:id="rId17"/>
    <p:sldId id="268" r:id="rId18"/>
    <p:sldId id="269" r:id="rId19"/>
    <p:sldId id="270" r:id="rId20"/>
    <p:sldId id="271" r:id="rId21"/>
    <p:sldId id="272" r:id="rId22"/>
    <p:sldId id="319" r:id="rId23"/>
    <p:sldId id="273" r:id="rId24"/>
    <p:sldId id="282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316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18" r:id="rId56"/>
    <p:sldId id="304" r:id="rId57"/>
    <p:sldId id="307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71" d="100"/>
          <a:sy n="71" d="100"/>
        </p:scale>
        <p:origin x="-1419" y="-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CCCE9-8721-4648-84A2-5D6208AB1392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6640-B1A6-4BF5-83A2-2677FB07D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4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6640-B1A6-4BF5-83A2-2677FB07D27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9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6640-B1A6-4BF5-83A2-2677FB07D27E}" type="slidenum">
              <a:rPr lang="ru-RU" smtClean="0">
                <a:solidFill>
                  <a:prstClr val="black"/>
                </a:solidFill>
              </a:rPr>
              <a:pPr/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8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6640-B1A6-4BF5-83A2-2677FB07D27E}" type="slidenum">
              <a:rPr lang="ru-RU" smtClean="0">
                <a:solidFill>
                  <a:prstClr val="black"/>
                </a:solidFill>
              </a:rPr>
              <a:pPr/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3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D19EC-0035-46E0-B05C-9514E2F1859A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F65790-641F-4413-ABE5-C21CB5B87D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Арифметические и логические основы информационных технологий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638800"/>
            <a:ext cx="7854696" cy="1018736"/>
          </a:xfrm>
        </p:spPr>
        <p:txBody>
          <a:bodyPr/>
          <a:lstStyle/>
          <a:p>
            <a:r>
              <a:rPr lang="ru-RU" dirty="0" err="1" smtClean="0"/>
              <a:t>Хабибрахманова</a:t>
            </a:r>
            <a:r>
              <a:rPr lang="ru-RU" dirty="0" smtClean="0"/>
              <a:t> Алсу </a:t>
            </a:r>
            <a:r>
              <a:rPr lang="ru-RU" dirty="0" err="1" smtClean="0"/>
              <a:t>Ильгамовна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4191000"/>
          </a:xfrm>
        </p:spPr>
        <p:txBody>
          <a:bodyPr>
            <a:normAutofit/>
          </a:bodyPr>
          <a:lstStyle/>
          <a:p>
            <a:r>
              <a:rPr lang="ru-RU" dirty="0" smtClean="0"/>
              <a:t>Если N не является целой степенью 2, то I не является целым и I = log</a:t>
            </a:r>
            <a:r>
              <a:rPr lang="ru-RU" sz="1800" dirty="0" smtClean="0"/>
              <a:t>2</a:t>
            </a:r>
            <a:r>
              <a:rPr lang="ru-RU" dirty="0" smtClean="0"/>
              <a:t>N</a:t>
            </a:r>
            <a:r>
              <a:rPr lang="ru-RU" sz="3600" dirty="0" smtClean="0"/>
              <a:t>+1</a:t>
            </a:r>
            <a:r>
              <a:rPr lang="ru-RU" dirty="0" smtClean="0"/>
              <a:t>, то есть происходит округление в большую сторону.</a:t>
            </a:r>
          </a:p>
          <a:p>
            <a:r>
              <a:rPr lang="ru-RU" dirty="0" smtClean="0"/>
              <a:t>Если N не является целым числом, то I = log</a:t>
            </a:r>
            <a:r>
              <a:rPr lang="ru-RU" sz="1800" dirty="0" smtClean="0"/>
              <a:t>2</a:t>
            </a:r>
            <a:r>
              <a:rPr lang="ru-RU" dirty="0" smtClean="0"/>
              <a:t>N', где N' – ближайшая к </a:t>
            </a:r>
            <a:r>
              <a:rPr lang="en-US" dirty="0" smtClean="0"/>
              <a:t>N </a:t>
            </a:r>
            <a:r>
              <a:rPr lang="ru-RU" dirty="0" smtClean="0"/>
              <a:t>степень двойки.</a:t>
            </a:r>
          </a:p>
          <a:p>
            <a:r>
              <a:rPr lang="ru-RU" dirty="0" smtClean="0"/>
              <a:t>Если все множество содержит N элементов, а сообщение К элементов, то информационный объем сообщения будет: I = К· log</a:t>
            </a:r>
            <a:r>
              <a:rPr lang="ru-RU" sz="1800" dirty="0" smtClean="0"/>
              <a:t>2</a:t>
            </a:r>
            <a:r>
              <a:rPr lang="ru-RU" dirty="0" smtClean="0"/>
              <a:t>N.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38988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Количество информации для событий с различными вероятностями определяется по формуле Шеннона:</a:t>
            </a:r>
            <a:endParaRPr lang="ru-RU" sz="3200" b="1" dirty="0"/>
          </a:p>
        </p:txBody>
      </p:sp>
      <p:pic>
        <p:nvPicPr>
          <p:cNvPr id="4" name="Содержимое 3" descr="inf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3048000"/>
            <a:ext cx="5831632" cy="1905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/>
          <a:lstStyle/>
          <a:p>
            <a:pPr marL="273050" indent="444500" algn="just">
              <a:buNone/>
            </a:pPr>
            <a:r>
              <a:rPr lang="ru-RU" dirty="0" smtClean="0"/>
              <a:t>Элементарной единицей представления данных является двоичный разряд – бит. </a:t>
            </a:r>
            <a:r>
              <a:rPr lang="ru-RU" b="1" dirty="0" smtClean="0"/>
              <a:t>Бит – это единица количества информации, которая содержит </a:t>
            </a:r>
            <a:r>
              <a:rPr lang="ru-RU" dirty="0" smtClean="0"/>
              <a:t>сообщение, уменьшающее  неопределенность знаний в два раза ( орел-решка, есть сигнал- нет сигнала, </a:t>
            </a:r>
            <a:r>
              <a:rPr lang="ru-RU" dirty="0" err="1" smtClean="0"/>
              <a:t>да-нет</a:t>
            </a:r>
            <a:r>
              <a:rPr lang="ru-RU" dirty="0" smtClean="0"/>
              <a:t>).</a:t>
            </a:r>
          </a:p>
          <a:p>
            <a:pPr marL="273050" indent="444500" algn="just">
              <a:buNone/>
            </a:pPr>
            <a:r>
              <a:rPr lang="ru-RU" dirty="0" smtClean="0"/>
              <a:t>Другой, более крупной единицей представления данных является байт. Для удобства, помимо байта используются более крупные единицы измерения количества 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Представление чисел в компьютере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610112"/>
          </a:xfrm>
        </p:spPr>
        <p:txBody>
          <a:bodyPr>
            <a:normAutofit fontScale="85000" lnSpcReduction="10000"/>
          </a:bodyPr>
          <a:lstStyle/>
          <a:p>
            <a:pPr marL="273050" indent="44450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Числа хранятся в оперативной памяти в виде последовательности нулей и единиц, то есть в двоичном коде. Для представления чисел используются две формы: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естественная (фиксированное положение запятой)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экспоненциальная (плавающее положение запятой).</a:t>
            </a:r>
          </a:p>
          <a:p>
            <a:pPr marL="273050" indent="444500" algn="just">
              <a:buNone/>
            </a:pPr>
            <a:endParaRPr lang="ru-RU" dirty="0" smtClean="0"/>
          </a:p>
          <a:p>
            <a:pPr marL="273050" indent="444500" algn="just">
              <a:buNone/>
            </a:pPr>
            <a:r>
              <a:rPr lang="ru-RU" dirty="0" smtClean="0"/>
              <a:t>В компьютерной технике применяются три формы записи (кодирования) целых чисел со знаком:  </a:t>
            </a:r>
            <a:br>
              <a:rPr lang="ru-RU" dirty="0" smtClean="0"/>
            </a:br>
            <a:r>
              <a:rPr lang="ru-RU" b="1" dirty="0" smtClean="0"/>
              <a:t>прямой</a:t>
            </a:r>
            <a:r>
              <a:rPr lang="ru-RU" dirty="0" smtClean="0"/>
              <a:t> код,   </a:t>
            </a:r>
            <a:r>
              <a:rPr lang="ru-RU" b="1" dirty="0" smtClean="0"/>
              <a:t>обратный</a:t>
            </a:r>
            <a:r>
              <a:rPr lang="ru-RU" dirty="0" smtClean="0"/>
              <a:t> код,   </a:t>
            </a:r>
            <a:r>
              <a:rPr lang="ru-RU" b="1" dirty="0" smtClean="0"/>
              <a:t>дополнительный</a:t>
            </a:r>
            <a:r>
              <a:rPr lang="ru-RU" dirty="0" smtClean="0"/>
              <a:t> код. Последние две формы применяются особенно широко, так как позволяют упростить конструкцию арифметико-логического устройства (АЛУ) компьютера путем замены разнообразных арифметических операций операцией </a:t>
            </a:r>
            <a:r>
              <a:rPr lang="ru-RU" dirty="0" err="1" smtClean="0"/>
              <a:t>cложения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Представление чисел в формате с фиксированной запятой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Целые числа хранятся в памяти в формате с фиксированной запятой.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этом случае каждому разряду ячейки памяти соответствует всегда один и тот же разряд числа. Для хранения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целых неотрицательных чисел отводится одна ячейка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памяти (8 бит). Например, число 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=101010102 будет храниться в ячейке памяти как 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Максимальное число соответствует восьми единицам и равно А=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2⁸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1= 255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57400" y="5029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хранения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целых чисел со знаком отводится две ячейки памяти (16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бит). При этом старший (левый) разряд отводится под знак числа (0 - если положительное; 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если отрицательное). Максимальное положительное число (с учетом выделения одного разряда на знак) равно А=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ⁿ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32767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₁₀, где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 = 15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представления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положительных чисел со знаком используется прямой код числа.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29684" cy="5286412"/>
          </a:xfrm>
        </p:spPr>
        <p:txBody>
          <a:bodyPr/>
          <a:lstStyle/>
          <a:p>
            <a:r>
              <a:rPr lang="ru-RU" dirty="0" smtClean="0"/>
              <a:t>Обычно </a:t>
            </a:r>
            <a:r>
              <a:rPr lang="ru-RU" b="1" dirty="0" smtClean="0"/>
              <a:t>отрицательные десятичные числа при вводе в машину автоматически преобразуются в обратный или дополнительный двоичный код</a:t>
            </a:r>
            <a:r>
              <a:rPr lang="ru-RU" dirty="0" smtClean="0"/>
              <a:t> и в таком виде хранятся, перемещаются и участвуют в операциях. </a:t>
            </a:r>
          </a:p>
          <a:p>
            <a:endParaRPr lang="ru-RU" dirty="0" smtClean="0"/>
          </a:p>
          <a:p>
            <a:r>
              <a:rPr lang="ru-RU" dirty="0" smtClean="0"/>
              <a:t>При выводе таких чисел из машины происходит </a:t>
            </a:r>
            <a:r>
              <a:rPr lang="ru-RU" b="1" dirty="0" smtClean="0"/>
              <a:t>обратное преобразование в отрицательные десятичные числа.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791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 1.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Записать прямой код десятичного числа 50.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Число 50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=110010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в 16-разрядном представлении будет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храниться как: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76400" y="2362200"/>
          <a:ext cx="6096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 marL="273050" indent="617538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Для представления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отрицательных чисел используется дополнительный код, в котором старший разряд выделяется для хранения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знака (знак «-» соответствует единице).</a:t>
            </a:r>
          </a:p>
          <a:p>
            <a:pPr marL="273050" indent="617538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Дополнительный код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целого отрицательного числа может быть получен по следующему алгоритму:</a:t>
            </a:r>
          </a:p>
          <a:p>
            <a:pPr marL="273050" indent="617538"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1) записать прямой код модуля числа;</a:t>
            </a:r>
          </a:p>
          <a:p>
            <a:pPr marL="273050" indent="617538"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2) записать обратный код (заменить единицы нулями, нули – единицами);</a:t>
            </a:r>
          </a:p>
          <a:p>
            <a:pPr marL="273050" indent="617538"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3) прибавить к обратному коду единицу.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Пример 2. Записать дополнительный код числа -50 с использованием </a:t>
            </a:r>
            <a:r>
              <a:rPr lang="ru-RU" sz="2800" dirty="0" smtClean="0"/>
              <a:t>обратного кода числа.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Решение.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1)Прямой код (для числа 50): 0000000000110010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2)Обратный код (инвертирование) : 1111111111001101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3)Дополнительный код ( для числа -50):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1111111111001101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+ 1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= 1111111111001110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482004"/>
              </p:ext>
            </p:extLst>
          </p:nvPr>
        </p:nvGraphicFramePr>
        <p:xfrm>
          <a:off x="381000" y="857264"/>
          <a:ext cx="8229600" cy="6705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b="1" u="sng" dirty="0">
                          <a:solidFill>
                            <a:srgbClr val="5555AA"/>
                          </a:solidFill>
                          <a:effectLst/>
                          <a:latin typeface="&amp;quot"/>
                        </a:rPr>
                        <a:t>Система счисления</a:t>
                      </a:r>
                      <a:r>
                        <a:rPr lang="ru-RU" b="1" dirty="0">
                          <a:solidFill>
                            <a:srgbClr val="5555AA"/>
                          </a:solidFill>
                          <a:effectLst/>
                          <a:latin typeface="&amp;quot"/>
                        </a:rPr>
                        <a:t> — это совокупность приемов и правил, по которым числа записываются и читаются.</a:t>
                      </a:r>
                    </a:p>
                  </a:txBody>
                  <a:tcPr marL="60960" marR="60960" marT="60960" marB="60960" anchor="ctr">
                    <a:lnL w="12700" cap="flat" cmpd="dbl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1000" y="1524000"/>
            <a:ext cx="86551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 smtClean="0"/>
              <a:t>Существуют </a:t>
            </a:r>
            <a:r>
              <a:rPr lang="ru-RU" dirty="0"/>
              <a:t>позиционные и непозиционные системы счисления.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В непозиционных системах</a:t>
            </a:r>
            <a:r>
              <a:rPr lang="ru-RU" i="1" dirty="0"/>
              <a:t> </a:t>
            </a:r>
            <a:r>
              <a:rPr lang="ru-RU" dirty="0"/>
              <a:t>счисления вес цифры (т. е. тот вклад, который она вносит в значение числа) не зависит от ее позиции в записи числа. </a:t>
            </a:r>
            <a:endParaRPr lang="ru-RU" dirty="0" smtClean="0"/>
          </a:p>
          <a:p>
            <a:pPr algn="just"/>
            <a:r>
              <a:rPr lang="ru-RU" dirty="0" smtClean="0"/>
              <a:t>Так</a:t>
            </a:r>
            <a:r>
              <a:rPr lang="ru-RU" dirty="0"/>
              <a:t>, в римской системе счисления в числе ХХХII (тридцать два) вес цифры Х в любой позиции равен просто десяти.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/>
              <a:t>В позиционных системах счисления </a:t>
            </a:r>
            <a:r>
              <a:rPr lang="ru-RU" dirty="0"/>
              <a:t>вес каждой цифры изменяется в зависимости от ее положения (позиции) в последовательности цифр, изображающих число.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Например</a:t>
            </a:r>
            <a:r>
              <a:rPr lang="ru-RU" dirty="0"/>
              <a:t>, в числе 757,7 первая семерка означает 7 сотен, вторая — 7 единиц, а третья — 7 десятых долей единицы.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Сама же запись числа 757,7 означает сокращенную запись выражения </a:t>
            </a:r>
          </a:p>
          <a:p>
            <a:pPr algn="just"/>
            <a:r>
              <a:rPr lang="ru-RU" dirty="0"/>
              <a:t>700 + 50 + 7 + 0,7 = 7 . 102 + 5 . 101 + 7 . 100 + 7 . 10—1 = 757,7.</a:t>
            </a:r>
          </a:p>
        </p:txBody>
      </p:sp>
    </p:spTree>
    <p:extLst>
      <p:ext uri="{BB962C8B-B14F-4D97-AF65-F5344CB8AC3E}">
        <p14:creationId xmlns:p14="http://schemas.microsoft.com/office/powerpoint/2010/main" val="1694838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Пример 3. Определить число, соответствующее дополнительному </a:t>
            </a:r>
            <a:r>
              <a:rPr lang="ru-RU" sz="2800" dirty="0" smtClean="0"/>
              <a:t>коду 10110110</a:t>
            </a:r>
            <a:r>
              <a:rPr lang="ru-RU" sz="1600" dirty="0" smtClean="0"/>
              <a:t>2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Так как в старшем разряде числа единица, то результат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будет отрицательным. Вычтем из кода единицу: 10110110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1 = 10110101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Запишем обратный код: 01001010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Переведем в десятичную систему счисления 01001010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=74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Результат запишем со знаком минус: -74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Представление чисел в формате с плавающей запятой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1813" algn="just">
              <a:buNone/>
              <a:tabLst>
                <a:tab pos="92075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Вещественные числа хранятся в компьютере в формате с плавающей запятой, при этом положение запятой в записи числа может изменяться. Этот формат базируется на экспоненциальной форме записи:</a:t>
            </a:r>
          </a:p>
          <a:p>
            <a:pPr marL="0" indent="531813" algn="ctr">
              <a:buNone/>
              <a:tabLst>
                <a:tab pos="92075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 ·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qⁿ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531813" algn="just">
              <a:buNone/>
              <a:tabLst>
                <a:tab pos="92075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где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мантисса числа;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–основание системы счисления;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порядок числа. </a:t>
            </a:r>
          </a:p>
          <a:p>
            <a:pPr marL="0" indent="531813" algn="just">
              <a:buNone/>
              <a:tabLst>
                <a:tab pos="92075" algn="l"/>
              </a:tabLst>
            </a:pPr>
            <a:r>
              <a:rPr lang="ru-RU" dirty="0" smtClean="0"/>
              <a:t>В нормализованной форме мантисса является правильной дробью:</a:t>
            </a:r>
          </a:p>
          <a:p>
            <a:pPr marL="0" indent="531813" algn="ctr">
              <a:buNone/>
              <a:tabLst>
                <a:tab pos="92075" algn="l"/>
              </a:tabLst>
            </a:pPr>
            <a:r>
              <a:rPr lang="en-US" dirty="0" smtClean="0"/>
              <a:t>1/n ≤ m &lt; 1.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928670"/>
            <a:ext cx="8358246" cy="5643602"/>
          </a:xfrm>
        </p:spPr>
        <p:txBody>
          <a:bodyPr>
            <a:normAutofit fontScale="92500" lnSpcReduction="10000"/>
          </a:bodyPr>
          <a:lstStyle/>
          <a:p>
            <a:pPr indent="531813" algn="just"/>
            <a:r>
              <a:rPr lang="ru-RU" b="1" dirty="0" smtClean="0"/>
              <a:t>Система вещественных чисел в математических вычислениях предполагается непрерывной и бесконечной,</a:t>
            </a:r>
            <a:r>
              <a:rPr lang="ru-RU" dirty="0" smtClean="0"/>
              <a:t> т.е. не имеющей ограничений на диапазон и точность представления чисел. Однако в компьютерах числа хранятся в регистрах и ячейках памяти с ограниченным количеством разрядов. В следствие этого </a:t>
            </a:r>
            <a:r>
              <a:rPr lang="ru-RU" b="1" dirty="0" smtClean="0"/>
              <a:t>система вещественных чисел, представимых в машине, является дискретной (прерывной) и конечной.</a:t>
            </a:r>
            <a:r>
              <a:rPr lang="ru-RU" dirty="0" smtClean="0"/>
              <a:t> </a:t>
            </a:r>
          </a:p>
          <a:p>
            <a:pPr indent="531813" algn="just"/>
            <a:r>
              <a:rPr lang="ru-RU" dirty="0" smtClean="0"/>
              <a:t>При написании вещественных чисел в программах вместо привычной запятой принято ставить точку. Если "плавающая" точка расположена в мантиссе перед первой значащей цифрой, то при фиксированном количестве разрядов, отведённых под мантиссу, обеспечивается запись максимального количества значащих цифр числа, то есть максимальная точность представления числа в машине. Из этого следует: </a:t>
            </a:r>
          </a:p>
          <a:p>
            <a:pPr indent="531813" algn="just"/>
            <a:r>
              <a:rPr lang="ru-RU" b="1" dirty="0" smtClean="0"/>
              <a:t>Мантисса должна быть правильной дробью, у которой первая цифра после точки (запятой в обычной записи) отлична от нуля: 0.1</a:t>
            </a:r>
            <a:r>
              <a:rPr lang="ru-RU" b="1" baseline="-25000" dirty="0" smtClean="0"/>
              <a:t>2</a:t>
            </a:r>
            <a:r>
              <a:rPr lang="ru-RU" b="1" dirty="0" smtClean="0"/>
              <a:t>  &lt;=  |</a:t>
            </a:r>
            <a:r>
              <a:rPr lang="ru-RU" b="1" i="1" dirty="0" smtClean="0"/>
              <a:t>M</a:t>
            </a:r>
            <a:r>
              <a:rPr lang="ru-RU" b="1" dirty="0" smtClean="0"/>
              <a:t>|  &lt;  1. Если это требование выполнено, то число называется нормализованным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Число 278,345 в экспоненциальной форме с нормализованной мантиссой будет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278, 3445 = 0, 278345 · 10³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Нормализованная мантисса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= 0,278345, порядок n=3.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Число в формате с плавающей запятой занимает в памяти компьютера 4 байта (число обычной точности) или 8 байтов (число двойной точности)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Кодирование текстовой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10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Кодирование текстовой информации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качестве международного стандарта принята кодовая таблица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ASCII (American Standard Code for Information Interchange).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кодирования одного символа используется 8 бит, поэтому такой 8-разрядный код позволяет закодировать 28 = 256 различных символов.</a:t>
            </a:r>
          </a:p>
          <a:p>
            <a:pPr algn="just">
              <a:buNone/>
            </a:pPr>
            <a:r>
              <a:rPr lang="ru-RU" dirty="0" smtClean="0"/>
              <a:t>Стандартными в этой таблице являются только первые 128 символов (цифры, символы и буквы латинского алфавита). Остальные 128 кодов, начиная со 128 (двоичный код 10000000) и кончая 255 (11111111), используются для кодировки букв национальных алфавитов (в т.ч. русского), символов псевдографики и научных символов.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кодировки русских букв в настоящее время существуют пять различных кодовых таблиц: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КОИ-8,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СР1251,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СР866, </a:t>
            </a:r>
          </a:p>
          <a:p>
            <a:pPr algn="just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ISO8859-5. </a:t>
            </a:r>
          </a:p>
          <a:p>
            <a:pPr algn="just">
              <a:buNone/>
            </a:pPr>
            <a:r>
              <a:rPr lang="ru-RU" dirty="0" smtClean="0"/>
              <a:t>В частности, КОИ-8 (Код Обмена Информацией 8-битный) применяется в основном в компьютерах с операционной системой UNIX, </a:t>
            </a:r>
            <a:r>
              <a:rPr lang="ru-RU" dirty="0" err="1" smtClean="0"/>
              <a:t>Мас</a:t>
            </a:r>
            <a:r>
              <a:rPr lang="ru-RU" dirty="0" smtClean="0"/>
              <a:t> – в компьютерах </a:t>
            </a:r>
            <a:r>
              <a:rPr lang="ru-RU" dirty="0" err="1" smtClean="0"/>
              <a:t>Macintosh</a:t>
            </a:r>
            <a:r>
              <a:rPr lang="ru-RU" dirty="0" smtClean="0"/>
              <a:t> фирмы </a:t>
            </a:r>
            <a:r>
              <a:rPr lang="ru-RU" dirty="0" err="1" smtClean="0"/>
              <a:t>Apple</a:t>
            </a:r>
            <a:r>
              <a:rPr lang="ru-RU" dirty="0" smtClean="0"/>
              <a:t> с операционной системой </a:t>
            </a:r>
            <a:r>
              <a:rPr lang="ru-RU" dirty="0" err="1" smtClean="0"/>
              <a:t>MacOs</a:t>
            </a:r>
            <a:r>
              <a:rPr lang="ru-RU" dirty="0" smtClean="0"/>
              <a:t>, СЗ</a:t>
            </a:r>
            <a:r>
              <a:rPr lang="ru-RU" sz="3500" dirty="0" smtClean="0"/>
              <a:t>1251</a:t>
            </a:r>
            <a:r>
              <a:rPr lang="ru-RU" dirty="0" smtClean="0"/>
              <a:t> – наиболее распространенная кодировка в системе MS </a:t>
            </a:r>
            <a:r>
              <a:rPr lang="ru-RU" dirty="0" err="1" smtClean="0"/>
              <a:t>Windows</a:t>
            </a:r>
            <a:r>
              <a:rPr lang="ru-RU" dirty="0" smtClean="0"/>
              <a:t> и её приложениях.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Новый международный стандарт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Unicode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использует на один символ 2 байта (16 бит), поэтому с его помощью можно закодировать уже  65536 различных символов.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410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 4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Определить информационный объем (ИО) сообщения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«Персональный компьютер» в кодировках КОИ-8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Unicode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В сообщении 22 символа.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ИО = количество символов * количество информации.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Таким образом, в КОИ-8 объем равен 22 · 8 бит = 176 бит, а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Unicode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- 22 · 16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бит=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352 бит.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Пример 5. Документ, содержащий текст, в кодировке </a:t>
            </a:r>
            <a:r>
              <a:rPr lang="ru-RU" b="1" dirty="0" err="1" smtClean="0"/>
              <a:t>Windows</a:t>
            </a:r>
            <a:r>
              <a:rPr lang="ru-RU" b="1" dirty="0" smtClean="0"/>
              <a:t> был </a:t>
            </a:r>
            <a:r>
              <a:rPr lang="ru-RU" dirty="0" smtClean="0"/>
              <a:t>перекодирован в </a:t>
            </a:r>
            <a:r>
              <a:rPr lang="ru-RU" dirty="0" err="1" smtClean="0"/>
              <a:t>Unicode</a:t>
            </a:r>
            <a:r>
              <a:rPr lang="ru-RU" dirty="0" smtClean="0"/>
              <a:t>, а затем в КОИ-8. Как изменится информационный объем?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Ответ: не изменится.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501122" cy="6038872"/>
          </a:xfrm>
        </p:spPr>
        <p:txBody>
          <a:bodyPr>
            <a:normAutofit fontScale="77500" lnSpcReduction="20000"/>
          </a:bodyPr>
          <a:lstStyle/>
          <a:p>
            <a:pPr marL="273050" indent="536575" algn="just">
              <a:buNone/>
            </a:pPr>
            <a:r>
              <a:rPr lang="ru-RU" dirty="0" smtClean="0"/>
              <a:t>В любой системе счисления для представления чисел выбираются некоторые символы, называемые </a:t>
            </a:r>
            <a:r>
              <a:rPr lang="ru-RU" b="1" dirty="0" smtClean="0"/>
              <a:t>базисными числами</a:t>
            </a:r>
            <a:r>
              <a:rPr lang="ru-RU" dirty="0" smtClean="0"/>
              <a:t>,  а все остальные числа получаются в результате каких-либо операций из базисных чисел данной системой счисления.</a:t>
            </a:r>
          </a:p>
          <a:p>
            <a:pPr marL="273050" indent="536575" algn="just">
              <a:buNone/>
            </a:pPr>
            <a:endParaRPr lang="ru-RU" dirty="0" smtClean="0"/>
          </a:p>
          <a:p>
            <a:pPr marL="273050" indent="536575" algn="just">
              <a:buNone/>
            </a:pPr>
            <a:r>
              <a:rPr lang="ru-RU" b="1" u="sng" dirty="0" smtClean="0"/>
              <a:t>Основание позиционной системы счисления</a:t>
            </a:r>
            <a:r>
              <a:rPr lang="ru-RU" b="1" dirty="0" smtClean="0"/>
              <a:t> — </a:t>
            </a:r>
            <a:r>
              <a:rPr lang="ru-RU" dirty="0" smtClean="0"/>
              <a:t>количество различных цифр, используемых для изображения чисел в данной системе счисления.</a:t>
            </a:r>
          </a:p>
          <a:p>
            <a:pPr marL="273050" indent="536575" algn="just">
              <a:buNone/>
            </a:pPr>
            <a:endParaRPr lang="ru-RU" dirty="0" smtClean="0"/>
          </a:p>
          <a:p>
            <a:pPr marL="273050" indent="258763" algn="just">
              <a:buNone/>
            </a:pPr>
            <a:r>
              <a:rPr lang="ru-RU" dirty="0" smtClean="0"/>
              <a:t>Например, основанием десятичной системы счисления является число 10; двоичной – число 2, восьмеричной – число 8 и т.д..  </a:t>
            </a:r>
          </a:p>
          <a:p>
            <a:pPr marL="273050" indent="258763" algn="just">
              <a:buNone/>
            </a:pPr>
            <a:endParaRPr lang="ru-RU" u="sng" dirty="0" smtClean="0"/>
          </a:p>
          <a:p>
            <a:pPr marL="273050" indent="258763" algn="just">
              <a:buNone/>
            </a:pPr>
            <a:r>
              <a:rPr lang="ru-RU" u="sng" dirty="0" smtClean="0"/>
              <a:t>Основание СС</a:t>
            </a:r>
            <a:r>
              <a:rPr lang="ru-RU" dirty="0" smtClean="0"/>
              <a:t>        </a:t>
            </a:r>
            <a:r>
              <a:rPr lang="ru-RU" u="sng" dirty="0" smtClean="0"/>
              <a:t>Базисные числа </a:t>
            </a:r>
          </a:p>
          <a:p>
            <a:pPr marL="273050" indent="258763" algn="just">
              <a:buNone/>
            </a:pPr>
            <a:r>
              <a:rPr lang="ru-RU" sz="3300" b="1" dirty="0" smtClean="0"/>
              <a:t>2 </a:t>
            </a:r>
            <a:r>
              <a:rPr lang="ru-RU" sz="3300" dirty="0" smtClean="0"/>
              <a:t>                        0  1 </a:t>
            </a:r>
          </a:p>
          <a:p>
            <a:pPr marL="273050" indent="258763" algn="just">
              <a:buNone/>
            </a:pPr>
            <a:r>
              <a:rPr lang="ru-RU" sz="3300" b="1" dirty="0" smtClean="0"/>
              <a:t>8 </a:t>
            </a:r>
            <a:r>
              <a:rPr lang="ru-RU" sz="3300" dirty="0" smtClean="0"/>
              <a:t>                        0  1  2  3  4  5  6  7 </a:t>
            </a:r>
          </a:p>
          <a:p>
            <a:pPr marL="273050" indent="258763" algn="just">
              <a:buNone/>
            </a:pPr>
            <a:r>
              <a:rPr lang="ru-RU" sz="3300" b="1" dirty="0" smtClean="0"/>
              <a:t>10</a:t>
            </a:r>
            <a:r>
              <a:rPr lang="ru-RU" sz="3300" dirty="0" smtClean="0"/>
              <a:t>                       0  1  2  3  4  5  6  7  8  9 </a:t>
            </a:r>
          </a:p>
          <a:p>
            <a:pPr marL="273050" indent="258763" algn="just">
              <a:buNone/>
            </a:pPr>
            <a:r>
              <a:rPr lang="ru-RU" sz="3300" b="1" dirty="0" smtClean="0"/>
              <a:t>16 </a:t>
            </a:r>
            <a:r>
              <a:rPr lang="ru-RU" sz="3300" dirty="0" smtClean="0"/>
              <a:t>                      0  1  2  3  4  5  6  7  8  9  А  В  С  D  E  F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Таблица 1- Таблица кодов ASCII</a:t>
            </a:r>
            <a:endParaRPr lang="ru-RU" dirty="0"/>
          </a:p>
        </p:txBody>
      </p:sp>
      <p:pic>
        <p:nvPicPr>
          <p:cNvPr id="8" name="Содержимое 7" descr="image0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8817885" cy="42672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686800" cy="2609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Пример 6. После перекодировки текста из кода </a:t>
            </a:r>
            <a:r>
              <a:rPr lang="ru-RU" sz="2800" b="1" dirty="0" err="1" smtClean="0"/>
              <a:t>Unicode</a:t>
            </a:r>
            <a:r>
              <a:rPr lang="ru-RU" sz="2800" b="1" dirty="0" smtClean="0"/>
              <a:t> в КОИ-8 </a:t>
            </a:r>
            <a:r>
              <a:rPr lang="ru-RU" sz="2800" dirty="0" smtClean="0"/>
              <a:t>информационный объем сообщения уменьшился на 4800 бит. Какова длина сообщения в символах?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819400"/>
            <a:ext cx="81534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Уменьшение информационного объема произошло за счет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разницы количества битов на один символ в этих кодировках: 16 -8 = 8 битов.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Тогда длина сообщения в символах равна: 4800 бит/8 бит = 600 символов.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84708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Пример 7</a:t>
            </a:r>
            <a:r>
              <a:rPr lang="ru-RU" sz="2800" b="1" i="1" dirty="0" smtClean="0"/>
              <a:t>. Что закодировано последовательностью трех десятичных </a:t>
            </a:r>
            <a:r>
              <a:rPr lang="ru-RU" sz="2800" dirty="0" smtClean="0"/>
              <a:t>кодов 194 201 212 – число, английское или русское слово?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i="1" dirty="0" smtClean="0"/>
              <a:t>Ответ: Так как коды больше 127, закодировано русское слово (в </a:t>
            </a:r>
            <a:r>
              <a:rPr lang="ru-RU" sz="3200" dirty="0" smtClean="0"/>
              <a:t>данном случае в кодировке КОИ-8 это слово - бит). Для сравнения слово «бит» в кодировке СР866 будет 225 232 242, а в английском варианте “</a:t>
            </a:r>
            <a:r>
              <a:rPr lang="ru-RU" sz="3200" dirty="0" err="1" smtClean="0"/>
              <a:t>bit</a:t>
            </a:r>
            <a:r>
              <a:rPr lang="ru-RU" sz="3200" dirty="0" smtClean="0"/>
              <a:t>” в </a:t>
            </a:r>
            <a:r>
              <a:rPr lang="en-US" sz="3200" dirty="0" smtClean="0"/>
              <a:t>ASCII – 98 105 116.</a:t>
            </a:r>
            <a:endParaRPr lang="ru-RU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Кодирование аудио информации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854696" cy="19841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104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534400" cy="58674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Сигнал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(от англ.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sign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– знак, символ), как способ передачи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информации, может быть непрерывным (аналоговым) или дискретным (прерывистым).</a:t>
            </a:r>
          </a:p>
          <a:p>
            <a:endParaRPr lang="ru-RU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1. Дискретизация – это процесс разбиения сигнала на отдельные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составляющие, взятые в определенные тактовые моменты времени t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t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t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... И через четко определенные тактовые интервалы времени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Δt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Квантование – задание амплитуды каждой составляющей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дискретного сигнала (уровня квантования) с учетом шага квантования.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. Кодирование – перевод значения уровня квантования в конкретный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двоичный код.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Данный метод называется импульсно-кодовой модуляцией РСМ.</a:t>
            </a:r>
          </a:p>
          <a:p>
            <a:pPr algn="just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22220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6858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Звуковая плата должна содержать в себе, как минимум, </a:t>
            </a:r>
            <a:r>
              <a:rPr lang="ru-RU" sz="2400" u="sng" dirty="0" smtClean="0">
                <a:solidFill>
                  <a:prstClr val="black"/>
                </a:solidFill>
              </a:rPr>
              <a:t>два преобразователя:</a:t>
            </a:r>
          </a:p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• </a:t>
            </a:r>
            <a:r>
              <a:rPr lang="ru-RU" sz="2400" i="1" dirty="0" smtClean="0">
                <a:solidFill>
                  <a:prstClr val="black"/>
                </a:solidFill>
              </a:rPr>
              <a:t>аналого-цифровой (АЦП), преобразующий аналоговые звуковые </a:t>
            </a:r>
            <a:r>
              <a:rPr lang="ru-RU" sz="2400" dirty="0" smtClean="0">
                <a:solidFill>
                  <a:prstClr val="black"/>
                </a:solidFill>
              </a:rPr>
              <a:t>сигналы, </a:t>
            </a:r>
          </a:p>
          <a:p>
            <a:pPr algn="just"/>
            <a:r>
              <a:rPr lang="ru-RU" sz="2400" dirty="0" smtClean="0">
                <a:solidFill>
                  <a:prstClr val="black"/>
                </a:solidFill>
              </a:rPr>
              <a:t>• </a:t>
            </a:r>
            <a:r>
              <a:rPr lang="ru-RU" sz="2400" i="1" dirty="0" smtClean="0">
                <a:solidFill>
                  <a:prstClr val="black"/>
                </a:solidFill>
              </a:rPr>
              <a:t>цифро-аналоговый (ЦАП), реализующий обратный процесс </a:t>
            </a:r>
            <a:r>
              <a:rPr lang="ru-RU" sz="2400" dirty="0" smtClean="0">
                <a:solidFill>
                  <a:prstClr val="black"/>
                </a:solidFill>
              </a:rPr>
              <a:t>декодирования.</a:t>
            </a:r>
          </a:p>
          <a:p>
            <a:pPr algn="just"/>
            <a:endParaRPr lang="ru-RU" sz="2400" dirty="0" smtClean="0">
              <a:solidFill>
                <a:prstClr val="black"/>
              </a:solidFill>
            </a:endParaRPr>
          </a:p>
          <a:p>
            <a:pPr algn="just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0480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F6FC6">
                    <a:lumMod val="75000"/>
                  </a:srgbClr>
                </a:solidFill>
              </a:rPr>
              <a:t>Качество передаваемой информации при этом будет зависеть от двух параметров: количества двоичных разрядов, которые будут использованы при кодировании </a:t>
            </a:r>
            <a:r>
              <a:rPr lang="ru-RU" sz="2400" i="1" dirty="0" smtClean="0">
                <a:solidFill>
                  <a:srgbClr val="0F6FC6">
                    <a:lumMod val="75000"/>
                  </a:srgbClr>
                </a:solidFill>
              </a:rPr>
              <a:t>(«глубины» кодирования звука) и частоты дискретизации - </a:t>
            </a:r>
            <a:r>
              <a:rPr lang="ru-RU" sz="2400" dirty="0" smtClean="0">
                <a:solidFill>
                  <a:srgbClr val="0F6FC6">
                    <a:lumMod val="75000"/>
                  </a:srgbClr>
                </a:solidFill>
              </a:rPr>
              <a:t>количества измерений уровня аналогового сигнала в единицу времени.</a:t>
            </a:r>
            <a:endParaRPr lang="ru-RU" sz="2400" dirty="0">
              <a:solidFill>
                <a:srgbClr val="0F6F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18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Для определения информационного объема звука используется формула: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smtClean="0">
                <a:solidFill>
                  <a:schemeClr val="accent1">
                    <a:lumMod val="75000"/>
                  </a:schemeClr>
                </a:solidFill>
              </a:rPr>
              <a:t>I = B </a:t>
            </a:r>
            <a:r>
              <a:rPr lang="en-US" sz="60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 f  t</a:t>
            </a:r>
            <a:r>
              <a:rPr lang="ru-RU" sz="6000" i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,</a:t>
            </a:r>
            <a:endParaRPr lang="en-US" sz="6000" i="1" dirty="0" smtClean="0">
              <a:solidFill>
                <a:schemeClr val="accent1">
                  <a:lumMod val="75000"/>
                </a:schemeClr>
              </a:solidFill>
              <a:sym typeface="Symbol"/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где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 –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объем,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 –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глубина кодирования,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частота дискретизации,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 –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длительность звука (время звучания).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78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Частота дискретизации может принимать  различные значения. </a:t>
            </a:r>
          </a:p>
          <a:p>
            <a:r>
              <a:rPr lang="ru-RU" dirty="0" smtClean="0"/>
              <a:t>При частоте 22 кГц качество сигнала соответствует качеству радиотрансляции, </a:t>
            </a:r>
          </a:p>
          <a:p>
            <a:r>
              <a:rPr lang="ru-RU" dirty="0" smtClean="0"/>
              <a:t>48 кГц – качеству звучания </a:t>
            </a:r>
            <a:r>
              <a:rPr lang="ru-RU" dirty="0" err="1" smtClean="0"/>
              <a:t>аудио-CD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от 48 до 192 - качеству звучания DVD,</a:t>
            </a:r>
          </a:p>
          <a:p>
            <a:r>
              <a:rPr lang="it-IT" dirty="0" smtClean="0"/>
              <a:t>2822 кГц - Super Audio CD.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6937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4660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Пример 8. Определить информационный объем    </a:t>
            </a:r>
            <a:r>
              <a:rPr lang="ru-RU" sz="2400" b="1" dirty="0" err="1" smtClean="0"/>
              <a:t>стереоаудиофайла</a:t>
            </a:r>
            <a:r>
              <a:rPr lang="ru-RU" sz="2400" b="1" dirty="0" smtClean="0"/>
              <a:t> с </a:t>
            </a:r>
            <a:r>
              <a:rPr lang="ru-RU" sz="2400" dirty="0" smtClean="0"/>
              <a:t>длительностью звучания в 1 минуту, если «глубина» кодирования 32 бит, а частота дискретизации 192 кГц.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Информационный объем звукового файла длительностью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 секунду равен: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32 бит · 192 000 с¯¹ · 2 = 12288000 бит/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= 1500 Кб/с.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объем звукового файла длительностью 1 минута равен: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1500 Кб/с • 60 с =90000 Кб ≈ 87,9 Мб.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33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Пример 9. </a:t>
            </a:r>
            <a:r>
              <a:rPr lang="ru-RU" b="1" i="1" dirty="0" smtClean="0"/>
              <a:t>Определить информационный объем </a:t>
            </a:r>
            <a:r>
              <a:rPr lang="ru-RU" b="1" i="1" dirty="0" err="1" smtClean="0"/>
              <a:t>моноаудиофайла</a:t>
            </a:r>
            <a:r>
              <a:rPr lang="ru-RU" b="1" i="1" dirty="0" smtClean="0"/>
              <a:t> </a:t>
            </a:r>
            <a:r>
              <a:rPr lang="ru-RU" b="1" dirty="0" smtClean="0"/>
              <a:t>д</a:t>
            </a:r>
            <a:r>
              <a:rPr lang="ru-RU" b="1" i="1" dirty="0" smtClean="0"/>
              <a:t>лительностью звучания 2 мин, если «глубина» кодирования и частота дискретизации звукового сигнала равны соответственно 16 бит 192кГц.</a:t>
            </a:r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Решение. Информационный объем звукового файла длительностью в </a:t>
            </a:r>
            <a:r>
              <a:rPr lang="ru-RU" dirty="0" smtClean="0"/>
              <a:t>1 секунду равен:</a:t>
            </a:r>
          </a:p>
          <a:p>
            <a:pPr algn="ctr">
              <a:buNone/>
            </a:pPr>
            <a:r>
              <a:rPr lang="ru-RU" dirty="0" smtClean="0"/>
              <a:t>16 бит · 192 000 с¯¹ = 3072000 бит/с = 375 Кб/с.</a:t>
            </a:r>
          </a:p>
          <a:p>
            <a:pPr algn="just">
              <a:buNone/>
            </a:pPr>
            <a:r>
              <a:rPr lang="ru-RU" dirty="0" smtClean="0"/>
              <a:t>Информационный объем звукового файла  длительностью 2 минуты равен:</a:t>
            </a:r>
          </a:p>
          <a:p>
            <a:pPr algn="ctr">
              <a:buNone/>
            </a:pPr>
            <a:r>
              <a:rPr lang="ru-RU" dirty="0" smtClean="0"/>
              <a:t>375 Кб/с •120 с =45000 Кб ≈ 44 Мб.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6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85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Почему люди пользуются десятичной системой, а компьютеры — двоичной?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Autofit/>
          </a:bodyPr>
          <a:lstStyle/>
          <a:p>
            <a:pPr marL="0" indent="258763" algn="just">
              <a:buNone/>
            </a:pPr>
            <a:r>
              <a:rPr lang="ru-RU" sz="1800" dirty="0" smtClean="0"/>
              <a:t>Люди предпочитают десятичную систему, вероятно, потому, что с древних времен считали по пальцам, а пальцев у людей по десять на руках и ногах. Не всегда и не везде люди пользуются десятичной системой счисления. В Китае, например, долгое время пользовались пятеричной системой счисления. </a:t>
            </a:r>
          </a:p>
          <a:p>
            <a:pPr marL="0" indent="258763" algn="just">
              <a:buNone/>
            </a:pPr>
            <a:r>
              <a:rPr lang="ru-RU" sz="1800" dirty="0" smtClean="0"/>
              <a:t>А компьютеры используют двоичную систему потому, что она имеет ряд преимуществ перед другими системами: </a:t>
            </a:r>
          </a:p>
          <a:p>
            <a:pPr marL="0" indent="258763" algn="just"/>
            <a:r>
              <a:rPr lang="ru-RU" sz="1800" dirty="0" smtClean="0"/>
              <a:t>для ее реализации нужны </a:t>
            </a:r>
            <a:r>
              <a:rPr lang="ru-RU" sz="1800" b="1" dirty="0" smtClean="0"/>
              <a:t>технические устройства с двумя устойчивыми состояниями</a:t>
            </a:r>
            <a:r>
              <a:rPr lang="ru-RU" sz="1800" dirty="0" smtClean="0"/>
              <a:t> (есть ток — нет тока, намагничен — не намагничен и т.п.), а не, например, с десятью, — как в десятичной;</a:t>
            </a:r>
          </a:p>
          <a:p>
            <a:pPr marL="0" indent="258763" algn="just"/>
            <a:r>
              <a:rPr lang="ru-RU" sz="1800" dirty="0" smtClean="0"/>
              <a:t>представление информации посредством только двух состояний </a:t>
            </a:r>
            <a:r>
              <a:rPr lang="ru-RU" sz="1800" b="1" dirty="0" smtClean="0"/>
              <a:t>надежно</a:t>
            </a:r>
            <a:r>
              <a:rPr lang="ru-RU" sz="1800" dirty="0" smtClean="0"/>
              <a:t> и </a:t>
            </a:r>
            <a:r>
              <a:rPr lang="ru-RU" sz="1800" b="1" dirty="0" smtClean="0"/>
              <a:t>помехоустойчиво</a:t>
            </a:r>
            <a:r>
              <a:rPr lang="ru-RU" sz="1800" dirty="0" smtClean="0"/>
              <a:t>;</a:t>
            </a:r>
          </a:p>
          <a:p>
            <a:pPr marL="0" indent="258763" algn="just"/>
            <a:r>
              <a:rPr lang="ru-RU" sz="1800" dirty="0" smtClean="0"/>
              <a:t>возможно </a:t>
            </a:r>
            <a:r>
              <a:rPr lang="ru-RU" sz="1800" b="1" dirty="0" smtClean="0"/>
              <a:t>применение аппарата булевой алгебры</a:t>
            </a:r>
            <a:r>
              <a:rPr lang="ru-RU" sz="1800" dirty="0" smtClean="0"/>
              <a:t> для выполнения логических преобразований информации;</a:t>
            </a:r>
          </a:p>
          <a:p>
            <a:pPr marL="0" indent="258763" algn="just"/>
            <a:r>
              <a:rPr lang="ru-RU" sz="1800" dirty="0" smtClean="0"/>
              <a:t>двоичная арифметика намного проще десятичной.</a:t>
            </a:r>
          </a:p>
          <a:p>
            <a:pPr marL="0" indent="258763" algn="just">
              <a:buNone/>
            </a:pPr>
            <a:r>
              <a:rPr lang="ru-RU" sz="1800" dirty="0" smtClean="0"/>
              <a:t>Недостаток двоичной системы — </a:t>
            </a:r>
            <a:r>
              <a:rPr lang="ru-RU" sz="1800" b="1" dirty="0" smtClean="0"/>
              <a:t>быстрый рост числа разрядов</a:t>
            </a:r>
            <a:r>
              <a:rPr lang="ru-RU" sz="1800" dirty="0" smtClean="0"/>
              <a:t>, необходимых для записи чисел. </a:t>
            </a:r>
            <a:endParaRPr lang="ru-RU" sz="1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71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Пример 10. Рассчитайте время звучания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моноаудиофайла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, если при 32-битном кодировании и частоте дискретизации 192 кГц его объем равен 950 Кб.</a:t>
            </a:r>
          </a:p>
          <a:p>
            <a:pPr algn="just">
              <a:buNone/>
            </a:pPr>
            <a:endParaRPr lang="ru-RU" sz="3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Решение. Информационный объем звукового файла длительностью в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 секунду равен: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32 бит · 192 000 с¯¹ = 6144000 бит/с = 750 Кб/с.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Время звучания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моноаудиофайла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равно: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950Кб / 750 Кб/с ≈ 1,3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2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57174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Кодирование графической 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638800"/>
            <a:ext cx="7854696" cy="10187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2636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534400" cy="58674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Растр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– двумерный массив точек-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пикселей, упорядоченных в строки и столбцы,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который используется для создания изображения на экране монитора.</a:t>
            </a:r>
          </a:p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Пиксель (точка растра, от англ.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picture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) – минимальный элемент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изображения, которому можно задать цвет и интенсивность.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Качество растрового изображения зависит от двух параметров: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размера пикселя,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используемой палитрой цветов.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87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8382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prstClr val="black"/>
                </a:solidFill>
              </a:rPr>
              <a:t>Важнейшими характеристиками монитора являются размеры его экрана, которые задаются величиной его диагонали в дюймах (15” 17” 21”и т.д.) и размером точки экрана (0,25 или 0,28 мм), а разрешающая способность экрана монитора задается количеством точек по вертикали и горизонтали(800 </a:t>
            </a:r>
            <a:r>
              <a:rPr lang="ru-RU" sz="2800" dirty="0" err="1" smtClean="0">
                <a:solidFill>
                  <a:prstClr val="black"/>
                </a:solidFill>
              </a:rPr>
              <a:t>x</a:t>
            </a:r>
            <a:r>
              <a:rPr lang="ru-RU" sz="2800" dirty="0" smtClean="0">
                <a:solidFill>
                  <a:prstClr val="black"/>
                </a:solidFill>
              </a:rPr>
              <a:t> 600, 1024 </a:t>
            </a:r>
            <a:r>
              <a:rPr lang="ru-RU" sz="2800" dirty="0" err="1" smtClean="0">
                <a:solidFill>
                  <a:prstClr val="black"/>
                </a:solidFill>
              </a:rPr>
              <a:t>x</a:t>
            </a:r>
            <a:r>
              <a:rPr lang="ru-RU" sz="2800" dirty="0" smtClean="0">
                <a:solidFill>
                  <a:prstClr val="black"/>
                </a:solidFill>
              </a:rPr>
              <a:t> 768 и 1280 </a:t>
            </a:r>
            <a:r>
              <a:rPr lang="ru-RU" sz="2800" dirty="0" err="1" smtClean="0">
                <a:solidFill>
                  <a:prstClr val="black"/>
                </a:solidFill>
              </a:rPr>
              <a:t>х</a:t>
            </a:r>
            <a:r>
              <a:rPr lang="ru-RU" sz="2800" dirty="0" smtClean="0">
                <a:solidFill>
                  <a:prstClr val="black"/>
                </a:solidFill>
              </a:rPr>
              <a:t> 1024). </a:t>
            </a:r>
          </a:p>
          <a:p>
            <a:pPr algn="just"/>
            <a:endParaRPr lang="ru-RU" sz="2800" dirty="0" smtClean="0">
              <a:solidFill>
                <a:prstClr val="black"/>
              </a:solidFill>
            </a:endParaRPr>
          </a:p>
          <a:p>
            <a:pPr algn="just"/>
            <a:r>
              <a:rPr lang="ru-RU" sz="2800" dirty="0" smtClean="0">
                <a:solidFill>
                  <a:prstClr val="black"/>
                </a:solidFill>
              </a:rPr>
              <a:t>Следовательно, для каждого монитора существует физически максимально возможная разрешающая способность  экрана.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433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Для черно-белого изображения (без градаций серого цвета) каждая точка экрана может принимать только два значения: черный и белый, поэтому для её кодирования достаточно 1 бита.</a:t>
            </a:r>
          </a:p>
          <a:p>
            <a:pPr algn="just"/>
            <a:r>
              <a:rPr lang="ru-RU" dirty="0" smtClean="0"/>
              <a:t>На цветном экране пиксель может иметь различную окраску, поэтому для кодирования цвета одного бита уже недостаточно. Количество битов, используемых для кодирования цвета и его интенсивности, называется </a:t>
            </a:r>
            <a:r>
              <a:rPr lang="ru-RU" i="1" dirty="0" smtClean="0"/>
              <a:t>глубиной цвета. Наиболее распространенными значениями глубины цвета </a:t>
            </a:r>
            <a:r>
              <a:rPr lang="ru-RU" dirty="0" smtClean="0"/>
              <a:t>являются 8, 16, 24 и 32.</a:t>
            </a:r>
            <a:endParaRPr lang="en-US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Для реализации глубины цвета при заданной разрешающей</a:t>
            </a:r>
            <a:r>
              <a:rPr lang="en-US" i="1" dirty="0" smtClean="0"/>
              <a:t> </a:t>
            </a:r>
            <a:r>
              <a:rPr lang="ru-RU" i="1" dirty="0" smtClean="0"/>
              <a:t>способности экрана необходим минимальный объем видеопамяти</a:t>
            </a:r>
            <a:endParaRPr lang="en-US" i="1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0295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61848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Каждый цвет – это возможное состояние точки, следовательно, количество цветов на экране может быть вычислено по формуле: N = 2</a:t>
            </a:r>
            <a:r>
              <a:rPr lang="en-US" sz="2800" b="1" dirty="0" smtClean="0"/>
              <a:t>^</a:t>
            </a:r>
            <a:r>
              <a:rPr lang="ru-RU" sz="2800" b="1" dirty="0" smtClean="0"/>
              <a:t>I , где</a:t>
            </a:r>
            <a:br>
              <a:rPr lang="ru-RU" sz="2800" b="1" dirty="0" smtClean="0"/>
            </a:br>
            <a:r>
              <a:rPr lang="ru-RU" sz="2800" b="1" dirty="0" smtClean="0"/>
              <a:t>N- количество цветов; I – глубина цвета.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458200" cy="261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Arial,Bold"/>
                        </a:rPr>
                        <a:t>Глубина цвета (</a:t>
                      </a:r>
                      <a:r>
                        <a:rPr lang="ru-RU" sz="2000" b="1" baseline="0" dirty="0" smtClean="0">
                          <a:latin typeface="Arial"/>
                        </a:rPr>
                        <a:t>I)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Arial,Bold"/>
                        </a:rPr>
                        <a:t>Количество цветов </a:t>
                      </a:r>
                      <a:r>
                        <a:rPr lang="ru-RU" sz="2000" b="1" baseline="0" dirty="0" smtClean="0">
                          <a:latin typeface="Arial"/>
                        </a:rPr>
                        <a:t>(N)</a:t>
                      </a:r>
                      <a:endParaRPr lang="ru-RU" sz="2000" dirty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endParaRPr lang="ru-RU" sz="2800" dirty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(High Color)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65536</a:t>
                      </a:r>
                      <a:endParaRPr lang="ru-RU" sz="2800" dirty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( True Color)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16777216</a:t>
                      </a:r>
                      <a:endParaRPr lang="ru-RU" sz="2800" dirty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4294967296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226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 11. Рассчитать необходимый объем видеопамяти для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разрешения 800х600 и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глубиной цвета 32 бита на точку.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Решение. Количество точек на экране: 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800·600=480000.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Необходимый объем видеопамяти: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32 бит·480000 = 15360000 бит = 1,83 Мб.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51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029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Пример 12. Определить объем видеопамяти компьютера, который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необходим для реализации графического режима монитора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High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Color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с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разрешающей способностью 1024x768 точек и палитрой из 65536 цветов.</a:t>
            </a:r>
          </a:p>
          <a:p>
            <a:pPr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Решение. Глубина цвета составляет:</a:t>
            </a:r>
            <a:endParaRPr lang="en-US" sz="3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 = log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65 536 = 16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бит.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Количество точек изображения равно: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1024 × 768 = 786 432.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Требуемый объем видеопамяти равен: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16 бит • 786 432 = 12 582 912 бит ≈ 1,5 Мб.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91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 marL="0" indent="63500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Цветное изображение на экране монитора формируется в соответствии с цветовой моделью RGB за счет смешивания трех базовых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цветов: красного (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Red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), зеленого (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Green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 и синего (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635000" algn="just">
              <a:buNone/>
            </a:pPr>
            <a:r>
              <a:rPr lang="ru-RU" dirty="0" smtClean="0"/>
              <a:t>При глубине цвета 24 бита (3 байта) каждый базовый цвет кодируется 8 битами (1 байтом), то есть для каждого из трех базовых цветов</a:t>
            </a:r>
            <a:r>
              <a:rPr lang="en-US" dirty="0" smtClean="0"/>
              <a:t> </a:t>
            </a:r>
            <a:r>
              <a:rPr lang="ru-RU" dirty="0" smtClean="0"/>
              <a:t>возможны N= 2</a:t>
            </a:r>
            <a:r>
              <a:rPr lang="en-US" dirty="0" smtClean="0"/>
              <a:t>^</a:t>
            </a:r>
            <a:r>
              <a:rPr lang="ru-RU" dirty="0" smtClean="0"/>
              <a:t>8 = 256 уровней интенсивности, заданные двоичными кодами</a:t>
            </a:r>
            <a:r>
              <a:rPr lang="en-US" dirty="0" smtClean="0"/>
              <a:t> </a:t>
            </a:r>
            <a:r>
              <a:rPr lang="ru-RU" dirty="0" smtClean="0"/>
              <a:t>от минимального 00000000 до максимального – 11111111 (табл.2). Этого</a:t>
            </a:r>
            <a:r>
              <a:rPr lang="en-US" dirty="0" smtClean="0"/>
              <a:t> </a:t>
            </a:r>
            <a:r>
              <a:rPr lang="ru-RU" dirty="0" smtClean="0"/>
              <a:t>вполне достаточно для получения фотореалистичного изображения, поэтому</a:t>
            </a:r>
            <a:r>
              <a:rPr lang="en-US" dirty="0" smtClean="0"/>
              <a:t> </a:t>
            </a:r>
            <a:r>
              <a:rPr lang="ru-RU" dirty="0" smtClean="0"/>
              <a:t>такой режим представления цветной графики называется </a:t>
            </a:r>
            <a:r>
              <a:rPr lang="ru-RU" dirty="0" err="1" smtClean="0"/>
              <a:t>полноцветным</a:t>
            </a:r>
            <a:r>
              <a:rPr lang="ru-RU" dirty="0" smtClean="0"/>
              <a:t> </a:t>
            </a:r>
            <a:r>
              <a:rPr lang="en-US" dirty="0" smtClean="0"/>
              <a:t>(True Color).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1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534400" cy="5836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Таблица кодов цветов, называемая </a:t>
            </a:r>
            <a:r>
              <a:rPr lang="ru-RU" b="1" i="1" dirty="0" smtClean="0"/>
              <a:t>палитрой, </a:t>
            </a:r>
            <a:r>
              <a:rPr lang="ru-RU" dirty="0" smtClean="0"/>
              <a:t>прикладывается к графическим файлам и используется при воспроизведении изображения. </a:t>
            </a:r>
          </a:p>
          <a:p>
            <a:pPr algn="just">
              <a:buNone/>
            </a:pPr>
            <a:r>
              <a:rPr lang="ru-RU" dirty="0" smtClean="0"/>
              <a:t>В шестнадцатеричном представлении каждый цвет кодируется двумя шестнадцатеричными числами: 0 соответствует полному отсутствию цвета, а FF</a:t>
            </a:r>
            <a:r>
              <a:rPr lang="ru-RU" sz="1800" dirty="0" smtClean="0"/>
              <a:t>16</a:t>
            </a:r>
            <a:r>
              <a:rPr lang="ru-RU" dirty="0" smtClean="0"/>
              <a:t> –максимальной яркости данного цвета. Максимальная яркость всех трех цветов FFFFFF обеспечивает белый цвет пикселя, а минимальная -000000- черный.</a:t>
            </a:r>
          </a:p>
          <a:p>
            <a:pPr>
              <a:buNone/>
            </a:pPr>
            <a:r>
              <a:rPr lang="ru-RU" dirty="0" smtClean="0"/>
              <a:t>Далее приведены коды некоторых цветов при 24- битной глубине цвета.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6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92500" lnSpcReduction="20000"/>
          </a:bodyPr>
          <a:lstStyle/>
          <a:p>
            <a:pPr marL="273050" indent="536575" algn="just">
              <a:buNone/>
            </a:pPr>
            <a:r>
              <a:rPr lang="ru-RU" b="1" dirty="0" smtClean="0"/>
              <a:t>Восьмеричная система счисления (8СС) </a:t>
            </a:r>
          </a:p>
          <a:p>
            <a:pPr marL="273050" indent="536575" algn="just">
              <a:buNone/>
            </a:pPr>
            <a:r>
              <a:rPr lang="ru-RU" dirty="0" smtClean="0"/>
              <a:t>Восьмеричная система счисления является вспомогательной системой представления информации в памяти компьютера и используется для компактной записи  двоичных чисел и команд. </a:t>
            </a:r>
          </a:p>
          <a:p>
            <a:pPr marL="273050" indent="536575" algn="just">
              <a:buNone/>
            </a:pPr>
            <a:r>
              <a:rPr lang="ru-RU" dirty="0" smtClean="0"/>
              <a:t>В этой системе счисления используются цифры: 0, 1, 2, 3, 4, 5, 6, 7 </a:t>
            </a:r>
          </a:p>
          <a:p>
            <a:pPr marL="273050" indent="536575" algn="just">
              <a:buNone/>
            </a:pPr>
            <a:r>
              <a:rPr lang="ru-RU" dirty="0" smtClean="0"/>
              <a:t>Над числами в восьмеричной системе счисления можно выполнять арифметические действия.  </a:t>
            </a:r>
          </a:p>
          <a:p>
            <a:pPr marL="273050" indent="536575" algn="just">
              <a:buNone/>
            </a:pPr>
            <a:endParaRPr lang="ru-RU" dirty="0" smtClean="0"/>
          </a:p>
          <a:p>
            <a:pPr marL="273050" indent="536575" algn="just">
              <a:buNone/>
            </a:pPr>
            <a:r>
              <a:rPr lang="ru-RU" b="1" dirty="0" smtClean="0"/>
              <a:t>Шестнадцатеричная система счисления (16СС) </a:t>
            </a:r>
          </a:p>
          <a:p>
            <a:pPr marL="273050" indent="536575" algn="just">
              <a:buNone/>
            </a:pPr>
            <a:r>
              <a:rPr lang="ru-RU" dirty="0" smtClean="0"/>
              <a:t>Шестнадцатеричная система счисления является также как и восьмеричная вспомогательной системой представления информации в памяти компьютера и используется для компактной записи двоичных чисел и команд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305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Цвет</a:t>
                      </a:r>
                      <a:endParaRPr lang="ru-RU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Интенсивность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красный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зеленый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синий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Черный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Красный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Зеленый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Синий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Белый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FF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73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7912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 13. Какое максимально возможное число цветов в палитре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изображения, если при размере 128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64 пикселя оно занимает 24Кб?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Решение. Количество пикселей в изображении:</a:t>
            </a:r>
            <a:endParaRPr lang="en-US" sz="3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128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64= 8192.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Глубина цвета: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24 Кб/8192 = 196608 бит/8192 = 24 бит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Количество цветов: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 = 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^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24 = 16777216.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216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Пример 14. Определить глубину цвета в графическом режиме </a:t>
            </a:r>
            <a:r>
              <a:rPr lang="ru-RU" b="1" dirty="0" err="1" smtClean="0"/>
              <a:t>True</a:t>
            </a:r>
            <a:r>
              <a:rPr lang="en-US" b="1" dirty="0" smtClean="0"/>
              <a:t> </a:t>
            </a:r>
            <a:r>
              <a:rPr lang="ru-RU" b="1" dirty="0" err="1" smtClean="0"/>
              <a:t>Color</a:t>
            </a:r>
            <a:r>
              <a:rPr lang="ru-RU" b="1" dirty="0" smtClean="0"/>
              <a:t>, в котором палитра состоит из более чем 4 миллиардов (4 294 967 296)</a:t>
            </a:r>
            <a:r>
              <a:rPr lang="en-US" b="1" dirty="0" smtClean="0"/>
              <a:t> </a:t>
            </a:r>
            <a:r>
              <a:rPr lang="ru-RU" b="1" dirty="0" smtClean="0"/>
              <a:t>цветов.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Решение. I = log</a:t>
            </a:r>
            <a:r>
              <a:rPr lang="ru-RU" sz="1800" i="1" dirty="0" smtClean="0"/>
              <a:t>2</a:t>
            </a:r>
            <a:r>
              <a:rPr lang="ru-RU" i="1" dirty="0" smtClean="0"/>
              <a:t> 429 4967 296 = 32 бита.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072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Пример 15. Записать код красного цвета в двоичном,</a:t>
            </a:r>
            <a:r>
              <a:rPr lang="en-US" sz="2800" b="1" dirty="0" smtClean="0"/>
              <a:t> </a:t>
            </a:r>
            <a:r>
              <a:rPr lang="ru-RU" sz="2800" dirty="0" smtClean="0"/>
              <a:t>шестнадцатеричном и десятичном представлении.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/>
              <a:t>Решение. Красный цвет соответствует максимальному значению</a:t>
            </a:r>
            <a:r>
              <a:rPr lang="en-US" sz="2400" i="1" dirty="0" smtClean="0"/>
              <a:t> </a:t>
            </a:r>
            <a:r>
              <a:rPr lang="ru-RU" sz="2400" dirty="0" smtClean="0"/>
              <a:t>интенсивности красного и минимальным значениям интенсивностей зеленого</a:t>
            </a:r>
            <a:r>
              <a:rPr lang="en-US" sz="2400" dirty="0" smtClean="0"/>
              <a:t> </a:t>
            </a:r>
            <a:r>
              <a:rPr lang="ru-RU" sz="2400" dirty="0" smtClean="0"/>
              <a:t>и синего базовых цветов. Таким образом, числовой код красного цвета</a:t>
            </a:r>
            <a:r>
              <a:rPr lang="en-US" sz="2400" dirty="0" smtClean="0"/>
              <a:t> </a:t>
            </a:r>
            <a:r>
              <a:rPr lang="ru-RU" sz="2400" dirty="0" smtClean="0"/>
              <a:t>следующий:</a:t>
            </a:r>
            <a:endParaRPr lang="en-US" sz="2400" dirty="0" smtClean="0"/>
          </a:p>
          <a:p>
            <a:pPr algn="just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3428999"/>
          <a:ext cx="8229600" cy="302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828800"/>
                <a:gridCol w="2057400"/>
                <a:gridCol w="2057400"/>
              </a:tblGrid>
              <a:tr h="52708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Красный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Зеленый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Синий</a:t>
                      </a:r>
                      <a:endParaRPr lang="ru-RU" sz="2800" dirty="0"/>
                    </a:p>
                  </a:txBody>
                  <a:tcPr/>
                </a:tc>
              </a:tr>
              <a:tr h="559872"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двоичный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11111111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00000000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00000000</a:t>
                      </a:r>
                      <a:endParaRPr lang="ru-RU" sz="3200" dirty="0"/>
                    </a:p>
                  </a:txBody>
                  <a:tcPr/>
                </a:tc>
              </a:tr>
              <a:tr h="961154"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шестнадцатеричный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</a:t>
                      </a:r>
                      <a:endParaRPr lang="ru-RU" sz="3200" dirty="0"/>
                    </a:p>
                  </a:txBody>
                  <a:tcPr/>
                </a:tc>
              </a:tr>
              <a:tr h="961154">
                <a:tc>
                  <a:txBody>
                    <a:bodyPr/>
                    <a:lstStyle/>
                    <a:p>
                      <a:r>
                        <a:rPr kumimoji="0"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десятичный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256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4045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71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Пример 16.Для кодирования цвета фона страницы Интернет используется атрибут </a:t>
            </a:r>
            <a:r>
              <a:rPr lang="ru-RU" b="1" dirty="0" err="1" smtClean="0"/>
              <a:t>bgcolor=</a:t>
            </a:r>
            <a:r>
              <a:rPr lang="ru-RU" b="1" dirty="0" smtClean="0"/>
              <a:t>”#XXXXXX”, где в кавычках задаются шестнадцатеричные значения интенсивности цветовых компонент в 24-битной RGB-модели. Какой цвет будет у страницы, заданной тэгом &lt;</a:t>
            </a:r>
            <a:r>
              <a:rPr lang="ru-RU" b="1" dirty="0" err="1" smtClean="0"/>
              <a:t>body</a:t>
            </a:r>
            <a:r>
              <a:rPr lang="ru-RU" b="1" dirty="0" smtClean="0"/>
              <a:t> </a:t>
            </a:r>
            <a:r>
              <a:rPr lang="en-US" b="1" dirty="0" err="1" smtClean="0"/>
              <a:t>bgcolor</a:t>
            </a:r>
            <a:r>
              <a:rPr lang="en-US" b="1" dirty="0" smtClean="0"/>
              <a:t>=”#999999”&gt;?</a:t>
            </a:r>
            <a:endParaRPr lang="ru-RU" b="1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ru-RU" i="1" dirty="0" smtClean="0"/>
              <a:t>Ответ. Максимальная яркость всех трех цветов FFFFFF </a:t>
            </a:r>
            <a:r>
              <a:rPr lang="ru-RU" dirty="0" smtClean="0"/>
              <a:t>обеспечивает белый цвет пикселя, а минимальная -000000- черный. Средняя яркость трех цветов даст серый цвет.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657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Перевод чисел из одной системы счисления в другую.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Логические функции. Освоение законов алгебры логики.</a:t>
            </a:r>
            <a:endParaRPr lang="ru-RU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В текстовом файле хранится текст объемом 160 страниц, причем каждая страница содержит 2400 символов в кодировке КОИ-8. Определить размер файла в Кб.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Текстовое сообщение, записанное в коде КОИ-8 было перекодировано в код </a:t>
            </a:r>
            <a:r>
              <a:rPr lang="ru-RU" sz="2000" dirty="0" err="1" smtClean="0"/>
              <a:t>Unicode</a:t>
            </a:r>
            <a:r>
              <a:rPr lang="ru-RU" sz="2000" dirty="0" smtClean="0"/>
              <a:t>. При этом информационное сообщение увеличилось на 560 бит. Какова длина сообщения в символах?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 Каков информационный объем сообщения «Интернет-экзамен», записанного в коде </a:t>
            </a:r>
            <a:r>
              <a:rPr lang="en-US" sz="2000" dirty="0" smtClean="0"/>
              <a:t>Unicode?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Каков информационный объем сообщения «Студент Иванов А.А.», записанного в коде КОИ-8?</a:t>
            </a:r>
          </a:p>
          <a:p>
            <a:pPr marL="457200" lvl="0" indent="-457200" algn="just">
              <a:buClr>
                <a:srgbClr val="0BD0D9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За </a:t>
            </a:r>
            <a:r>
              <a:rPr lang="ru-RU" sz="2000" dirty="0">
                <a:solidFill>
                  <a:prstClr val="black"/>
                </a:solidFill>
              </a:rPr>
              <a:t>какое время модем, передающий сообщения со скоростью 3,66 Мб/c, передаст 100 страниц текста в коде </a:t>
            </a:r>
            <a:r>
              <a:rPr lang="ru-RU" sz="2000" dirty="0" err="1">
                <a:solidFill>
                  <a:prstClr val="black"/>
                </a:solidFill>
              </a:rPr>
              <a:t>Unicode</a:t>
            </a:r>
            <a:r>
              <a:rPr lang="ru-RU" sz="2000" dirty="0">
                <a:solidFill>
                  <a:prstClr val="black"/>
                </a:solidFill>
              </a:rPr>
              <a:t>, причем в каждой странице 30 строк по 60 символов в строке?</a:t>
            </a:r>
          </a:p>
          <a:p>
            <a:pPr marL="457200" lvl="0" indent="-457200" algn="just">
              <a:buClr>
                <a:srgbClr val="0BD0D9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</a:rPr>
              <a:t>За </a:t>
            </a:r>
            <a:r>
              <a:rPr lang="ru-RU" sz="2000" dirty="0">
                <a:solidFill>
                  <a:prstClr val="black"/>
                </a:solidFill>
              </a:rPr>
              <a:t>какое время модем, передающий сообщения со скоростью 3,66 Мб/c, передаст растровое изображение размером 800х600 с палитрой 16 млн цветов?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1300394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150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Каков </a:t>
            </a:r>
            <a:r>
              <a:rPr lang="ru-RU" dirty="0">
                <a:solidFill>
                  <a:prstClr val="black"/>
                </a:solidFill>
              </a:rPr>
              <a:t>минимальный объем памяти в байтах для хранения черно-белого растрового изображения 32х32 пикселя, если используется не более 16 градаций серого цвета?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Какой </a:t>
            </a:r>
            <a:r>
              <a:rPr lang="ru-RU" dirty="0">
                <a:solidFill>
                  <a:prstClr val="black"/>
                </a:solidFill>
              </a:rPr>
              <a:t>цвет у страницы Интернет, заданной тэгом &lt;</a:t>
            </a:r>
            <a:r>
              <a:rPr lang="ru-RU" dirty="0" err="1">
                <a:solidFill>
                  <a:prstClr val="black"/>
                </a:solidFill>
              </a:rPr>
              <a:t>body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bgcolor</a:t>
            </a:r>
            <a:r>
              <a:rPr lang="ru-RU" dirty="0">
                <a:solidFill>
                  <a:prstClr val="black"/>
                </a:solidFill>
              </a:rPr>
              <a:t> = “#00FF00”&gt; в 24-битной </a:t>
            </a:r>
            <a:r>
              <a:rPr lang="en-US" dirty="0">
                <a:solidFill>
                  <a:prstClr val="black"/>
                </a:solidFill>
              </a:rPr>
              <a:t>RGB-</a:t>
            </a:r>
            <a:r>
              <a:rPr lang="ru-RU" dirty="0">
                <a:solidFill>
                  <a:prstClr val="black"/>
                </a:solidFill>
              </a:rPr>
              <a:t>модели?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Каков </a:t>
            </a:r>
            <a:r>
              <a:rPr lang="ru-RU" dirty="0">
                <a:solidFill>
                  <a:prstClr val="black"/>
                </a:solidFill>
              </a:rPr>
              <a:t>информационный объем </a:t>
            </a:r>
            <a:r>
              <a:rPr lang="ru-RU" dirty="0" err="1">
                <a:solidFill>
                  <a:prstClr val="black"/>
                </a:solidFill>
              </a:rPr>
              <a:t>стереоаудиофайла</a:t>
            </a:r>
            <a:r>
              <a:rPr lang="ru-RU" dirty="0">
                <a:solidFill>
                  <a:prstClr val="black"/>
                </a:solidFill>
              </a:rPr>
              <a:t> длительностью звучания в 1 минуту, если «глубина» кодирования 16 бит, а частота дискретизации 48 кГц?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Каков </a:t>
            </a:r>
            <a:r>
              <a:rPr lang="ru-RU" dirty="0">
                <a:solidFill>
                  <a:prstClr val="black"/>
                </a:solidFill>
              </a:rPr>
              <a:t>информационный объем </a:t>
            </a:r>
            <a:r>
              <a:rPr lang="ru-RU" dirty="0" err="1">
                <a:solidFill>
                  <a:prstClr val="black"/>
                </a:solidFill>
              </a:rPr>
              <a:t>моноаудиофайла</a:t>
            </a:r>
            <a:r>
              <a:rPr lang="ru-RU" dirty="0">
                <a:solidFill>
                  <a:prstClr val="black"/>
                </a:solidFill>
              </a:rPr>
              <a:t> длительностью звучания в 1 минуту, если «глубина» кодирования 16 бит, а частота дискретизации 24 </a:t>
            </a:r>
            <a:r>
              <a:rPr lang="ru-RU" dirty="0" smtClean="0">
                <a:solidFill>
                  <a:prstClr val="black"/>
                </a:solidFill>
              </a:rPr>
              <a:t>кГц?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Определить </a:t>
            </a:r>
            <a:r>
              <a:rPr lang="ru-RU" dirty="0">
                <a:solidFill>
                  <a:prstClr val="black"/>
                </a:solidFill>
              </a:rPr>
              <a:t>нормализованную мантиссу и порядок числа 9645,23 при записи его в экспоненциальной </a:t>
            </a:r>
            <a:r>
              <a:rPr lang="ru-RU" dirty="0" smtClean="0">
                <a:solidFill>
                  <a:prstClr val="black"/>
                </a:solidFill>
              </a:rPr>
              <a:t>форме.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прямому коду числа 00010011100010002 найти обратный и дополнительный коды.</a:t>
            </a:r>
          </a:p>
          <a:p>
            <a:pPr marL="514350" lvl="0" indent="-514350" algn="just">
              <a:buClr>
                <a:srgbClr val="0BD0D9"/>
              </a:buClr>
              <a:buFont typeface="+mj-lt"/>
              <a:buAutoNum type="arabicPeriod" startAt="7"/>
            </a:pPr>
            <a:endParaRPr lang="ru-RU" dirty="0">
              <a:solidFill>
                <a:prstClr val="black"/>
              </a:solidFill>
            </a:endParaRP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64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142984"/>
            <a:ext cx="6143668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Представление чисел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28" y="1643047"/>
          <a:ext cx="8001063" cy="470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  <a:gridCol w="889007"/>
              </a:tblGrid>
              <a:tr h="63013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10СС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2 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8СС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16 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10СС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2 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8СС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  <a:cs typeface="Aharoni" pitchFamily="2" charset="-79"/>
                        </a:rPr>
                        <a:t>16 СС</a:t>
                      </a:r>
                      <a:endParaRPr lang="ru-RU" sz="2000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0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A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B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1100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14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C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3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1101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D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4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4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4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14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16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E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5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17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  <a:cs typeface="Aharoni" pitchFamily="2" charset="-79"/>
                        </a:rPr>
                        <a:t>F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6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6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6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16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10000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7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7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7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17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10001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11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8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8</a:t>
                      </a:r>
                    </a:p>
                  </a:txBody>
                  <a:tcPr marL="66675" marR="66675" marT="66675" marB="66675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18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10010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22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12</a:t>
                      </a:r>
                    </a:p>
                  </a:txBody>
                  <a:tcPr marL="66675" marR="66675" marT="66675" marB="66675" anchor="ctr"/>
                </a:tc>
              </a:tr>
              <a:tr h="4013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9</a:t>
                      </a:r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1001</a:t>
                      </a:r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11</a:t>
                      </a:r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Aharoni" pitchFamily="2" charset="-79"/>
                        </a:rPr>
                        <a:t>9</a:t>
                      </a:r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+mj-lt"/>
                        <a:cs typeface="Aharoni" pitchFamily="2" charset="-79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19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10011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+mj-lt"/>
                          <a:cs typeface="Aharoni" pitchFamily="2" charset="-79"/>
                        </a:rPr>
                        <a:t>23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  <a:cs typeface="Aharoni" pitchFamily="2" charset="-79"/>
                        </a:rPr>
                        <a:t>13</a:t>
                      </a: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00240"/>
            <a:ext cx="8929718" cy="1828800"/>
          </a:xfrm>
        </p:spPr>
        <p:txBody>
          <a:bodyPr/>
          <a:lstStyle/>
          <a:p>
            <a:r>
              <a:rPr lang="ru-RU" dirty="0" smtClean="0"/>
              <a:t>Кодирование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534400" cy="5867400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Кодирование информации – это процесс перехода от одной формы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представления информации к другой, более удобной для её хранения, передачи или обработки.</a:t>
            </a:r>
          </a:p>
          <a:p>
            <a:pPr algn="just"/>
            <a:r>
              <a:rPr lang="ru-RU" sz="2400" dirty="0" smtClean="0"/>
              <a:t>При вводе в компьютер каждый символ кодируется определенным числом (соответствие между набором букв и числами называется </a:t>
            </a:r>
            <a:r>
              <a:rPr lang="ru-RU" sz="2400" i="1" dirty="0" smtClean="0"/>
              <a:t>кодировкой символов). Этот код хранится в оперативной памяти </a:t>
            </a:r>
            <a:r>
              <a:rPr lang="ru-RU" sz="2400" dirty="0" smtClean="0"/>
              <a:t>компьютера, а при выводе на внешние устройства (экран или печать) для восприятия человеком производится обратный процесс – декодирование, то есть преобразование кода символа в его изображение.</a:t>
            </a:r>
          </a:p>
          <a:p>
            <a:pPr algn="just"/>
            <a:r>
              <a:rPr lang="ru-RU" sz="2400" dirty="0" smtClean="0"/>
              <a:t>Числа в компьютере представляются в двоичной системе счисления, при этом данные представляются последовательностью двух цифр:  0 или 1.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Количество информации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6002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Пусть требуется закодировать двоичным кодом множество из </a:t>
            </a:r>
            <a:r>
              <a:rPr lang="ru-RU" sz="2400" dirty="0" smtClean="0"/>
              <a:t>N элементов </a:t>
            </a:r>
            <a:r>
              <a:rPr lang="ru-RU" sz="2400" dirty="0"/>
              <a:t>(равновероятных событий). Тогда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для кодирования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каждого элемента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согласно формуле Хартли потребуется следующее количество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информации (двоичных чисел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 = log2N,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где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I – кол-во информации; N – кол-во возможных равновероятных событий.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3415</Words>
  <Application>Microsoft Office PowerPoint</Application>
  <PresentationFormat>Экран (4:3)</PresentationFormat>
  <Paragraphs>407</Paragraphs>
  <Slides>57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Поток</vt:lpstr>
      <vt:lpstr>Арифметические и логические основы информационных технологий</vt:lpstr>
      <vt:lpstr>Презентация PowerPoint</vt:lpstr>
      <vt:lpstr>Презентация PowerPoint</vt:lpstr>
      <vt:lpstr>Почему люди пользуются десятичной системой, а компьютеры — двоичной? </vt:lpstr>
      <vt:lpstr>Презентация PowerPoint</vt:lpstr>
      <vt:lpstr> Представление чисел </vt:lpstr>
      <vt:lpstr>Кодирование информации</vt:lpstr>
      <vt:lpstr>Презентация PowerPoint</vt:lpstr>
      <vt:lpstr>Количество информации</vt:lpstr>
      <vt:lpstr>Презентация PowerPoint</vt:lpstr>
      <vt:lpstr>Количество информации для событий с различными вероятностями определяется по формуле Шеннона:</vt:lpstr>
      <vt:lpstr>Презентация PowerPoint</vt:lpstr>
      <vt:lpstr>Представление чисел в компьютере</vt:lpstr>
      <vt:lpstr>Представление чисел в формате с фиксированной запятой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2. Записать дополнительный код числа -50 с использованием обратного кода числа.</vt:lpstr>
      <vt:lpstr>Пример 3. Определить число, соответствующее дополнительному коду 101101102.</vt:lpstr>
      <vt:lpstr>Представление чисел в формате с плавающей запятой</vt:lpstr>
      <vt:lpstr>Презентация PowerPoint</vt:lpstr>
      <vt:lpstr>Презентация PowerPoint</vt:lpstr>
      <vt:lpstr>Кодирование текстовой информации</vt:lpstr>
      <vt:lpstr>Кодирование текстовой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1- Таблица кодов ASCII</vt:lpstr>
      <vt:lpstr>Пример 6. После перекодировки текста из кода Unicode в КОИ-8 информационный объем сообщения уменьшился на 4800 бит. Какова длина сообщения в символах? </vt:lpstr>
      <vt:lpstr>Пример 7. Что закодировано последовательностью трех десятичных кодов 194 201 212 – число, английское или русское слово?</vt:lpstr>
      <vt:lpstr>Кодирование аудио информации</vt:lpstr>
      <vt:lpstr>Презентация PowerPoint</vt:lpstr>
      <vt:lpstr>Презентация PowerPoint</vt:lpstr>
      <vt:lpstr>Для определения информационного объема звука используется формула:</vt:lpstr>
      <vt:lpstr>Презентация PowerPoint</vt:lpstr>
      <vt:lpstr>Пример 8. Определить информационный объем    стереоаудиофайла с длительностью звучания в 1 минуту, если «глубина» кодирования 32 бит, а частота дискретизации 192 кГц.</vt:lpstr>
      <vt:lpstr>Презентация PowerPoint</vt:lpstr>
      <vt:lpstr>Презентация PowerPoint</vt:lpstr>
      <vt:lpstr>Кодирование графической  информации</vt:lpstr>
      <vt:lpstr>Презентация PowerPoint</vt:lpstr>
      <vt:lpstr>Презентация PowerPoint</vt:lpstr>
      <vt:lpstr>Презентация PowerPoint</vt:lpstr>
      <vt:lpstr>  Каждый цвет – это возможное состояние точки, следовательно, количество цветов на экране может быть вычислено по формуле: N = 2^I , где N- количество цветов; I – глубина цвета.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15. Записать код красного цвета в двоичном, шестнадцатеричном и десятичном представлении.</vt:lpstr>
      <vt:lpstr>Презентация PowerPoint</vt:lpstr>
      <vt:lpstr>СРС</vt:lpstr>
      <vt:lpstr>Задания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информации</dc:title>
  <dc:creator>Алсу</dc:creator>
  <cp:lastModifiedBy>1</cp:lastModifiedBy>
  <cp:revision>21</cp:revision>
  <dcterms:created xsi:type="dcterms:W3CDTF">2014-10-26T15:53:03Z</dcterms:created>
  <dcterms:modified xsi:type="dcterms:W3CDTF">2019-12-15T14:25:51Z</dcterms:modified>
</cp:coreProperties>
</file>