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2"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454" y="30908"/>
            <a:ext cx="8856984" cy="3785652"/>
          </a:xfrm>
          <a:prstGeom prst="rect">
            <a:avLst/>
          </a:prstGeom>
        </p:spPr>
        <p:txBody>
          <a:bodyPr wrap="square">
            <a:spAutoFit/>
          </a:bodyPr>
          <a:lstStyle/>
          <a:p>
            <a:r>
              <a:rPr lang="ru-RU" sz="2000" dirty="0"/>
              <a:t>Проект – с латинского языка переводится как «брошенный вперед». Проектирование – это процесс разработки и создания проекта (прототипа, прообраза предполагаемого или возможного объекта, или состояния). Исследование – это процесс выработки новых знаний, один из видов познавательной деятельности человека.</a:t>
            </a:r>
          </a:p>
          <a:p>
            <a:r>
              <a:rPr lang="ru-RU" sz="2000" dirty="0"/>
              <a:t>Общая схема научного исследования такова:</a:t>
            </a:r>
          </a:p>
          <a:p>
            <a:r>
              <a:rPr lang="ru-RU" sz="2000" dirty="0"/>
              <a:t>1. Обоснование актуальности выбранной темы.</a:t>
            </a:r>
          </a:p>
          <a:p>
            <a:r>
              <a:rPr lang="ru-RU" sz="2000" dirty="0"/>
              <a:t>2. Выдвижение гипотезы. Гипотеза – предложение, еще не доказанная и не подтвержденная опытом догадка. Любая гипотеза должна быть опровержима хотя бы в принципе. Неопровержимые предположения гипотезами не являются. В результате исследования гипотеза подтверждается или опровергается.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816560"/>
            <a:ext cx="4021385" cy="301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37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5846"/>
            <a:ext cx="9144000" cy="3477875"/>
          </a:xfrm>
          <a:prstGeom prst="rect">
            <a:avLst/>
          </a:prstGeom>
        </p:spPr>
        <p:txBody>
          <a:bodyPr wrap="square">
            <a:spAutoFit/>
          </a:bodyPr>
          <a:lstStyle/>
          <a:p>
            <a:r>
              <a:rPr lang="ru-RU" sz="2000" dirty="0"/>
              <a:t>Но нередко вначале инициаторами проекта осознается определенная проблема – несоответствие того, что требуется, тому, что мы имеем. Затем инициаторы проекта приступают к поиску того, как устранить этот разрыв между «сущим» и «должным». Представление о продукте или услуге, создание которых позволит решить выявленную проблему, становятся идеей проекта.</a:t>
            </a:r>
          </a:p>
          <a:p>
            <a:r>
              <a:rPr lang="ru-RU" sz="2000" dirty="0"/>
              <a:t>В этом итерационном процессе происходит одновременное развитие самой идеи (от общего видения – к параметрическому описанию целей проекта, т.е. его ожидаемым результатам) и понимания проблемы (от констатации до ясного качественного и количественного ее описания, включающего представление о возможном потребителе проекта, его запросах и интересах, причине неудовлетворенности существующими способами решения проблемы).</a:t>
            </a:r>
          </a:p>
        </p:txBody>
      </p:sp>
    </p:spTree>
    <p:extLst>
      <p:ext uri="{BB962C8B-B14F-4D97-AF65-F5344CB8AC3E}">
        <p14:creationId xmlns:p14="http://schemas.microsoft.com/office/powerpoint/2010/main" val="365364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4154984"/>
          </a:xfrm>
          <a:prstGeom prst="rect">
            <a:avLst/>
          </a:prstGeom>
        </p:spPr>
        <p:txBody>
          <a:bodyPr wrap="square">
            <a:spAutoFit/>
          </a:bodyPr>
          <a:lstStyle/>
          <a:p>
            <a:r>
              <a:rPr lang="ru-RU" sz="2400" dirty="0"/>
              <a:t>Итогом работы на этапе инициации должно стать понятное описание того, каким образом реализация проекта поможет решить заявленную проблему. Из описания должно быть видно, что решаемая проблема актуальна. Должно быть понятно, чьи и какие именно потребности будут удовлетворять созданные благодаря проекту продукты и услуги. Кроме того, следует показать выгодные отличия предлагаемого варианта решения проблемы от имеющихся альтернатив. Если речь идет об улучшении чего-либо, то надо продемонстрировать сравнительные преимущества результатов проекта по отношению к принятым способам удовлетворения тех же потребностей.</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216" y="4369342"/>
            <a:ext cx="3591450" cy="196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19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2308324"/>
          </a:xfrm>
          <a:prstGeom prst="rect">
            <a:avLst/>
          </a:prstGeom>
        </p:spPr>
        <p:txBody>
          <a:bodyPr wrap="square">
            <a:spAutoFit/>
          </a:bodyPr>
          <a:lstStyle/>
          <a:p>
            <a:r>
              <a:rPr lang="ru-RU" sz="2400" dirty="0"/>
              <a:t>3. Постановка цели и задач исследования.</a:t>
            </a:r>
          </a:p>
          <a:p>
            <a:r>
              <a:rPr lang="ru-RU" sz="2400" dirty="0"/>
              <a:t>4. Определение объекта и предмета исследования.</a:t>
            </a:r>
          </a:p>
          <a:p>
            <a:r>
              <a:rPr lang="ru-RU" sz="2400" dirty="0"/>
              <a:t>5. Выбор методов (методик) проведения исследования.</a:t>
            </a:r>
          </a:p>
          <a:p>
            <a:r>
              <a:rPr lang="ru-RU" sz="2400" dirty="0"/>
              <a:t>6. Описание процесса исследования.</a:t>
            </a:r>
          </a:p>
          <a:p>
            <a:r>
              <a:rPr lang="ru-RU" sz="2400" dirty="0"/>
              <a:t>7. Обобщение результатов исследования.</a:t>
            </a:r>
          </a:p>
          <a:p>
            <a:r>
              <a:rPr lang="ru-RU" sz="2400" dirty="0"/>
              <a:t>8. Формулирование выводов и оценка полученных результатов.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780928"/>
            <a:ext cx="5020816" cy="376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13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4572000" cy="646331"/>
          </a:xfrm>
          <a:prstGeom prst="rect">
            <a:avLst/>
          </a:prstGeom>
        </p:spPr>
        <p:txBody>
          <a:bodyPr>
            <a:spAutoFit/>
          </a:bodyPr>
          <a:lstStyle/>
          <a:p>
            <a:r>
              <a:rPr lang="ru-RU" dirty="0"/>
              <a:t>Соотношение проектирования и исследования, следующее:</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20888"/>
            <a:ext cx="8160039" cy="221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1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14" y="21333"/>
            <a:ext cx="9144000" cy="3693319"/>
          </a:xfrm>
          <a:prstGeom prst="rect">
            <a:avLst/>
          </a:prstGeom>
        </p:spPr>
        <p:txBody>
          <a:bodyPr wrap="square">
            <a:spAutoFit/>
          </a:bodyPr>
          <a:lstStyle/>
          <a:p>
            <a:r>
              <a:rPr lang="ru-RU" dirty="0"/>
              <a:t>Во-первых, главное отличие проектной и исследовательской деятельности – это цель:</a:t>
            </a:r>
          </a:p>
          <a:p>
            <a:r>
              <a:rPr lang="ru-RU" dirty="0"/>
              <a:t>цель проектной деятельности – реализация проектного замысла,</a:t>
            </a:r>
          </a:p>
          <a:p>
            <a:r>
              <a:rPr lang="ru-RU" dirty="0"/>
              <a:t>а целью исследовательской деятельности является уяснения сущности явления, истины, открытие новых закономерностей и т.п.</a:t>
            </a:r>
          </a:p>
          <a:p>
            <a:r>
              <a:rPr lang="ru-RU" dirty="0"/>
              <a:t>Оба вида деятельности в зависимости от цели могут быть подсистемами друг у друга. То есть, в случае реализации проекта в качестве одного из средств будет выступать исследование, а в случае проведения исследования – одним их средств может быть проектирование.</a:t>
            </a:r>
          </a:p>
          <a:p>
            <a:r>
              <a:rPr lang="ru-RU" dirty="0"/>
              <a:t>Во-вторых, исследование подразумевает выдвижение гипотез и теорий, их экспериментальную и теоретическую проверку. Проекты могут быть и без исследования (творческие, социальные, информационные). А отсюда вытекает, что гипотеза в проекте может быть не всегда, нет исследования в проекте, нет гипотезы.</a:t>
            </a:r>
          </a:p>
          <a:p>
            <a:r>
              <a:rPr lang="ru-RU" dirty="0"/>
              <a:t>В-третьих, проектная и исследовательская деятельности отличаются своими этапами.</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690583"/>
            <a:ext cx="4228728" cy="316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38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89844"/>
            <a:ext cx="9144000" cy="4893647"/>
          </a:xfrm>
          <a:prstGeom prst="rect">
            <a:avLst/>
          </a:prstGeom>
        </p:spPr>
        <p:txBody>
          <a:bodyPr wrap="square">
            <a:spAutoFit/>
          </a:bodyPr>
          <a:lstStyle/>
          <a:p>
            <a:r>
              <a:rPr lang="ru-RU" sz="2400" dirty="0"/>
              <a:t>Основными этапами проектной деятельности являются:</a:t>
            </a:r>
          </a:p>
          <a:p>
            <a:r>
              <a:rPr lang="ru-RU" sz="2400" dirty="0"/>
              <a:t>•    Определение тематического поля и темы проекта, поиск и анализ проблемы, постановка цели проекта, выбор названия проекта;</a:t>
            </a:r>
          </a:p>
          <a:p>
            <a:r>
              <a:rPr lang="ru-RU" sz="2400" dirty="0"/>
              <a:t>•    Обсуждение возможных вариантов исследования, сравнение предполагаемых стратегий, выбор способов, сбор и изучение информации, определение формы продукта и требований к продукту, составление плана работы, распределение обязанностей;</a:t>
            </a:r>
          </a:p>
          <a:p>
            <a:r>
              <a:rPr lang="ru-RU" sz="2400" dirty="0"/>
              <a:t>•    Выполнение запланированных технологический операций, внесение необходимых изменений;</a:t>
            </a:r>
          </a:p>
          <a:p>
            <a:r>
              <a:rPr lang="ru-RU" sz="2400" dirty="0"/>
              <a:t>•    Подготовка и защита презентации;</a:t>
            </a:r>
          </a:p>
          <a:p>
            <a:r>
              <a:rPr lang="ru-RU" sz="2400" dirty="0"/>
              <a:t>•    Анализ результатов выполнения проекта, оценка качества выполнения проекта.</a:t>
            </a:r>
          </a:p>
        </p:txBody>
      </p:sp>
    </p:spTree>
    <p:extLst>
      <p:ext uri="{BB962C8B-B14F-4D97-AF65-F5344CB8AC3E}">
        <p14:creationId xmlns:p14="http://schemas.microsoft.com/office/powerpoint/2010/main" val="285282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88640"/>
            <a:ext cx="9036496" cy="2308324"/>
          </a:xfrm>
          <a:prstGeom prst="rect">
            <a:avLst/>
          </a:prstGeom>
        </p:spPr>
        <p:txBody>
          <a:bodyPr wrap="square">
            <a:spAutoFit/>
          </a:bodyPr>
          <a:lstStyle/>
          <a:p>
            <a:r>
              <a:rPr lang="ru-RU" dirty="0"/>
              <a:t>Этапы научного исследования:</a:t>
            </a:r>
          </a:p>
          <a:p>
            <a:r>
              <a:rPr lang="ru-RU" dirty="0"/>
              <a:t>•	Формулирование проблемы, обоснование актуальности выбранной темы.</a:t>
            </a:r>
          </a:p>
          <a:p>
            <a:r>
              <a:rPr lang="ru-RU" dirty="0"/>
              <a:t>•	Постановка цели и конкретных задач исследования.</a:t>
            </a:r>
          </a:p>
          <a:p>
            <a:r>
              <a:rPr lang="ru-RU" dirty="0"/>
              <a:t>•	Определение объекта и предмета исследования.</a:t>
            </a:r>
          </a:p>
          <a:p>
            <a:r>
              <a:rPr lang="ru-RU" dirty="0"/>
              <a:t>•	Выбор метода (методики) проведения исследования.</a:t>
            </a:r>
          </a:p>
          <a:p>
            <a:r>
              <a:rPr lang="ru-RU" dirty="0"/>
              <a:t>•	Описание процесса исследования.</a:t>
            </a:r>
          </a:p>
          <a:p>
            <a:r>
              <a:rPr lang="ru-RU" dirty="0"/>
              <a:t>•	Обсуждение результатов исследования.</a:t>
            </a:r>
          </a:p>
          <a:p>
            <a:r>
              <a:rPr lang="ru-RU" dirty="0"/>
              <a:t>•	Формулирование выводов и оценка полученных результатов.</a:t>
            </a:r>
          </a:p>
        </p:txBody>
      </p:sp>
      <p:sp>
        <p:nvSpPr>
          <p:cNvPr id="3" name="Прямоугольник 2"/>
          <p:cNvSpPr/>
          <p:nvPr/>
        </p:nvSpPr>
        <p:spPr>
          <a:xfrm>
            <a:off x="69152" y="2924944"/>
            <a:ext cx="9113199" cy="1200329"/>
          </a:xfrm>
          <a:prstGeom prst="rect">
            <a:avLst/>
          </a:prstGeom>
        </p:spPr>
        <p:txBody>
          <a:bodyPr wrap="square">
            <a:spAutoFit/>
          </a:bodyPr>
          <a:lstStyle/>
          <a:p>
            <a:r>
              <a:rPr lang="ru-RU" dirty="0"/>
              <a:t>В-четвертых, проект – это замысел, план, творчество по плану. Исследование – процесс выработки новых знаний, истинное творчество.</a:t>
            </a:r>
          </a:p>
          <a:p>
            <a:r>
              <a:rPr lang="ru-RU" dirty="0"/>
              <a:t>На завершающем этапе осуществление проекта требует презентации продукта и защиты самого проекта. Для это оформляется проектная папка (портфолио проекта).</a:t>
            </a:r>
          </a:p>
        </p:txBody>
      </p:sp>
    </p:spTree>
    <p:extLst>
      <p:ext uri="{BB962C8B-B14F-4D97-AF65-F5344CB8AC3E}">
        <p14:creationId xmlns:p14="http://schemas.microsoft.com/office/powerpoint/2010/main" val="37997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3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4524315"/>
          </a:xfrm>
          <a:prstGeom prst="rect">
            <a:avLst/>
          </a:prstGeom>
        </p:spPr>
        <p:txBody>
          <a:bodyPr wrap="square">
            <a:spAutoFit/>
          </a:bodyPr>
          <a:lstStyle/>
          <a:p>
            <a:r>
              <a:rPr lang="ru-RU" sz="2400" dirty="0" smtClean="0"/>
              <a:t>Некоторые </a:t>
            </a:r>
            <a:r>
              <a:rPr lang="ru-RU" sz="2400" dirty="0"/>
              <a:t>ученые говорят, что проект – это пять «П»: 1. Проблема 2. Проектирование (планирование) 3. Поиск информации 4. Продукт (создание проектного продукта) 5. Презентация проектного продукта Принципиальное отличие проекта от исследования состоит в том, что работа над проектом всегда направлена на разрешение конкретной лично значимой или социально-значимой проблемы, исследование же не предполагает создание какого-либо заранее планируемого объекта. Исследование – по сути, процесс поиска неизвестного, новых знаний. Исследовательская деятельность обучающихся связана с решением творческой, исследовательской задачи с заранее неизвестным решением. Проект всегда ориентирован на практику. </a:t>
            </a:r>
          </a:p>
        </p:txBody>
      </p:sp>
    </p:spTree>
    <p:extLst>
      <p:ext uri="{BB962C8B-B14F-4D97-AF65-F5344CB8AC3E}">
        <p14:creationId xmlns:p14="http://schemas.microsoft.com/office/powerpoint/2010/main" val="240186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63" y="116632"/>
            <a:ext cx="9144000" cy="2677656"/>
          </a:xfrm>
          <a:prstGeom prst="rect">
            <a:avLst/>
          </a:prstGeom>
        </p:spPr>
        <p:txBody>
          <a:bodyPr wrap="square">
            <a:spAutoFit/>
          </a:bodyPr>
          <a:lstStyle/>
          <a:p>
            <a:r>
              <a:rPr lang="ru-RU" sz="2400" dirty="0"/>
              <a:t>Ключевое звено концептуальной модели – это главная идея проекта. В ряде случаев началом инициации проекта становится само появление интересной идеи. Затем тот, кому она понравилась, должен подумать, кого ее реализация может заинтересовать. То есть в этом случае сначала появляется идея, а затем решается вопрос о том, для кого ее реализация полезна и выгодна, какие и чьи проблемы она может решить.</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36912"/>
            <a:ext cx="5137301" cy="385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0088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811</Words>
  <Application>Microsoft Office PowerPoint</Application>
  <PresentationFormat>Экран (4:3)</PresentationFormat>
  <Paragraphs>38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Gimiki</dc:creator>
  <cp:lastModifiedBy>Пользователь Windows</cp:lastModifiedBy>
  <cp:revision>1</cp:revision>
  <dcterms:created xsi:type="dcterms:W3CDTF">2023-11-28T11:32:32Z</dcterms:created>
  <dcterms:modified xsi:type="dcterms:W3CDTF">2023-11-28T11:40:14Z</dcterms:modified>
</cp:coreProperties>
</file>