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661D3-C744-4EA0-BEA6-E43B4A886C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5DEA954-7B73-43A4-BAE2-69ECB7DD038A}">
      <dgm:prSet/>
      <dgm:spPr/>
      <dgm:t>
        <a:bodyPr/>
        <a:lstStyle/>
        <a:p>
          <a:r>
            <a:rPr lang="ru-RU"/>
            <a:t>Проект-менеджер</a:t>
          </a:r>
        </a:p>
      </dgm:t>
    </dgm:pt>
    <dgm:pt modelId="{E5954E19-EB5A-48EF-88E2-37B45C67308E}" type="parTrans" cxnId="{818FDA25-475C-4114-BC1F-79ED181C7B25}">
      <dgm:prSet/>
      <dgm:spPr/>
      <dgm:t>
        <a:bodyPr/>
        <a:lstStyle/>
        <a:p>
          <a:endParaRPr lang="ru-RU"/>
        </a:p>
      </dgm:t>
    </dgm:pt>
    <dgm:pt modelId="{D911B853-F715-4BA4-8351-2166F79BF722}" type="sibTrans" cxnId="{818FDA25-475C-4114-BC1F-79ED181C7B25}">
      <dgm:prSet/>
      <dgm:spPr/>
      <dgm:t>
        <a:bodyPr/>
        <a:lstStyle/>
        <a:p>
          <a:endParaRPr lang="ru-RU"/>
        </a:p>
      </dgm:t>
    </dgm:pt>
    <dgm:pt modelId="{080890D8-81E9-42AD-8273-A5194D29BBA0}">
      <dgm:prSet/>
      <dgm:spPr/>
      <dgm:t>
        <a:bodyPr/>
        <a:lstStyle/>
        <a:p>
          <a:r>
            <a:rPr lang="ru-RU"/>
            <a:t>Разработчик</a:t>
          </a:r>
        </a:p>
      </dgm:t>
    </dgm:pt>
    <dgm:pt modelId="{01510E45-23B4-44BC-9C34-18C7135A4975}" type="parTrans" cxnId="{B0AE90DB-A9B3-4321-AFCA-5CD68DED4C6D}">
      <dgm:prSet/>
      <dgm:spPr/>
      <dgm:t>
        <a:bodyPr/>
        <a:lstStyle/>
        <a:p>
          <a:endParaRPr lang="ru-RU"/>
        </a:p>
      </dgm:t>
    </dgm:pt>
    <dgm:pt modelId="{A5CEC307-3051-436D-8F04-FFB6E0DE8A86}" type="sibTrans" cxnId="{B0AE90DB-A9B3-4321-AFCA-5CD68DED4C6D}">
      <dgm:prSet/>
      <dgm:spPr/>
      <dgm:t>
        <a:bodyPr/>
        <a:lstStyle/>
        <a:p>
          <a:endParaRPr lang="ru-RU"/>
        </a:p>
      </dgm:t>
    </dgm:pt>
    <dgm:pt modelId="{E3629015-BFBE-4D87-B959-B4398FF455BC}">
      <dgm:prSet/>
      <dgm:spPr/>
      <dgm:t>
        <a:bodyPr/>
        <a:lstStyle/>
        <a:p>
          <a:r>
            <a:rPr lang="ru-RU"/>
            <a:t>Тестировщик</a:t>
          </a:r>
        </a:p>
      </dgm:t>
    </dgm:pt>
    <dgm:pt modelId="{D7791C44-25DA-4AA7-8B4C-2A1C398939E3}" type="parTrans" cxnId="{DB040014-70DD-4142-80D7-4D30C3805BB9}">
      <dgm:prSet/>
      <dgm:spPr/>
      <dgm:t>
        <a:bodyPr/>
        <a:lstStyle/>
        <a:p>
          <a:endParaRPr lang="ru-RU"/>
        </a:p>
      </dgm:t>
    </dgm:pt>
    <dgm:pt modelId="{B8EA6419-7FF7-4330-B8B7-96A9A507D2BF}" type="sibTrans" cxnId="{DB040014-70DD-4142-80D7-4D30C3805BB9}">
      <dgm:prSet/>
      <dgm:spPr/>
      <dgm:t>
        <a:bodyPr/>
        <a:lstStyle/>
        <a:p>
          <a:endParaRPr lang="ru-RU"/>
        </a:p>
      </dgm:t>
    </dgm:pt>
    <dgm:pt modelId="{D4414927-82D8-4211-A2C6-ED174F4D8989}">
      <dgm:prSet/>
      <dgm:spPr/>
      <dgm:t>
        <a:bodyPr/>
        <a:lstStyle/>
        <a:p>
          <a:r>
            <a:rPr lang="ru-RU"/>
            <a:t>Эксперт</a:t>
          </a:r>
        </a:p>
      </dgm:t>
    </dgm:pt>
    <dgm:pt modelId="{F9AED4FB-C942-4D5D-8525-02EB807A56CD}" type="parTrans" cxnId="{3BF70D8C-A348-474A-A821-D56440CE02F7}">
      <dgm:prSet/>
      <dgm:spPr/>
      <dgm:t>
        <a:bodyPr/>
        <a:lstStyle/>
        <a:p>
          <a:endParaRPr lang="ru-RU"/>
        </a:p>
      </dgm:t>
    </dgm:pt>
    <dgm:pt modelId="{B978869F-97D7-4F1F-A862-CB78E890F1D3}" type="sibTrans" cxnId="{3BF70D8C-A348-474A-A821-D56440CE02F7}">
      <dgm:prSet/>
      <dgm:spPr/>
      <dgm:t>
        <a:bodyPr/>
        <a:lstStyle/>
        <a:p>
          <a:endParaRPr lang="ru-RU"/>
        </a:p>
      </dgm:t>
    </dgm:pt>
    <dgm:pt modelId="{0B37B9B7-623E-4DB7-A7B9-E85A61AE7735}" type="pres">
      <dgm:prSet presAssocID="{A0E661D3-C744-4EA0-BEA6-E43B4A886CC3}" presName="linear" presStyleCnt="0">
        <dgm:presLayoutVars>
          <dgm:animLvl val="lvl"/>
          <dgm:resizeHandles val="exact"/>
        </dgm:presLayoutVars>
      </dgm:prSet>
      <dgm:spPr/>
    </dgm:pt>
    <dgm:pt modelId="{90AEF6F5-7A39-49FB-9F26-25E5B24810E6}" type="pres">
      <dgm:prSet presAssocID="{35DEA954-7B73-43A4-BAE2-69ECB7DD038A}" presName="parentText" presStyleLbl="node1" presStyleIdx="0" presStyleCnt="4">
        <dgm:presLayoutVars>
          <dgm:chMax val="0"/>
          <dgm:bulletEnabled val="1"/>
        </dgm:presLayoutVars>
      </dgm:prSet>
      <dgm:spPr/>
    </dgm:pt>
    <dgm:pt modelId="{10958EA6-819E-4A18-933E-9C025C3AEAE4}" type="pres">
      <dgm:prSet presAssocID="{D911B853-F715-4BA4-8351-2166F79BF722}" presName="spacer" presStyleCnt="0"/>
      <dgm:spPr/>
    </dgm:pt>
    <dgm:pt modelId="{EB78D616-EFDA-4BAB-8F8E-96E0A46C4B4B}" type="pres">
      <dgm:prSet presAssocID="{080890D8-81E9-42AD-8273-A5194D29BBA0}" presName="parentText" presStyleLbl="node1" presStyleIdx="1" presStyleCnt="4">
        <dgm:presLayoutVars>
          <dgm:chMax val="0"/>
          <dgm:bulletEnabled val="1"/>
        </dgm:presLayoutVars>
      </dgm:prSet>
      <dgm:spPr/>
    </dgm:pt>
    <dgm:pt modelId="{DA4DE8A3-77CA-4DBB-9BE9-C3AA7E9B125F}" type="pres">
      <dgm:prSet presAssocID="{A5CEC307-3051-436D-8F04-FFB6E0DE8A86}" presName="spacer" presStyleCnt="0"/>
      <dgm:spPr/>
    </dgm:pt>
    <dgm:pt modelId="{279443BB-F322-4581-893E-22D8ED831F83}" type="pres">
      <dgm:prSet presAssocID="{E3629015-BFBE-4D87-B959-B4398FF455BC}" presName="parentText" presStyleLbl="node1" presStyleIdx="2" presStyleCnt="4">
        <dgm:presLayoutVars>
          <dgm:chMax val="0"/>
          <dgm:bulletEnabled val="1"/>
        </dgm:presLayoutVars>
      </dgm:prSet>
      <dgm:spPr/>
    </dgm:pt>
    <dgm:pt modelId="{8B1C3E6F-6EE4-4F4B-9E7C-5252EF837F5D}" type="pres">
      <dgm:prSet presAssocID="{B8EA6419-7FF7-4330-B8B7-96A9A507D2BF}" presName="spacer" presStyleCnt="0"/>
      <dgm:spPr/>
    </dgm:pt>
    <dgm:pt modelId="{F4B0A016-0E56-4327-8B28-1983172F9664}" type="pres">
      <dgm:prSet presAssocID="{D4414927-82D8-4211-A2C6-ED174F4D8989}" presName="parentText" presStyleLbl="node1" presStyleIdx="3" presStyleCnt="4">
        <dgm:presLayoutVars>
          <dgm:chMax val="0"/>
          <dgm:bulletEnabled val="1"/>
        </dgm:presLayoutVars>
      </dgm:prSet>
      <dgm:spPr/>
    </dgm:pt>
  </dgm:ptLst>
  <dgm:cxnLst>
    <dgm:cxn modelId="{DB040014-70DD-4142-80D7-4D30C3805BB9}" srcId="{A0E661D3-C744-4EA0-BEA6-E43B4A886CC3}" destId="{E3629015-BFBE-4D87-B959-B4398FF455BC}" srcOrd="2" destOrd="0" parTransId="{D7791C44-25DA-4AA7-8B4C-2A1C398939E3}" sibTransId="{B8EA6419-7FF7-4330-B8B7-96A9A507D2BF}"/>
    <dgm:cxn modelId="{818FDA25-475C-4114-BC1F-79ED181C7B25}" srcId="{A0E661D3-C744-4EA0-BEA6-E43B4A886CC3}" destId="{35DEA954-7B73-43A4-BAE2-69ECB7DD038A}" srcOrd="0" destOrd="0" parTransId="{E5954E19-EB5A-48EF-88E2-37B45C67308E}" sibTransId="{D911B853-F715-4BA4-8351-2166F79BF722}"/>
    <dgm:cxn modelId="{91062B64-3BC3-4935-9719-90DAFD4BD31E}" type="presOf" srcId="{D4414927-82D8-4211-A2C6-ED174F4D8989}" destId="{F4B0A016-0E56-4327-8B28-1983172F9664}" srcOrd="0" destOrd="0" presId="urn:microsoft.com/office/officeart/2005/8/layout/vList2"/>
    <dgm:cxn modelId="{5AF0FF67-7524-4923-8F14-D8BEA18D2859}" type="presOf" srcId="{A0E661D3-C744-4EA0-BEA6-E43B4A886CC3}" destId="{0B37B9B7-623E-4DB7-A7B9-E85A61AE7735}" srcOrd="0" destOrd="0" presId="urn:microsoft.com/office/officeart/2005/8/layout/vList2"/>
    <dgm:cxn modelId="{2BF38282-BBD3-42AF-84E3-F639FDEF117E}" type="presOf" srcId="{080890D8-81E9-42AD-8273-A5194D29BBA0}" destId="{EB78D616-EFDA-4BAB-8F8E-96E0A46C4B4B}" srcOrd="0" destOrd="0" presId="urn:microsoft.com/office/officeart/2005/8/layout/vList2"/>
    <dgm:cxn modelId="{3BF70D8C-A348-474A-A821-D56440CE02F7}" srcId="{A0E661D3-C744-4EA0-BEA6-E43B4A886CC3}" destId="{D4414927-82D8-4211-A2C6-ED174F4D8989}" srcOrd="3" destOrd="0" parTransId="{F9AED4FB-C942-4D5D-8525-02EB807A56CD}" sibTransId="{B978869F-97D7-4F1F-A862-CB78E890F1D3}"/>
    <dgm:cxn modelId="{C8291595-7806-4B4A-BC13-D36A45E06F85}" type="presOf" srcId="{35DEA954-7B73-43A4-BAE2-69ECB7DD038A}" destId="{90AEF6F5-7A39-49FB-9F26-25E5B24810E6}" srcOrd="0" destOrd="0" presId="urn:microsoft.com/office/officeart/2005/8/layout/vList2"/>
    <dgm:cxn modelId="{B0AE90DB-A9B3-4321-AFCA-5CD68DED4C6D}" srcId="{A0E661D3-C744-4EA0-BEA6-E43B4A886CC3}" destId="{080890D8-81E9-42AD-8273-A5194D29BBA0}" srcOrd="1" destOrd="0" parTransId="{01510E45-23B4-44BC-9C34-18C7135A4975}" sibTransId="{A5CEC307-3051-436D-8F04-FFB6E0DE8A86}"/>
    <dgm:cxn modelId="{0D0437FB-DCFE-4E6F-A58B-7309997F0551}" type="presOf" srcId="{E3629015-BFBE-4D87-B959-B4398FF455BC}" destId="{279443BB-F322-4581-893E-22D8ED831F83}" srcOrd="0" destOrd="0" presId="urn:microsoft.com/office/officeart/2005/8/layout/vList2"/>
    <dgm:cxn modelId="{5E989A0A-27D8-4900-B847-2B6443133D51}" type="presParOf" srcId="{0B37B9B7-623E-4DB7-A7B9-E85A61AE7735}" destId="{90AEF6F5-7A39-49FB-9F26-25E5B24810E6}" srcOrd="0" destOrd="0" presId="urn:microsoft.com/office/officeart/2005/8/layout/vList2"/>
    <dgm:cxn modelId="{3685728A-9AC4-4CC1-947F-A451C535BFAE}" type="presParOf" srcId="{0B37B9B7-623E-4DB7-A7B9-E85A61AE7735}" destId="{10958EA6-819E-4A18-933E-9C025C3AEAE4}" srcOrd="1" destOrd="0" presId="urn:microsoft.com/office/officeart/2005/8/layout/vList2"/>
    <dgm:cxn modelId="{8F5A25CD-6573-42DA-9F87-799F446113E1}" type="presParOf" srcId="{0B37B9B7-623E-4DB7-A7B9-E85A61AE7735}" destId="{EB78D616-EFDA-4BAB-8F8E-96E0A46C4B4B}" srcOrd="2" destOrd="0" presId="urn:microsoft.com/office/officeart/2005/8/layout/vList2"/>
    <dgm:cxn modelId="{9A30DA51-2D2E-4925-97B9-6056E16604A8}" type="presParOf" srcId="{0B37B9B7-623E-4DB7-A7B9-E85A61AE7735}" destId="{DA4DE8A3-77CA-4DBB-9BE9-C3AA7E9B125F}" srcOrd="3" destOrd="0" presId="urn:microsoft.com/office/officeart/2005/8/layout/vList2"/>
    <dgm:cxn modelId="{9C69AB0F-45AF-4500-A515-EFDBBCA194E1}" type="presParOf" srcId="{0B37B9B7-623E-4DB7-A7B9-E85A61AE7735}" destId="{279443BB-F322-4581-893E-22D8ED831F83}" srcOrd="4" destOrd="0" presId="urn:microsoft.com/office/officeart/2005/8/layout/vList2"/>
    <dgm:cxn modelId="{03F0AE6F-46A4-43A2-A76F-C65E44482E28}" type="presParOf" srcId="{0B37B9B7-623E-4DB7-A7B9-E85A61AE7735}" destId="{8B1C3E6F-6EE4-4F4B-9E7C-5252EF837F5D}" srcOrd="5" destOrd="0" presId="urn:microsoft.com/office/officeart/2005/8/layout/vList2"/>
    <dgm:cxn modelId="{444795DC-EF30-4E0C-8EE9-D7758909F1F8}" type="presParOf" srcId="{0B37B9B7-623E-4DB7-A7B9-E85A61AE7735}" destId="{F4B0A016-0E56-4327-8B28-1983172F96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EF6F5-7A39-49FB-9F26-25E5B24810E6}">
      <dsp:nvSpPr>
        <dsp:cNvPr id="0" name=""/>
        <dsp:cNvSpPr/>
      </dsp:nvSpPr>
      <dsp:spPr>
        <a:xfrm>
          <a:off x="0" y="47400"/>
          <a:ext cx="10315925" cy="8669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Проект-менеджер</a:t>
          </a:r>
        </a:p>
      </dsp:txBody>
      <dsp:txXfrm>
        <a:off x="42322" y="89722"/>
        <a:ext cx="10231281" cy="782326"/>
      </dsp:txXfrm>
    </dsp:sp>
    <dsp:sp modelId="{EB78D616-EFDA-4BAB-8F8E-96E0A46C4B4B}">
      <dsp:nvSpPr>
        <dsp:cNvPr id="0" name=""/>
        <dsp:cNvSpPr/>
      </dsp:nvSpPr>
      <dsp:spPr>
        <a:xfrm>
          <a:off x="0" y="1023811"/>
          <a:ext cx="10315925" cy="8669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Разработчик</a:t>
          </a:r>
        </a:p>
      </dsp:txBody>
      <dsp:txXfrm>
        <a:off x="42322" y="1066133"/>
        <a:ext cx="10231281" cy="782326"/>
      </dsp:txXfrm>
    </dsp:sp>
    <dsp:sp modelId="{279443BB-F322-4581-893E-22D8ED831F83}">
      <dsp:nvSpPr>
        <dsp:cNvPr id="0" name=""/>
        <dsp:cNvSpPr/>
      </dsp:nvSpPr>
      <dsp:spPr>
        <a:xfrm>
          <a:off x="0" y="2000221"/>
          <a:ext cx="10315925" cy="8669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Тестировщик</a:t>
          </a:r>
        </a:p>
      </dsp:txBody>
      <dsp:txXfrm>
        <a:off x="42322" y="2042543"/>
        <a:ext cx="10231281" cy="782326"/>
      </dsp:txXfrm>
    </dsp:sp>
    <dsp:sp modelId="{F4B0A016-0E56-4327-8B28-1983172F9664}">
      <dsp:nvSpPr>
        <dsp:cNvPr id="0" name=""/>
        <dsp:cNvSpPr/>
      </dsp:nvSpPr>
      <dsp:spPr>
        <a:xfrm>
          <a:off x="0" y="2976631"/>
          <a:ext cx="10315925" cy="8669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Эксперт</a:t>
          </a:r>
        </a:p>
      </dsp:txBody>
      <dsp:txXfrm>
        <a:off x="42322" y="3018953"/>
        <a:ext cx="10231281" cy="78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E51D080-0FA4-452C-BE9C-57B885F95115}" type="datetime1">
              <a:rPr lang="ru-RU" smtClean="0"/>
              <a:t>22.11.2022</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68A2903-BD5A-4833-B0CA-AB5B8165171B}" type="datetime1">
              <a:rPr lang="ru-RU" smtClean="0"/>
              <a:t>22.11.2022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cs typeface="FreesiaUPC" panose="020B0502040204020203" pitchFamily="34" charset="-34"/>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a:t>Образец подзаголовка</a:t>
            </a:r>
            <a:endParaRPr lang="en-US" dirty="0"/>
          </a:p>
        </p:txBody>
      </p:sp>
      <p:cxnSp>
        <p:nvCxnSpPr>
          <p:cNvPr id="9" name="Прямая соединительная линия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8D4DAEB3-2211-4CA3-9D23-0143FCF3926F}" type="datetime1">
              <a:rPr lang="ru-RU" smtClean="0"/>
              <a:t>22.11.2022</a:t>
            </a:fld>
            <a:endParaRPr lang="en-US"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lIns="45720" tIns="0" rIns="45720" bIns="0"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A82E9B35-0826-45CC-9C2C-707B22DFAA83}" type="datetime1">
              <a:rPr lang="ru-RU" smtClean="0"/>
              <a:t>22.11.2022</a:t>
            </a:fld>
            <a:endParaRPr lang="en-US" dirty="0"/>
          </a:p>
        </p:txBody>
      </p:sp>
      <p:sp>
        <p:nvSpPr>
          <p:cNvPr id="8" name="Нижний колонтитул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Номер слайда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8724900" y="412302"/>
            <a:ext cx="2628900" cy="5759898"/>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412302"/>
            <a:ext cx="7734300" cy="5759898"/>
          </a:xfrm>
        </p:spPr>
        <p:txBody>
          <a:bodyPr vert="eaVert" lIns="45720" tIns="0" rIns="45720" bIns="0"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4C0063D-EDF2-4190-A726-B9B651F864E7}" type="datetime1">
              <a:rPr lang="ru-RU" smtClean="0"/>
              <a:t>22.11.2022</a:t>
            </a:fld>
            <a:endParaRPr lang="en-US" dirty="0"/>
          </a:p>
        </p:txBody>
      </p:sp>
      <p:sp>
        <p:nvSpPr>
          <p:cNvPr id="8" name="Нижний колонтитул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E289488-0C23-4DC8-A9FA-240659547385}" type="datetime1">
              <a:rPr lang="ru-RU" smtClean="0"/>
              <a:t>22.11.2022</a:t>
            </a:fld>
            <a:endParaRPr lang="en-US"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ru-RU"/>
              <a:t>Образец заголовка</a:t>
            </a:r>
            <a:endParaRPr lang="en-US" dirty="0"/>
          </a:p>
        </p:txBody>
      </p:sp>
      <p:sp>
        <p:nvSpPr>
          <p:cNvPr id="3" name="Текст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cxnSp>
        <p:nvCxnSpPr>
          <p:cNvPr id="9" name="Прямая соединительная линия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Дата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33EFA117-2261-4A1D-8BE7-0B7E6A1366C0}" type="datetime1">
              <a:rPr lang="ru-RU" smtClean="0"/>
              <a:t>22.11.2022</a:t>
            </a:fld>
            <a:endParaRPr lang="en-US" dirty="0"/>
          </a:p>
        </p:txBody>
      </p:sp>
      <p:sp>
        <p:nvSpPr>
          <p:cNvPr id="8" name="Нижний колонтитул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Номер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7280" y="286603"/>
            <a:ext cx="10058400" cy="1450757"/>
          </a:xfrm>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97280" y="2120900"/>
            <a:ext cx="4639736" cy="3748193"/>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515944" y="2120900"/>
            <a:ext cx="4639736" cy="374819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2" name="Дата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59279E9-B6DA-4AB3-A7CE-B748E56BEA69}" type="datetime1">
              <a:rPr lang="ru-RU" smtClean="0"/>
              <a:t>22.11.2022</a:t>
            </a:fld>
            <a:endParaRPr lang="en-US" dirty="0"/>
          </a:p>
        </p:txBody>
      </p:sp>
      <p:sp>
        <p:nvSpPr>
          <p:cNvPr id="9" name="Нижний колонтитул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097280" y="286603"/>
            <a:ext cx="10058400" cy="1450757"/>
          </a:xfrm>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97280" y="2958274"/>
            <a:ext cx="4639736" cy="2910821"/>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Текст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515944" y="2958273"/>
            <a:ext cx="4639736" cy="2910821"/>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2" name="Дата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7CF7452-61A3-4CDC-ACAB-74E5B4A7EF57}" type="datetime1">
              <a:rPr lang="ru-RU" smtClean="0"/>
              <a:t>22.11.2022</a:t>
            </a:fld>
            <a:endParaRPr lang="en-US" dirty="0"/>
          </a:p>
        </p:txBody>
      </p:sp>
      <p:sp>
        <p:nvSpPr>
          <p:cNvPr id="11" name="Нижний колонтитул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Номер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6" name="Дата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4D00952-BE77-47A2-BE29-2226E2D6BB12}" type="datetime1">
              <a:rPr lang="ru-RU" smtClean="0"/>
              <a:t>22.11.2022</a:t>
            </a:fld>
            <a:endParaRPr lang="en-US" dirty="0"/>
          </a:p>
        </p:txBody>
      </p:sp>
      <p:sp>
        <p:nvSpPr>
          <p:cNvPr id="7" name="Нижний колонтитул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Номер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14D5EF43-AECB-4459-AE90-3AFB54138C76}" type="datetime1">
              <a:rPr lang="ru-RU" smtClean="0"/>
              <a:t>22.11.2022</a:t>
            </a:fld>
            <a:endParaRPr lang="en-US"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ru-RU"/>
              <a:t>Образец заголовка</a:t>
            </a:r>
            <a:endParaRPr lang="en-US" dirty="0"/>
          </a:p>
        </p:txBody>
      </p:sp>
      <p:sp>
        <p:nvSpPr>
          <p:cNvPr id="3" name="Объект 2"/>
          <p:cNvSpPr>
            <a:spLocks noGrp="1"/>
          </p:cNvSpPr>
          <p:nvPr>
            <p:ph idx="1"/>
          </p:nvPr>
        </p:nvSpPr>
        <p:spPr>
          <a:xfrm>
            <a:off x="5458984" y="812799"/>
            <a:ext cx="5928344" cy="5294757"/>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a:xfrm>
            <a:off x="643464" y="6446520"/>
            <a:ext cx="3517568" cy="365125"/>
          </a:xfrm>
        </p:spPr>
        <p:txBody>
          <a:bodyPr rtlCol="0"/>
          <a:lstStyle>
            <a:lvl1pPr algn="l">
              <a:defRPr/>
            </a:lvl1pPr>
          </a:lstStyle>
          <a:p>
            <a:pPr rtl="0"/>
            <a:fld id="{FD0FAC8F-653F-479B-B209-9F30C9091843}" type="datetime1">
              <a:rPr lang="ru-RU" smtClean="0"/>
              <a:t>22.11.2022</a:t>
            </a:fld>
            <a:endParaRPr lang="en-US" dirty="0"/>
          </a:p>
        </p:txBody>
      </p:sp>
      <p:sp>
        <p:nvSpPr>
          <p:cNvPr id="6" name="Нижний колонтитул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2" name="Заголовок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ru-RU"/>
              <a:t>Образец заголовка</a:t>
            </a:r>
            <a:endParaRPr lang="en-US" dirty="0"/>
          </a:p>
        </p:txBody>
      </p:sp>
      <p:sp>
        <p:nvSpPr>
          <p:cNvPr id="4" name="Текст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pPr rtl="0"/>
            <a:fld id="{36FD9FC9-5FD1-4E3B-B719-212F55599717}" type="datetime1">
              <a:rPr lang="ru-RU" smtClean="0"/>
              <a:t>22.11.2022</a:t>
            </a:fld>
            <a:endParaRPr lang="en-US" dirty="0"/>
          </a:p>
        </p:txBody>
      </p:sp>
      <p:sp>
        <p:nvSpPr>
          <p:cNvPr id="6" name="Нижний колонтитул 5"/>
          <p:cNvSpPr>
            <a:spLocks noGrp="1"/>
          </p:cNvSpPr>
          <p:nvPr>
            <p:ph type="ftr" sz="quarter" idx="11"/>
          </p:nvPr>
        </p:nvSpPr>
        <p:spPr>
          <a:xfrm>
            <a:off x="1097279" y="6446838"/>
            <a:ext cx="6818262" cy="365125"/>
          </a:xfrm>
        </p:spPr>
        <p:txBody>
          <a:bodyPr rtlCol="0"/>
          <a:lstStyle/>
          <a:p>
            <a:pPr algn="l"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n-lt"/>
                <a:cs typeface="Calibri" panose="020F0502020204030204" pitchFamily="34" charset="0"/>
              </a:defRPr>
            </a:lvl1pPr>
          </a:lstStyle>
          <a:p>
            <a:fld id="{428A7F57-8526-4A03-89D8-FFB0245E6649}" type="datetime1">
              <a:rPr lang="ru-RU" smtClean="0"/>
              <a:t>22.11.2022</a:t>
            </a:fld>
            <a:endParaRPr lang="en-US" dirty="0"/>
          </a:p>
        </p:txBody>
      </p:sp>
      <p:sp>
        <p:nvSpPr>
          <p:cNvPr id="5" name="Нижний колонтитул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n-lt"/>
                <a:cs typeface="Calibri" panose="020F0502020204030204" pitchFamily="34" charset="0"/>
              </a:defRPr>
            </a:lvl1pPr>
          </a:lstStyle>
          <a:p>
            <a:endParaRPr lang="en-US" dirty="0"/>
          </a:p>
        </p:txBody>
      </p:sp>
      <p:sp>
        <p:nvSpPr>
          <p:cNvPr id="6" name="Номер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n-lt"/>
                <a:cs typeface="Calibri" panose="020F0502020204030204" pitchFamily="34" charset="0"/>
              </a:defRPr>
            </a:lvl1pPr>
          </a:lstStyle>
          <a:p>
            <a:fld id="{3A98EE3D-8CD1-4C3F-BD1C-C98C9596463C}" type="slidenum">
              <a:rPr lang="en-US" smtClean="0"/>
              <a:pPr/>
              <a:t>‹#›</a:t>
            </a:fld>
            <a:endParaRPr lang="en-US" dirty="0"/>
          </a:p>
        </p:txBody>
      </p:sp>
      <p:cxnSp>
        <p:nvCxnSpPr>
          <p:cNvPr id="10" name="Прямая соединительная линия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Calibri" panose="020F0502020204030204" pitchFamily="34" charset="0"/>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Calibri" panose="020F0502020204030204" pitchFamily="34" charset="0"/>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угольник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r>
              <a:rPr lang="ru" sz="7200" dirty="0"/>
              <a:t>Деловая игра</a:t>
            </a:r>
          </a:p>
        </p:txBody>
      </p:sp>
      <p:sp>
        <p:nvSpPr>
          <p:cNvPr id="3" name="Подзаголовок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ru" sz="2400" dirty="0">
                <a:solidFill>
                  <a:schemeClr val="tx1">
                    <a:lumMod val="85000"/>
                    <a:lumOff val="15000"/>
                  </a:schemeClr>
                </a:solidFill>
              </a:rPr>
              <a:t>Хабибрахманвоа Алсу Ильгамовна</a:t>
            </a:r>
          </a:p>
        </p:txBody>
      </p:sp>
      <p:pic>
        <p:nvPicPr>
          <p:cNvPr id="5" name="Рисунок 4" descr="Изображение здания, места для сидения, скамейки, вид сбоку&#10;&#10;Автоматически созданное описание">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Прямая соединительная линия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3C0DB-FC51-33E9-97E3-7B38C680EC36}"/>
              </a:ext>
            </a:extLst>
          </p:cNvPr>
          <p:cNvSpPr>
            <a:spLocks noGrp="1"/>
          </p:cNvSpPr>
          <p:nvPr>
            <p:ph type="title"/>
          </p:nvPr>
        </p:nvSpPr>
        <p:spPr>
          <a:xfrm>
            <a:off x="1097280" y="286603"/>
            <a:ext cx="10058400" cy="870393"/>
          </a:xfrm>
        </p:spPr>
        <p:txBody>
          <a:bodyPr/>
          <a:lstStyle/>
          <a:p>
            <a:r>
              <a:rPr lang="ru-RU" dirty="0"/>
              <a:t>Темы проектов</a:t>
            </a:r>
          </a:p>
        </p:txBody>
      </p:sp>
      <p:sp>
        <p:nvSpPr>
          <p:cNvPr id="3" name="Объект 2">
            <a:extLst>
              <a:ext uri="{FF2B5EF4-FFF2-40B4-BE49-F238E27FC236}">
                <a16:creationId xmlns:a16="http://schemas.microsoft.com/office/drawing/2014/main" id="{CAFA837B-267C-060C-A476-7713BF93ADE1}"/>
              </a:ext>
            </a:extLst>
          </p:cNvPr>
          <p:cNvSpPr>
            <a:spLocks noGrp="1"/>
          </p:cNvSpPr>
          <p:nvPr>
            <p:ph idx="1"/>
          </p:nvPr>
        </p:nvSpPr>
        <p:spPr>
          <a:xfrm>
            <a:off x="307910" y="1838131"/>
            <a:ext cx="11737910" cy="4733266"/>
          </a:xfrm>
        </p:spPr>
        <p:txBody>
          <a:bodyPr>
            <a:normAutofit fontScale="77500" lnSpcReduction="20000"/>
          </a:bodyPr>
          <a:lstStyle/>
          <a:p>
            <a:pPr algn="l"/>
            <a:r>
              <a:rPr lang="ru-RU" b="1" i="0" dirty="0">
                <a:solidFill>
                  <a:srgbClr val="000000"/>
                </a:solidFill>
                <a:effectLst/>
                <a:latin typeface="PT Sans" panose="020B0503020203020204" pitchFamily="34" charset="-52"/>
              </a:rPr>
              <a:t>Мобильное приложение для мониторинга домашних животных</a:t>
            </a:r>
            <a:br>
              <a:rPr lang="ru-RU" b="0" i="0" dirty="0">
                <a:solidFill>
                  <a:srgbClr val="000000"/>
                </a:solidFill>
                <a:effectLst/>
                <a:latin typeface="PT Sans" panose="020B0503020203020204" pitchFamily="34" charset="-52"/>
              </a:rPr>
            </a:br>
            <a:r>
              <a:rPr lang="ru-RU" b="0" i="0" dirty="0">
                <a:solidFill>
                  <a:srgbClr val="000000"/>
                </a:solidFill>
                <a:effectLst/>
                <a:latin typeface="PT Sans" panose="020B0503020203020204" pitchFamily="34" charset="-52"/>
              </a:rPr>
              <a:t>Владельцы домашних животных постоянно задаются вопросом, что делают их домашние животные, когда их нет дома, или как они себя чувствуют. Так как не все животные могут показать свое состояние здоровья, трудно определить симптомы серьезной проблемы и быстро помочь маленьким друзьям. Инновационные технологии могут не только наблюдать за поведением домашних животных, но также предсказывать сценарии будущего и определять состояние животного. Например, уже существуют технологии, которые помогают определить, когда животное испытывает боль, и которые могут помочь вовремя вылечить животное.</a:t>
            </a:r>
          </a:p>
          <a:p>
            <a:pPr algn="l"/>
            <a:r>
              <a:rPr lang="ru-RU" b="1" dirty="0">
                <a:solidFill>
                  <a:srgbClr val="000000"/>
                </a:solidFill>
                <a:latin typeface="PT Sans" panose="020B0503020203020204" pitchFamily="34" charset="-52"/>
              </a:rPr>
              <a:t>М</a:t>
            </a:r>
            <a:r>
              <a:rPr lang="ru-RU" b="1" i="0" dirty="0">
                <a:solidFill>
                  <a:srgbClr val="000000"/>
                </a:solidFill>
                <a:effectLst/>
                <a:latin typeface="PT Sans" panose="020B0503020203020204" pitchFamily="34" charset="-52"/>
              </a:rPr>
              <a:t>обильного приложения Personal </a:t>
            </a:r>
            <a:r>
              <a:rPr lang="ru-RU" b="1" i="0" dirty="0" err="1">
                <a:solidFill>
                  <a:srgbClr val="000000"/>
                </a:solidFill>
                <a:effectLst/>
                <a:latin typeface="PT Sans" panose="020B0503020203020204" pitchFamily="34" charset="-52"/>
              </a:rPr>
              <a:t>Chef</a:t>
            </a:r>
            <a:br>
              <a:rPr lang="ru-RU" b="0" i="0" dirty="0">
                <a:solidFill>
                  <a:srgbClr val="000000"/>
                </a:solidFill>
                <a:effectLst/>
                <a:latin typeface="PT Sans" panose="020B0503020203020204" pitchFamily="34" charset="-52"/>
              </a:rPr>
            </a:br>
            <a:r>
              <a:rPr lang="ru-RU" b="0" i="0" dirty="0">
                <a:solidFill>
                  <a:srgbClr val="000000"/>
                </a:solidFill>
                <a:effectLst/>
                <a:latin typeface="PT Sans" panose="020B0503020203020204" pitchFamily="34" charset="-52"/>
              </a:rPr>
              <a:t>Помимо здорового питания, люди любят вкусно поесть, когда у них особое мероприятие или они просто хотят хорошо провести вечер. Дело не в рецептах, а в требовании выбрать для себя лучшего повара. Тот, кто знает ваши вкусы и готовит лучшие блюда на ваш вкус. Приложение для персонального шеф-повара обязательно понравится любителям изысканных блюд. С другой стороны, это еще одна точка профессионального роста поваров. Они смогут представить свой опыт, навыки и добиться успеха среди местных гурманов.</a:t>
            </a:r>
          </a:p>
          <a:p>
            <a:pPr algn="l"/>
            <a:r>
              <a:rPr lang="ru-RU" b="1" dirty="0">
                <a:solidFill>
                  <a:srgbClr val="000000"/>
                </a:solidFill>
                <a:latin typeface="PT Sans" panose="020B0503020203020204" pitchFamily="34" charset="-52"/>
              </a:rPr>
              <a:t>П</a:t>
            </a:r>
            <a:r>
              <a:rPr lang="ru-RU" b="1" i="0" dirty="0">
                <a:solidFill>
                  <a:srgbClr val="000000"/>
                </a:solidFill>
                <a:effectLst/>
                <a:latin typeface="PT Sans" panose="020B0503020203020204" pitchFamily="34" charset="-52"/>
              </a:rPr>
              <a:t>риложение AI Travel </a:t>
            </a:r>
            <a:r>
              <a:rPr lang="ru-RU" b="1" i="0" dirty="0" err="1">
                <a:solidFill>
                  <a:srgbClr val="000000"/>
                </a:solidFill>
                <a:effectLst/>
                <a:latin typeface="PT Sans" panose="020B0503020203020204" pitchFamily="34" charset="-52"/>
              </a:rPr>
              <a:t>Assistant</a:t>
            </a:r>
            <a:br>
              <a:rPr lang="ru-RU" b="0" i="0" dirty="0">
                <a:solidFill>
                  <a:srgbClr val="000000"/>
                </a:solidFill>
                <a:effectLst/>
                <a:latin typeface="PT Sans" panose="020B0503020203020204" pitchFamily="34" charset="-52"/>
              </a:rPr>
            </a:br>
            <a:r>
              <a:rPr lang="ru-RU" b="0" i="0" dirty="0">
                <a:solidFill>
                  <a:srgbClr val="000000"/>
                </a:solidFill>
                <a:effectLst/>
                <a:latin typeface="PT Sans" panose="020B0503020203020204" pitchFamily="34" charset="-52"/>
              </a:rPr>
              <a:t>В нашу эпоху, когда вокруг слишком много информации, людям нравится получать персонализированное обслуживание, так как это экономит их время на поиск и фильтрацию всех доступных предложений. Путешествия — одна из самых распространенных привычек, поэтому создание помощника по путешествиям, который можно интегрировать в любое приложение чата или представить в отдельном приложении, будет полезным. Мобильное приложение AI Travel </a:t>
            </a:r>
            <a:r>
              <a:rPr lang="ru-RU" b="0" i="0" dirty="0" err="1">
                <a:solidFill>
                  <a:srgbClr val="000000"/>
                </a:solidFill>
                <a:effectLst/>
                <a:latin typeface="PT Sans" panose="020B0503020203020204" pitchFamily="34" charset="-52"/>
              </a:rPr>
              <a:t>Assistant</a:t>
            </a:r>
            <a:r>
              <a:rPr lang="ru-RU" b="0" i="0" dirty="0">
                <a:solidFill>
                  <a:srgbClr val="000000"/>
                </a:solidFill>
                <a:effectLst/>
                <a:latin typeface="PT Sans" panose="020B0503020203020204" pitchFamily="34" charset="-52"/>
              </a:rPr>
              <a:t> может различать текстовые и голосовые сообщения. После распознавания приложение может предлагать персональные рекомендации по наиболее подходящим рейсам, отелям, достопримечательностям и ресторанам.</a:t>
            </a:r>
          </a:p>
          <a:p>
            <a:pPr algn="l"/>
            <a:endParaRPr lang="ru-RU" b="0" i="0" dirty="0">
              <a:solidFill>
                <a:srgbClr val="000000"/>
              </a:solidFill>
              <a:effectLst/>
              <a:latin typeface="PT Sans" panose="020B0503020203020204" pitchFamily="34" charset="-52"/>
            </a:endParaRPr>
          </a:p>
          <a:p>
            <a:pPr marL="0" indent="0" algn="l">
              <a:buNone/>
            </a:pPr>
            <a:endParaRPr lang="ru-RU" b="0" i="0" dirty="0">
              <a:solidFill>
                <a:srgbClr val="000000"/>
              </a:solidFill>
              <a:effectLst/>
              <a:latin typeface="PT Sans" panose="020B0503020203020204" pitchFamily="34" charset="-52"/>
            </a:endParaRPr>
          </a:p>
          <a:p>
            <a:endParaRPr lang="ru-RU" dirty="0"/>
          </a:p>
        </p:txBody>
      </p:sp>
      <p:sp>
        <p:nvSpPr>
          <p:cNvPr id="4" name="Дата 3">
            <a:extLst>
              <a:ext uri="{FF2B5EF4-FFF2-40B4-BE49-F238E27FC236}">
                <a16:creationId xmlns:a16="http://schemas.microsoft.com/office/drawing/2014/main" id="{78580A4A-C827-FEF3-FB29-FF9CC4E85218}"/>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178027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3C0DB-FC51-33E9-97E3-7B38C680EC36}"/>
              </a:ext>
            </a:extLst>
          </p:cNvPr>
          <p:cNvSpPr>
            <a:spLocks noGrp="1"/>
          </p:cNvSpPr>
          <p:nvPr>
            <p:ph type="title"/>
          </p:nvPr>
        </p:nvSpPr>
        <p:spPr>
          <a:xfrm>
            <a:off x="1097280" y="286603"/>
            <a:ext cx="10058400" cy="870393"/>
          </a:xfrm>
        </p:spPr>
        <p:txBody>
          <a:bodyPr/>
          <a:lstStyle/>
          <a:p>
            <a:r>
              <a:rPr lang="ru-RU" dirty="0"/>
              <a:t>Темы проектов</a:t>
            </a:r>
          </a:p>
        </p:txBody>
      </p:sp>
      <p:sp>
        <p:nvSpPr>
          <p:cNvPr id="3" name="Объект 2">
            <a:extLst>
              <a:ext uri="{FF2B5EF4-FFF2-40B4-BE49-F238E27FC236}">
                <a16:creationId xmlns:a16="http://schemas.microsoft.com/office/drawing/2014/main" id="{CAFA837B-267C-060C-A476-7713BF93ADE1}"/>
              </a:ext>
            </a:extLst>
          </p:cNvPr>
          <p:cNvSpPr>
            <a:spLocks noGrp="1"/>
          </p:cNvSpPr>
          <p:nvPr>
            <p:ph idx="1"/>
          </p:nvPr>
        </p:nvSpPr>
        <p:spPr>
          <a:xfrm>
            <a:off x="203718" y="1464906"/>
            <a:ext cx="11988282" cy="5215812"/>
          </a:xfrm>
        </p:spPr>
        <p:txBody>
          <a:bodyPr>
            <a:normAutofit fontScale="77500" lnSpcReduction="20000"/>
          </a:bodyPr>
          <a:lstStyle/>
          <a:p>
            <a:r>
              <a:rPr lang="ru-RU" b="1" dirty="0">
                <a:solidFill>
                  <a:schemeClr val="tx1"/>
                </a:solidFill>
              </a:rPr>
              <a:t>Приложение для планирования путешествий</a:t>
            </a:r>
          </a:p>
          <a:p>
            <a:r>
              <a:rPr lang="ru-RU" dirty="0">
                <a:solidFill>
                  <a:schemeClr val="tx1"/>
                </a:solidFill>
              </a:rPr>
              <a:t>Планирование поездки может быть проблемой для множества людей. Точный приложение-помощник, способный спланировать приключение мечты, станет лучшим другом для любого путешественника. Все, что нужно человеку, это определить бюджет, предпочтительную природу и пейзаж, погодные условия, даты, благоприятные мероприятия и другие особенности места. Через некоторое время самая интересная поездка будет готова. Такое приложение будет популярно у многих людей желающих быстро решить проблему с планированием отдыха и путешествий.</a:t>
            </a:r>
          </a:p>
          <a:p>
            <a:r>
              <a:rPr lang="ru-RU" b="1" dirty="0">
                <a:solidFill>
                  <a:schemeClr val="tx1"/>
                </a:solidFill>
              </a:rPr>
              <a:t>Мониторинг здоровья</a:t>
            </a:r>
          </a:p>
          <a:p>
            <a:r>
              <a:rPr lang="ru-RU" dirty="0">
                <a:solidFill>
                  <a:schemeClr val="tx1"/>
                </a:solidFill>
              </a:rPr>
              <a:t>Профессиональное лечение пациента требует отслеживания его состояния и сбора всех важных данных в одном месте. Приложение для мониторинга состояния здоровья может собирать все симптомы, назначенные лекарства и результаты анализа для каждого пациента. В экстренных случаях пользователь может немедленно обратиться к врачу. Приложение может хранить и отображать всю контактную информацию пациента, включая личные документы, контактные данные родственников, чтобы медицинское учреждение могло сэкономить время на поиске и незамедлительно оказать необходимую помощь. Медицинские приложения сегодня очень востребованы и высоко ценятся как пациентами, так и врачами.</a:t>
            </a:r>
          </a:p>
          <a:p>
            <a:r>
              <a:rPr lang="ru-RU" b="1" dirty="0">
                <a:solidFill>
                  <a:schemeClr val="tx1"/>
                </a:solidFill>
              </a:rPr>
              <a:t>Приложение безопасности</a:t>
            </a:r>
          </a:p>
          <a:p>
            <a:r>
              <a:rPr lang="ru-RU" dirty="0">
                <a:solidFill>
                  <a:schemeClr val="tx1"/>
                </a:solidFill>
              </a:rPr>
              <a:t>Иногда в опасности находятся женщины или дети. Самые близкие люди могут беспокоиться о своей безопасности по многим причинам. Мы живем в напряженном мире, и многое может случиться. Специальное приложение, которое может предоставить друзьям и близким возможность GPS-отслеживания человека, сбережет их нервы. Кроме того, если есть реальная опасность, женщина или ребенок могут просто нажать кнопку будильника, и ближайшие люди мгновенно получат уведомление с точным местонахождением человека, которому угрожает опасность. После нажатия кнопки приложение может продолжить отслеживание движения человека и даже записать видео или аудио для большей безопасности.</a:t>
            </a:r>
          </a:p>
        </p:txBody>
      </p:sp>
      <p:sp>
        <p:nvSpPr>
          <p:cNvPr id="4" name="Дата 3">
            <a:extLst>
              <a:ext uri="{FF2B5EF4-FFF2-40B4-BE49-F238E27FC236}">
                <a16:creationId xmlns:a16="http://schemas.microsoft.com/office/drawing/2014/main" id="{78580A4A-C827-FEF3-FB29-FF9CC4E85218}"/>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164593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Прямоугольник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ru" sz="4800" i="1" dirty="0">
                <a:solidFill>
                  <a:srgbClr val="FFFFFF"/>
                </a:solidFill>
              </a:rPr>
              <a:t>Создание документации на программное обеспечение,</a:t>
            </a:r>
            <a:br>
              <a:rPr lang="ru" sz="4800" i="1" dirty="0">
                <a:solidFill>
                  <a:srgbClr val="FFFFFF"/>
                </a:solidFill>
              </a:rPr>
            </a:br>
            <a:r>
              <a:rPr lang="ru" sz="4800" i="1" dirty="0">
                <a:solidFill>
                  <a:srgbClr val="FFFFFF"/>
                </a:solidFill>
              </a:rPr>
              <a:t>презентация продукта</a:t>
            </a:r>
          </a:p>
        </p:txBody>
      </p:sp>
      <p:sp>
        <p:nvSpPr>
          <p:cNvPr id="49" name="Прямоугольник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Подзаголовок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endParaRPr lang="ru"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49F9D2-1997-6B42-8650-C7B7508F677B}"/>
              </a:ext>
            </a:extLst>
          </p:cNvPr>
          <p:cNvSpPr>
            <a:spLocks noGrp="1"/>
          </p:cNvSpPr>
          <p:nvPr>
            <p:ph type="title"/>
          </p:nvPr>
        </p:nvSpPr>
        <p:spPr>
          <a:xfrm>
            <a:off x="1097280" y="286603"/>
            <a:ext cx="10058400" cy="1029013"/>
          </a:xfrm>
        </p:spPr>
        <p:txBody>
          <a:bodyPr/>
          <a:lstStyle/>
          <a:p>
            <a:r>
              <a:rPr lang="ru-RU" dirty="0"/>
              <a:t>Команда</a:t>
            </a:r>
          </a:p>
        </p:txBody>
      </p:sp>
      <p:graphicFrame>
        <p:nvGraphicFramePr>
          <p:cNvPr id="5" name="Объект 4">
            <a:extLst>
              <a:ext uri="{FF2B5EF4-FFF2-40B4-BE49-F238E27FC236}">
                <a16:creationId xmlns:a16="http://schemas.microsoft.com/office/drawing/2014/main" id="{EC58653B-0577-1C93-069B-DD4D992D5972}"/>
              </a:ext>
            </a:extLst>
          </p:cNvPr>
          <p:cNvGraphicFramePr>
            <a:graphicFrameLocks noGrp="1"/>
          </p:cNvGraphicFramePr>
          <p:nvPr>
            <p:ph idx="1"/>
            <p:extLst>
              <p:ext uri="{D42A27DB-BD31-4B8C-83A1-F6EECF244321}">
                <p14:modId xmlns:p14="http://schemas.microsoft.com/office/powerpoint/2010/main" val="374236088"/>
              </p:ext>
            </p:extLst>
          </p:nvPr>
        </p:nvGraphicFramePr>
        <p:xfrm>
          <a:off x="839755" y="1978091"/>
          <a:ext cx="10315925" cy="3891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B970A730-1AA9-09A1-A53F-D409EBD0FD08}"/>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123142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825706-A290-F66B-38E2-C2D242AFCF87}"/>
              </a:ext>
            </a:extLst>
          </p:cNvPr>
          <p:cNvSpPr>
            <a:spLocks noGrp="1"/>
          </p:cNvSpPr>
          <p:nvPr>
            <p:ph type="title"/>
          </p:nvPr>
        </p:nvSpPr>
        <p:spPr/>
        <p:txBody>
          <a:bodyPr/>
          <a:lstStyle/>
          <a:p>
            <a:r>
              <a:rPr lang="ru-RU" dirty="0"/>
              <a:t>Проект-менеджер</a:t>
            </a:r>
          </a:p>
        </p:txBody>
      </p:sp>
      <p:sp>
        <p:nvSpPr>
          <p:cNvPr id="3" name="Объект 2">
            <a:extLst>
              <a:ext uri="{FF2B5EF4-FFF2-40B4-BE49-F238E27FC236}">
                <a16:creationId xmlns:a16="http://schemas.microsoft.com/office/drawing/2014/main" id="{8FACBEAA-185B-93FB-E359-689F5CB715E9}"/>
              </a:ext>
            </a:extLst>
          </p:cNvPr>
          <p:cNvSpPr>
            <a:spLocks noGrp="1"/>
          </p:cNvSpPr>
          <p:nvPr>
            <p:ph idx="1"/>
          </p:nvPr>
        </p:nvSpPr>
        <p:spPr>
          <a:xfrm>
            <a:off x="1097280" y="2213223"/>
            <a:ext cx="10530529" cy="4131732"/>
          </a:xfrm>
        </p:spPr>
        <p:txBody>
          <a:bodyPr>
            <a:normAutofit/>
          </a:bodyPr>
          <a:lstStyle/>
          <a:p>
            <a:r>
              <a:rPr lang="ru-RU" b="1" dirty="0"/>
              <a:t>Задачи:</a:t>
            </a:r>
          </a:p>
          <a:p>
            <a:r>
              <a:rPr lang="ru-RU" dirty="0"/>
              <a:t>Создание презентации продукта, описание предметной области программного обеспечения (1. Общие сведения. 2. Функциональное назначение, 3. Описание логической структуры. 4. Используемые технические средства. 5. Вызов и загрузка. 6. Входные данные. 7. Выходные данные.).</a:t>
            </a:r>
          </a:p>
          <a:p>
            <a:r>
              <a:rPr lang="ru-RU" b="1" dirty="0"/>
              <a:t>Итог:</a:t>
            </a:r>
          </a:p>
          <a:p>
            <a:r>
              <a:rPr lang="ru-RU" dirty="0"/>
              <a:t>Презентация</a:t>
            </a:r>
          </a:p>
          <a:p>
            <a:endParaRPr lang="ru-RU" dirty="0"/>
          </a:p>
          <a:p>
            <a:endParaRPr lang="ru-RU" dirty="0"/>
          </a:p>
        </p:txBody>
      </p:sp>
      <p:sp>
        <p:nvSpPr>
          <p:cNvPr id="4" name="Дата 3">
            <a:extLst>
              <a:ext uri="{FF2B5EF4-FFF2-40B4-BE49-F238E27FC236}">
                <a16:creationId xmlns:a16="http://schemas.microsoft.com/office/drawing/2014/main" id="{62667A2B-6C54-65DA-3118-2C06E3D2CFD5}"/>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324698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825706-A290-F66B-38E2-C2D242AFCF87}"/>
              </a:ext>
            </a:extLst>
          </p:cNvPr>
          <p:cNvSpPr>
            <a:spLocks noGrp="1"/>
          </p:cNvSpPr>
          <p:nvPr>
            <p:ph type="title"/>
          </p:nvPr>
        </p:nvSpPr>
        <p:spPr/>
        <p:txBody>
          <a:bodyPr/>
          <a:lstStyle/>
          <a:p>
            <a:r>
              <a:rPr lang="ru-RU" dirty="0"/>
              <a:t>Разработчик</a:t>
            </a:r>
          </a:p>
        </p:txBody>
      </p:sp>
      <p:sp>
        <p:nvSpPr>
          <p:cNvPr id="3" name="Объект 2">
            <a:extLst>
              <a:ext uri="{FF2B5EF4-FFF2-40B4-BE49-F238E27FC236}">
                <a16:creationId xmlns:a16="http://schemas.microsoft.com/office/drawing/2014/main" id="{8FACBEAA-185B-93FB-E359-689F5CB715E9}"/>
              </a:ext>
            </a:extLst>
          </p:cNvPr>
          <p:cNvSpPr>
            <a:spLocks noGrp="1"/>
          </p:cNvSpPr>
          <p:nvPr>
            <p:ph idx="1"/>
          </p:nvPr>
        </p:nvSpPr>
        <p:spPr>
          <a:xfrm>
            <a:off x="1097280" y="2213223"/>
            <a:ext cx="10530529" cy="4131732"/>
          </a:xfrm>
        </p:spPr>
        <p:txBody>
          <a:bodyPr/>
          <a:lstStyle/>
          <a:p>
            <a:r>
              <a:rPr lang="ru-RU" b="1" dirty="0"/>
              <a:t>Задачи:</a:t>
            </a:r>
          </a:p>
          <a:p>
            <a:r>
              <a:rPr lang="ru-RU" dirty="0"/>
              <a:t>Разработка технического задания на проект, описание требований к программе или программному изделию. </a:t>
            </a:r>
          </a:p>
          <a:p>
            <a:r>
              <a:rPr lang="ru-RU" b="1" dirty="0"/>
              <a:t>Итог:</a:t>
            </a:r>
          </a:p>
          <a:p>
            <a:r>
              <a:rPr lang="ru-RU" dirty="0"/>
              <a:t>Техническое задание</a:t>
            </a:r>
          </a:p>
          <a:p>
            <a:endParaRPr lang="ru-RU" dirty="0"/>
          </a:p>
          <a:p>
            <a:endParaRPr lang="ru-RU" dirty="0"/>
          </a:p>
        </p:txBody>
      </p:sp>
      <p:sp>
        <p:nvSpPr>
          <p:cNvPr id="4" name="Дата 3">
            <a:extLst>
              <a:ext uri="{FF2B5EF4-FFF2-40B4-BE49-F238E27FC236}">
                <a16:creationId xmlns:a16="http://schemas.microsoft.com/office/drawing/2014/main" id="{62667A2B-6C54-65DA-3118-2C06E3D2CFD5}"/>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274908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825706-A290-F66B-38E2-C2D242AFCF87}"/>
              </a:ext>
            </a:extLst>
          </p:cNvPr>
          <p:cNvSpPr>
            <a:spLocks noGrp="1"/>
          </p:cNvSpPr>
          <p:nvPr>
            <p:ph type="title"/>
          </p:nvPr>
        </p:nvSpPr>
        <p:spPr/>
        <p:txBody>
          <a:bodyPr/>
          <a:lstStyle/>
          <a:p>
            <a:r>
              <a:rPr lang="ru-RU" dirty="0"/>
              <a:t>Тестировщик</a:t>
            </a:r>
          </a:p>
        </p:txBody>
      </p:sp>
      <p:sp>
        <p:nvSpPr>
          <p:cNvPr id="3" name="Объект 2">
            <a:extLst>
              <a:ext uri="{FF2B5EF4-FFF2-40B4-BE49-F238E27FC236}">
                <a16:creationId xmlns:a16="http://schemas.microsoft.com/office/drawing/2014/main" id="{8FACBEAA-185B-93FB-E359-689F5CB715E9}"/>
              </a:ext>
            </a:extLst>
          </p:cNvPr>
          <p:cNvSpPr>
            <a:spLocks noGrp="1"/>
          </p:cNvSpPr>
          <p:nvPr>
            <p:ph idx="1"/>
          </p:nvPr>
        </p:nvSpPr>
        <p:spPr>
          <a:xfrm>
            <a:off x="1097280" y="2213223"/>
            <a:ext cx="10530529" cy="4131732"/>
          </a:xfrm>
        </p:spPr>
        <p:txBody>
          <a:bodyPr/>
          <a:lstStyle/>
          <a:p>
            <a:r>
              <a:rPr lang="ru-RU" b="1" dirty="0"/>
              <a:t>Задачи:</a:t>
            </a:r>
          </a:p>
          <a:p>
            <a:r>
              <a:rPr lang="ru-RU" dirty="0"/>
              <a:t>Тестирование и оценка качественных показателей программного средства</a:t>
            </a:r>
          </a:p>
          <a:p>
            <a:endParaRPr lang="ru-RU" b="1" dirty="0"/>
          </a:p>
          <a:p>
            <a:r>
              <a:rPr lang="ru-RU" b="1" dirty="0"/>
              <a:t>Итог:</a:t>
            </a:r>
          </a:p>
          <a:p>
            <a:r>
              <a:rPr lang="ru-RU" dirty="0"/>
              <a:t>Отчет с перечнем проведенных тестов, обоснованным выбором </a:t>
            </a:r>
            <a:r>
              <a:rPr lang="ru-RU" dirty="0" err="1"/>
              <a:t>субхарактеристик</a:t>
            </a:r>
            <a:r>
              <a:rPr lang="ru-RU" dirty="0"/>
              <a:t> качества своего проекта и рассчитанное среднее значение оценки качества ПС</a:t>
            </a:r>
          </a:p>
          <a:p>
            <a:endParaRPr lang="ru-RU" dirty="0"/>
          </a:p>
        </p:txBody>
      </p:sp>
      <p:sp>
        <p:nvSpPr>
          <p:cNvPr id="4" name="Дата 3">
            <a:extLst>
              <a:ext uri="{FF2B5EF4-FFF2-40B4-BE49-F238E27FC236}">
                <a16:creationId xmlns:a16="http://schemas.microsoft.com/office/drawing/2014/main" id="{62667A2B-6C54-65DA-3118-2C06E3D2CFD5}"/>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20806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825706-A290-F66B-38E2-C2D242AFCF87}"/>
              </a:ext>
            </a:extLst>
          </p:cNvPr>
          <p:cNvSpPr>
            <a:spLocks noGrp="1"/>
          </p:cNvSpPr>
          <p:nvPr>
            <p:ph type="title"/>
          </p:nvPr>
        </p:nvSpPr>
        <p:spPr/>
        <p:txBody>
          <a:bodyPr/>
          <a:lstStyle/>
          <a:p>
            <a:r>
              <a:rPr lang="ru-RU" dirty="0"/>
              <a:t>Эксперт</a:t>
            </a:r>
          </a:p>
        </p:txBody>
      </p:sp>
      <p:sp>
        <p:nvSpPr>
          <p:cNvPr id="3" name="Объект 2">
            <a:extLst>
              <a:ext uri="{FF2B5EF4-FFF2-40B4-BE49-F238E27FC236}">
                <a16:creationId xmlns:a16="http://schemas.microsoft.com/office/drawing/2014/main" id="{8FACBEAA-185B-93FB-E359-689F5CB715E9}"/>
              </a:ext>
            </a:extLst>
          </p:cNvPr>
          <p:cNvSpPr>
            <a:spLocks noGrp="1"/>
          </p:cNvSpPr>
          <p:nvPr>
            <p:ph idx="1"/>
          </p:nvPr>
        </p:nvSpPr>
        <p:spPr>
          <a:xfrm>
            <a:off x="1097280" y="2213223"/>
            <a:ext cx="10530529" cy="4131732"/>
          </a:xfrm>
        </p:spPr>
        <p:txBody>
          <a:bodyPr/>
          <a:lstStyle/>
          <a:p>
            <a:r>
              <a:rPr lang="ru-RU" b="1" dirty="0"/>
              <a:t>Задачи:</a:t>
            </a:r>
          </a:p>
          <a:p>
            <a:r>
              <a:rPr lang="ru-RU" dirty="0"/>
              <a:t>Сравнительный анализ рынка, анализ конкурентов и аналогов, потребности на рынке, преимущества и недостатки разработанного проекта.</a:t>
            </a:r>
          </a:p>
          <a:p>
            <a:endParaRPr lang="ru-RU" dirty="0"/>
          </a:p>
          <a:p>
            <a:r>
              <a:rPr lang="ru-RU" b="1" dirty="0"/>
              <a:t>Итог:</a:t>
            </a:r>
          </a:p>
          <a:p>
            <a:r>
              <a:rPr lang="ru-RU" dirty="0"/>
              <a:t>Экспертное заключение и итоговая оценка проекту, задачи на доработку.</a:t>
            </a:r>
          </a:p>
        </p:txBody>
      </p:sp>
      <p:sp>
        <p:nvSpPr>
          <p:cNvPr id="4" name="Дата 3">
            <a:extLst>
              <a:ext uri="{FF2B5EF4-FFF2-40B4-BE49-F238E27FC236}">
                <a16:creationId xmlns:a16="http://schemas.microsoft.com/office/drawing/2014/main" id="{62667A2B-6C54-65DA-3118-2C06E3D2CFD5}"/>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423413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3C0DB-FC51-33E9-97E3-7B38C680EC36}"/>
              </a:ext>
            </a:extLst>
          </p:cNvPr>
          <p:cNvSpPr>
            <a:spLocks noGrp="1"/>
          </p:cNvSpPr>
          <p:nvPr>
            <p:ph type="title"/>
          </p:nvPr>
        </p:nvSpPr>
        <p:spPr>
          <a:xfrm>
            <a:off x="1097280" y="286603"/>
            <a:ext cx="10058400" cy="870393"/>
          </a:xfrm>
        </p:spPr>
        <p:txBody>
          <a:bodyPr/>
          <a:lstStyle/>
          <a:p>
            <a:r>
              <a:rPr lang="ru-RU" dirty="0"/>
              <a:t>Темы проектов</a:t>
            </a:r>
          </a:p>
        </p:txBody>
      </p:sp>
      <p:sp>
        <p:nvSpPr>
          <p:cNvPr id="3" name="Объект 2">
            <a:extLst>
              <a:ext uri="{FF2B5EF4-FFF2-40B4-BE49-F238E27FC236}">
                <a16:creationId xmlns:a16="http://schemas.microsoft.com/office/drawing/2014/main" id="{CAFA837B-267C-060C-A476-7713BF93ADE1}"/>
              </a:ext>
            </a:extLst>
          </p:cNvPr>
          <p:cNvSpPr>
            <a:spLocks noGrp="1"/>
          </p:cNvSpPr>
          <p:nvPr>
            <p:ph idx="1"/>
          </p:nvPr>
        </p:nvSpPr>
        <p:spPr>
          <a:xfrm>
            <a:off x="821094" y="1838131"/>
            <a:ext cx="11094098" cy="4733266"/>
          </a:xfrm>
        </p:spPr>
        <p:txBody>
          <a:bodyPr>
            <a:normAutofit fontScale="85000" lnSpcReduction="20000"/>
          </a:bodyPr>
          <a:lstStyle/>
          <a:p>
            <a:r>
              <a:rPr lang="ru-RU" b="1" dirty="0">
                <a:solidFill>
                  <a:schemeClr val="tx1"/>
                </a:solidFill>
              </a:rPr>
              <a:t>Приложение для ландшафтного дизайна с AR </a:t>
            </a:r>
          </a:p>
          <a:p>
            <a:r>
              <a:rPr lang="ru-RU" dirty="0">
                <a:solidFill>
                  <a:schemeClr val="tx1"/>
                </a:solidFill>
              </a:rPr>
              <a:t>Существуют приложения для дизайнеров интерьеров, а идея приложения для ландшафтного дизайна с дополненной реальностью (AR) призвано помочь в создании архитектурных, инженерных и дизайнерских решений на любом участке земли. Помимо размещения строительных объектов, чтобы увидеть, как все это будет выглядеть, приложение может измерить и рассчитать любые параметры на участке земли для определенного вида ландшафта или же рассчитать стоимость строительства недвижимости на данной месте.</a:t>
            </a:r>
          </a:p>
          <a:p>
            <a:r>
              <a:rPr lang="ru-RU" b="1" dirty="0">
                <a:solidFill>
                  <a:schemeClr val="tx1"/>
                </a:solidFill>
              </a:rPr>
              <a:t>Для виртуальных покупок одежды</a:t>
            </a:r>
          </a:p>
          <a:p>
            <a:r>
              <a:rPr lang="ru-RU" dirty="0">
                <a:solidFill>
                  <a:schemeClr val="tx1"/>
                </a:solidFill>
              </a:rPr>
              <a:t>Используя данное приложение по выбору одежды с AR покупатели могут увидеть, как определенная одежда подходит им конкретно, и проверить, насколько им подходят разные стили одежды. Можно экспериментировать с фактурами и цветами. Таким образом, люди могут выбирать и «примерять» одежду намного быстрее, даже по сравнению с реальной ситуацией в примерочной реального магазина, которая иногда требует ожидания в очереди.</a:t>
            </a:r>
          </a:p>
          <a:p>
            <a:r>
              <a:rPr lang="ru-RU" b="1" dirty="0">
                <a:solidFill>
                  <a:schemeClr val="tx1"/>
                </a:solidFill>
              </a:rPr>
              <a:t>Проводник и поиск по глобальной базе людей</a:t>
            </a:r>
          </a:p>
          <a:p>
            <a:r>
              <a:rPr lang="ru-RU" dirty="0">
                <a:solidFill>
                  <a:schemeClr val="tx1"/>
                </a:solidFill>
              </a:rPr>
              <a:t>Технологические гиганты, такие как </a:t>
            </a:r>
            <a:r>
              <a:rPr lang="ru-RU" dirty="0" err="1">
                <a:solidFill>
                  <a:schemeClr val="tx1"/>
                </a:solidFill>
              </a:rPr>
              <a:t>соц</a:t>
            </a:r>
            <a:r>
              <a:rPr lang="ru-RU" dirty="0">
                <a:solidFill>
                  <a:schemeClr val="tx1"/>
                </a:solidFill>
              </a:rPr>
              <a:t>-сеть FB, уже экспериментируют с распознаванием лиц, чтобы использовать технологию в своем бизнесе. Дополненная реальность способна сканировать конкретного человека или объект, в итоге приложение может находить человека и предоставить пользователю полную информацию о нем из определенной базы данных или всего Интернета.</a:t>
            </a:r>
          </a:p>
        </p:txBody>
      </p:sp>
      <p:sp>
        <p:nvSpPr>
          <p:cNvPr id="4" name="Дата 3">
            <a:extLst>
              <a:ext uri="{FF2B5EF4-FFF2-40B4-BE49-F238E27FC236}">
                <a16:creationId xmlns:a16="http://schemas.microsoft.com/office/drawing/2014/main" id="{78580A4A-C827-FEF3-FB29-FF9CC4E85218}"/>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416082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3C0DB-FC51-33E9-97E3-7B38C680EC36}"/>
              </a:ext>
            </a:extLst>
          </p:cNvPr>
          <p:cNvSpPr>
            <a:spLocks noGrp="1"/>
          </p:cNvSpPr>
          <p:nvPr>
            <p:ph type="title"/>
          </p:nvPr>
        </p:nvSpPr>
        <p:spPr>
          <a:xfrm>
            <a:off x="1097280" y="286603"/>
            <a:ext cx="10058400" cy="870393"/>
          </a:xfrm>
        </p:spPr>
        <p:txBody>
          <a:bodyPr/>
          <a:lstStyle/>
          <a:p>
            <a:r>
              <a:rPr lang="ru-RU" dirty="0"/>
              <a:t>Темы проектов</a:t>
            </a:r>
          </a:p>
        </p:txBody>
      </p:sp>
      <p:sp>
        <p:nvSpPr>
          <p:cNvPr id="3" name="Объект 2">
            <a:extLst>
              <a:ext uri="{FF2B5EF4-FFF2-40B4-BE49-F238E27FC236}">
                <a16:creationId xmlns:a16="http://schemas.microsoft.com/office/drawing/2014/main" id="{CAFA837B-267C-060C-A476-7713BF93ADE1}"/>
              </a:ext>
            </a:extLst>
          </p:cNvPr>
          <p:cNvSpPr>
            <a:spLocks noGrp="1"/>
          </p:cNvSpPr>
          <p:nvPr>
            <p:ph idx="1"/>
          </p:nvPr>
        </p:nvSpPr>
        <p:spPr>
          <a:xfrm>
            <a:off x="429208" y="1838131"/>
            <a:ext cx="11131421" cy="4394718"/>
          </a:xfrm>
        </p:spPr>
        <p:txBody>
          <a:bodyPr>
            <a:normAutofit fontScale="92500" lnSpcReduction="20000"/>
          </a:bodyPr>
          <a:lstStyle/>
          <a:p>
            <a:r>
              <a:rPr lang="ru-RU" sz="1600" b="1" dirty="0">
                <a:solidFill>
                  <a:schemeClr val="tx1"/>
                </a:solidFill>
              </a:rPr>
              <a:t>Приложение для обмена игрушками</a:t>
            </a:r>
          </a:p>
          <a:p>
            <a:r>
              <a:rPr lang="ru-RU" sz="1600" dirty="0">
                <a:solidFill>
                  <a:schemeClr val="tx1"/>
                </a:solidFill>
              </a:rPr>
              <a:t>Дети быстро устают от своих игрушек и постоянно хотят играть с новыми. Приложение для обмена игрушками — это то, чего желают все родители, так как постоянная покупка новых игрушек влияет на бюджет семьи. Это приложение входит в число самых инновационных стартап-идей, которые оценят все заботливые родители. Когда игрушка перестает интересовать ребенка, родители могут легко поместить ее в приложение и обменять в рамках сообщества на другую. Отличная идея для стартапа.</a:t>
            </a:r>
          </a:p>
          <a:p>
            <a:r>
              <a:rPr lang="ru-RU" sz="1600" b="1" dirty="0">
                <a:solidFill>
                  <a:schemeClr val="tx1"/>
                </a:solidFill>
              </a:rPr>
              <a:t>Приложение для родителей — школьные уведомления</a:t>
            </a:r>
          </a:p>
          <a:p>
            <a:r>
              <a:rPr lang="ru-RU" sz="1600" dirty="0">
                <a:solidFill>
                  <a:schemeClr val="tx1"/>
                </a:solidFill>
              </a:rPr>
              <a:t>Родители могут получать мгновенные уведомления о важных событиях школьной жизни своих детей. Школы могут получать все обновления об оценках детей, занятиях, праздниках, отчетах, посещаемости, домашних заданиях и мероприятиях. Связь может осуществляться через электронную почту или мессенджеры. Родители могут даже оплатить через приложение услуги учебного заведения. Обмен медиафайлами может также принести пользу родителям и учителям, поскольку они направлены на повышение успеваемости учащихся и их социальной активности.</a:t>
            </a:r>
          </a:p>
          <a:p>
            <a:r>
              <a:rPr lang="ru-RU" sz="1600" b="1" dirty="0">
                <a:solidFill>
                  <a:schemeClr val="tx1"/>
                </a:solidFill>
              </a:rPr>
              <a:t>Удобное приложение для редактирования видео</a:t>
            </a:r>
          </a:p>
          <a:p>
            <a:r>
              <a:rPr lang="ru-RU" sz="1600" dirty="0">
                <a:solidFill>
                  <a:schemeClr val="tx1"/>
                </a:solidFill>
              </a:rPr>
              <a:t>Люди пользуются социальными сетями каждый день множество раз. Они делятся селфи, изображениями и видео, на которых запечатлена их личная жизнь. Даже компании делятся видео для продвижения своих продуктов или услуг. Поэтому очень важно, чтобы эти видео материалы выглядели великолепно и привлекали внимание аудитории. В данное время при растущей популярности видео контента на приложения для редактирования видео существует огромный спрос.</a:t>
            </a:r>
          </a:p>
        </p:txBody>
      </p:sp>
      <p:sp>
        <p:nvSpPr>
          <p:cNvPr id="4" name="Дата 3">
            <a:extLst>
              <a:ext uri="{FF2B5EF4-FFF2-40B4-BE49-F238E27FC236}">
                <a16:creationId xmlns:a16="http://schemas.microsoft.com/office/drawing/2014/main" id="{78580A4A-C827-FEF3-FB29-FF9CC4E85218}"/>
              </a:ext>
            </a:extLst>
          </p:cNvPr>
          <p:cNvSpPr>
            <a:spLocks noGrp="1"/>
          </p:cNvSpPr>
          <p:nvPr>
            <p:ph type="dt" sz="half" idx="10"/>
          </p:nvPr>
        </p:nvSpPr>
        <p:spPr/>
        <p:txBody>
          <a:bodyPr/>
          <a:lstStyle/>
          <a:p>
            <a:pPr rtl="0"/>
            <a:fld id="{BE289488-0C23-4DC8-A9FA-240659547385}" type="datetime1">
              <a:rPr lang="ru-RU" smtClean="0"/>
              <a:t>22.11.2022</a:t>
            </a:fld>
            <a:endParaRPr lang="en-US" dirty="0"/>
          </a:p>
        </p:txBody>
      </p:sp>
    </p:spTree>
    <p:extLst>
      <p:ext uri="{BB962C8B-B14F-4D97-AF65-F5344CB8AC3E}">
        <p14:creationId xmlns:p14="http://schemas.microsoft.com/office/powerpoint/2010/main" val="918525999"/>
      </p:ext>
    </p:extLst>
  </p:cSld>
  <p:clrMapOvr>
    <a:masterClrMapping/>
  </p:clrMapOvr>
</p:sld>
</file>

<file path=ppt/theme/theme1.xml><?xml version="1.0" encoding="utf-8"?>
<a:theme xmlns:a="http://schemas.openxmlformats.org/drawingml/2006/main" name="1_Ретроспектива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995_TF56160789" id="{E9416FAF-F856-40AC-9675-C9B0760B1290}" vid="{1EEFFE07-2D5A-4CA5-A479-4D088CDD8AD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{8A8A420F-3CFB-430F-923D-796A196F8140}tf56160789_win32</Template>
  <TotalTime>49</TotalTime>
  <Words>1179</Words>
  <Application>Microsoft Office PowerPoint</Application>
  <PresentationFormat>Широкоэкранный</PresentationFormat>
  <Paragraphs>65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Bookman Old Style</vt:lpstr>
      <vt:lpstr>Calibri</vt:lpstr>
      <vt:lpstr>Franklin Gothic Book</vt:lpstr>
      <vt:lpstr>PT Sans</vt:lpstr>
      <vt:lpstr>1_РетроспективаVTI</vt:lpstr>
      <vt:lpstr>Деловая игра</vt:lpstr>
      <vt:lpstr>Создание документации на программное обеспечение, презентация продукта</vt:lpstr>
      <vt:lpstr>Команда</vt:lpstr>
      <vt:lpstr>Проект-менеджер</vt:lpstr>
      <vt:lpstr>Разработчик</vt:lpstr>
      <vt:lpstr>Тестировщик</vt:lpstr>
      <vt:lpstr>Эксперт</vt:lpstr>
      <vt:lpstr>Темы проектов</vt:lpstr>
      <vt:lpstr>Темы проектов</vt:lpstr>
      <vt:lpstr>Темы проектов</vt:lpstr>
      <vt:lpstr>Темы проектов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Деловая игра</dc:title>
  <dc:creator>Lenovo</dc:creator>
  <cp:lastModifiedBy>Lenovo</cp:lastModifiedBy>
  <cp:revision>1</cp:revision>
  <dcterms:created xsi:type="dcterms:W3CDTF">2022-11-22T12:27:54Z</dcterms:created>
  <dcterms:modified xsi:type="dcterms:W3CDTF">2022-11-22T13:17:45Z</dcterms:modified>
</cp:coreProperties>
</file>