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73" r:id="rId9"/>
    <p:sldId id="298" r:id="rId10"/>
    <p:sldId id="257" r:id="rId11"/>
    <p:sldId id="293" r:id="rId12"/>
    <p:sldId id="263" r:id="rId13"/>
    <p:sldId id="264" r:id="rId14"/>
    <p:sldId id="261" r:id="rId15"/>
    <p:sldId id="262" r:id="rId16"/>
    <p:sldId id="295" r:id="rId17"/>
    <p:sldId id="296" r:id="rId18"/>
    <p:sldId id="297" r:id="rId19"/>
    <p:sldId id="274" r:id="rId20"/>
    <p:sldId id="265" r:id="rId21"/>
    <p:sldId id="266" r:id="rId22"/>
    <p:sldId id="267" r:id="rId23"/>
    <p:sldId id="294" r:id="rId24"/>
    <p:sldId id="268" r:id="rId25"/>
    <p:sldId id="275" r:id="rId26"/>
    <p:sldId id="276" r:id="rId27"/>
    <p:sldId id="270" r:id="rId28"/>
    <p:sldId id="271" r:id="rId29"/>
    <p:sldId id="272" r:id="rId30"/>
    <p:sldId id="258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69" r:id="rId39"/>
    <p:sldId id="284" r:id="rId40"/>
    <p:sldId id="285" r:id="rId41"/>
    <p:sldId id="28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XML" TargetMode="External"/><Relationship Id="rId3" Type="http://schemas.openxmlformats.org/officeDocument/2006/relationships/hyperlink" Target="https://ru.wikipedia.org/wiki/Apache_Ant" TargetMode="External"/><Relationship Id="rId7" Type="http://schemas.openxmlformats.org/officeDocument/2006/relationships/hyperlink" Target="https://ru.wikipedia.org/wiki/Kotlin" TargetMode="External"/><Relationship Id="rId2" Type="http://schemas.openxmlformats.org/officeDocument/2006/relationships/hyperlink" Target="https://ru.wikipedia.org/wiki/%D0%90%D0%B2%D1%82%D0%BE%D0%BC%D0%B0%D1%82%D0%B8%D0%B7%D0%B0%D1%86%D0%B8%D1%8F_%D1%81%D0%B1%D0%BE%D1%80%D0%BA%D0%B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Groovy" TargetMode="External"/><Relationship Id="rId5" Type="http://schemas.openxmlformats.org/officeDocument/2006/relationships/hyperlink" Target="https://ru.wikipedia.org/wiki/%D0%9F%D1%80%D0%B5%D0%B4%D0%BC%D0%B5%D1%82%D0%BD%D0%BE-%D0%BE%D1%80%D0%B8%D0%B5%D0%BD%D1%82%D0%B8%D1%80%D0%BE%D0%B2%D0%B0%D0%BD%D0%BD%D1%8B%D0%B9_%D1%8F%D0%B7%D1%8B%D0%BA_%D0%BF%D1%80%D0%BE%D0%B3%D1%80%D0%B0%D0%BC%D0%BC%D0%B8%D1%80%D0%BE%D0%B2%D0%B0%D0%BD%D0%B8%D1%8F" TargetMode="External"/><Relationship Id="rId10" Type="http://schemas.openxmlformats.org/officeDocument/2006/relationships/hyperlink" Target="https://ru.wikipedia.org/wiki/%D0%98%D1%82%D0%B5%D1%80%D0%B0%D1%82%D0%B8%D0%B2%D0%BD%D0%B0%D1%8F_%D1%80%D0%B0%D0%B7%D1%80%D0%B0%D0%B1%D0%BE%D1%82%D0%BA%D0%B0" TargetMode="External"/><Relationship Id="rId4" Type="http://schemas.openxmlformats.org/officeDocument/2006/relationships/hyperlink" Target="https://ru.wikipedia.org/wiki/Apache_Maven" TargetMode="External"/><Relationship Id="rId9" Type="http://schemas.openxmlformats.org/officeDocument/2006/relationships/hyperlink" Target="https://ru.wikipedia.org/wiki/%D0%9D%D0%B0%D0%BF%D1%80%D0%B0%D0%B2%D0%BB%D0%B5%D0%BD%D0%BD%D1%8B%D0%B9_%D0%B0%D1%86%D0%B8%D0%BA%D0%BB%D0%B8%D1%87%D0%B5%D1%81%D0%BA%D0%B8%D0%B9_%D0%B3%D1%80%D0%B0%D1%8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8661" y="802298"/>
            <a:ext cx="9736191" cy="254143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Разработка мобильных приложений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ANDROID STUDIO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36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06182" y="0"/>
            <a:ext cx="5479385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3200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32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Структура проекта</a:t>
            </a:r>
            <a:endParaRPr lang="ru-RU" sz="3200" b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079" y="747248"/>
            <a:ext cx="1151608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представлен 2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корневыми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папками: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Gradle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Scripts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включает 3 подпапки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Папка 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manifests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содержит файлы конфигураций или файлы манифеста приложения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папке 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находится исходный код приложения.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Папка 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содержит файлы используемых в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приложении ресурсов (картинки, стили, размерности для различных устройств и т.д.)</a:t>
            </a:r>
          </a:p>
          <a:p>
            <a:endParaRPr lang="en-US" sz="2400" b="1" dirty="0" smtClean="0">
              <a:solidFill>
                <a:srgbClr val="6B6B6B"/>
              </a:solidFill>
              <a:latin typeface="Verdan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7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050" y="0"/>
            <a:ext cx="11867950" cy="700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состоять из различных модулей. </a:t>
            </a:r>
            <a:endParaRPr lang="en-US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умолчанию, когда мы создаем проект, создается один модуль - 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Состоящий из трёх подпапок: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manifests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хранит файл манифеста 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AndroidManifest.xml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описывает конфигурацию приложения и определяет </a:t>
            </a:r>
            <a:endParaRPr lang="en-US" alt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компонентов данного приложения.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хранит файлы кода на языке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структурированы </a:t>
            </a:r>
            <a:endParaRPr lang="en-US" alt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отдельным пакетам. </a:t>
            </a:r>
            <a:endParaRPr lang="en-US" alt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Так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папке </a:t>
            </a:r>
            <a:r>
              <a:rPr lang="ru-RU" altLang="ru-RU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com.example.helloapp</a:t>
            </a:r>
            <a:r>
              <a:rPr lang="ru-RU" alt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ru-RU" sz="2800" b="1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ru-RU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(название которого было указано</a:t>
            </a:r>
            <a:r>
              <a:rPr lang="en-US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этапе создания проекта) </a:t>
            </a:r>
            <a:endParaRPr lang="en-US" alt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по умолчанию файл 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MainActivity.java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кодом на языке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представляет класс </a:t>
            </a:r>
            <a:r>
              <a:rPr lang="ru-RU" alt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MainActivity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запускаемый по умолчанию при старте приложения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88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054" y="938127"/>
            <a:ext cx="114069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содержит исходный код приложения. Классы могут быть расположены в различных пакетах, но обязательно внутри папки 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61332" y="-80757"/>
            <a:ext cx="981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java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79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50329" y="-55385"/>
            <a:ext cx="703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</a:t>
            </a:r>
            <a:endParaRPr lang="en-US" sz="32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141" y="529390"/>
            <a:ext cx="11405937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папке 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расположены все используемые приложением ресурсы. Внутри папки 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эти все ресурсы распределены по своим папкам: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Папка </a:t>
            </a:r>
            <a:r>
              <a:rPr lang="ru-RU" alt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drawable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содержит файлы с изображениями, которые будет использоваться в приложении.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Папка </a:t>
            </a:r>
            <a:r>
              <a:rPr lang="ru-RU" alt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располагает 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xml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файлами, которые используются для построения пользовательского интерфейса </a:t>
            </a:r>
            <a:r>
              <a:rPr lang="ru-RU" alt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приложения.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умолчанию здесь есть файл 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activity_main.xml</a:t>
            </a:r>
            <a:endParaRPr lang="ru-RU" alt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папке </a:t>
            </a:r>
            <a:r>
              <a:rPr lang="ru-RU" alt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находятся 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xml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файлы, используемые только для создания меню.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ru-RU" alt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mipmap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папке хранят только значки приложения. Любые другие </a:t>
            </a:r>
            <a:r>
              <a:rPr lang="ru-RU" alt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drawable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элементы должны быть размещены в своей папке.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хранит те </a:t>
            </a:r>
            <a:r>
              <a:rPr lang="ru-RU" alt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xml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файлы, в которых определяются простые значения </a:t>
            </a:r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типа строк, массивов, целых чисел, размерностей, цветов и стилей</a:t>
            </a:r>
            <a:endParaRPr lang="ru-RU" altLang="ru-RU" sz="28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7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723" y="827772"/>
            <a:ext cx="114757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папка 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хранит различные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xml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-файлы, содержащие коллекции ресурсов - различных данных, которые применяются в приложении. По умолчанию здесь есть два файла и одна папка: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 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colors.xml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хранит описание цветов, используемых в приложении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 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strings.xml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содержит строковые ресурсы, используемые в приложении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 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themes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хранит две темы приложения - для светлую (дневную) и темную (ночную)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4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58707" y="408771"/>
            <a:ext cx="5450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AndroidManifest.xml файл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91" y="1357162"/>
            <a:ext cx="107995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 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AndroidManifest.xml 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из самых важных в </a:t>
            </a:r>
            <a:r>
              <a:rPr lang="ru-RU" alt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проекте. В нем содержится информация о пакетах приложениях, компонентах типа </a:t>
            </a:r>
            <a:r>
              <a:rPr lang="ru-RU" alt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Файл 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AndroidManifest.xml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выполняет следующие задачи: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Предоставляет разрешения приложению на использование или доступ к другим компонентам системы.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Определяет как будут запускаться, например, </a:t>
            </a:r>
            <a:r>
              <a:rPr lang="ru-RU" alt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(какие фильтры использовать).</a:t>
            </a:r>
          </a:p>
        </p:txBody>
      </p:sp>
    </p:spTree>
    <p:extLst>
      <p:ext uri="{BB962C8B-B14F-4D97-AF65-F5344CB8AC3E}">
        <p14:creationId xmlns:p14="http://schemas.microsoft.com/office/powerpoint/2010/main" val="22757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269" y="446038"/>
            <a:ext cx="116034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lucida grande"/>
              </a:rPr>
              <a:t>В файле манифеста только </a:t>
            </a:r>
            <a:r>
              <a:rPr lang="ru-RU" sz="2800" dirty="0" smtClean="0">
                <a:solidFill>
                  <a:srgbClr val="000000"/>
                </a:solidFill>
                <a:latin typeface="lucida grande"/>
              </a:rPr>
              <a:t>два элемента: </a:t>
            </a:r>
            <a:r>
              <a:rPr lang="ru-RU" sz="2800" b="1" dirty="0" smtClean="0">
                <a:solidFill>
                  <a:srgbClr val="8B0000"/>
                </a:solidFill>
                <a:latin typeface="Courier New" panose="02070309020205020404" pitchFamily="49" charset="0"/>
              </a:rPr>
              <a:t>&lt;</a:t>
            </a:r>
            <a:r>
              <a:rPr lang="ru-RU" sz="2800" b="1" dirty="0" err="1" smtClean="0">
                <a:solidFill>
                  <a:srgbClr val="8B0000"/>
                </a:solidFill>
                <a:latin typeface="Courier New" panose="02070309020205020404" pitchFamily="49" charset="0"/>
              </a:rPr>
              <a:t>manifest</a:t>
            </a:r>
            <a:r>
              <a:rPr lang="ru-RU" sz="2800" b="1" dirty="0" smtClean="0">
                <a:solidFill>
                  <a:srgbClr val="8B0000"/>
                </a:solidFill>
                <a:latin typeface="Courier New" panose="02070309020205020404" pitchFamily="49" charset="0"/>
              </a:rPr>
              <a:t>&gt; </a:t>
            </a:r>
            <a:r>
              <a:rPr lang="ru-RU" sz="2800" dirty="0" smtClean="0">
                <a:solidFill>
                  <a:srgbClr val="000000"/>
                </a:solidFill>
                <a:latin typeface="lucida grande"/>
              </a:rPr>
              <a:t>и </a:t>
            </a:r>
            <a:r>
              <a:rPr lang="ru-RU" sz="2800" b="1" dirty="0" smtClean="0">
                <a:solidFill>
                  <a:srgbClr val="8B0000"/>
                </a:solidFill>
                <a:latin typeface="Courier New" panose="02070309020205020404" pitchFamily="49" charset="0"/>
              </a:rPr>
              <a:t>&lt;</a:t>
            </a:r>
            <a:r>
              <a:rPr lang="ru-RU" sz="2800" b="1" dirty="0" err="1" smtClean="0">
                <a:solidFill>
                  <a:srgbClr val="8B0000"/>
                </a:solidFill>
                <a:latin typeface="Courier New" panose="02070309020205020404" pitchFamily="49" charset="0"/>
              </a:rPr>
              <a:t>application</a:t>
            </a:r>
            <a:r>
              <a:rPr lang="ru-RU" sz="2800" b="1" dirty="0" smtClean="0">
                <a:solidFill>
                  <a:srgbClr val="8B0000"/>
                </a:solidFill>
                <a:latin typeface="Courier New" panose="02070309020205020404" pitchFamily="49" charset="0"/>
              </a:rPr>
              <a:t>&gt; </a:t>
            </a:r>
            <a:r>
              <a:rPr lang="ru-RU" sz="2800" dirty="0" smtClean="0">
                <a:solidFill>
                  <a:srgbClr val="000000"/>
                </a:solidFill>
                <a:latin typeface="lucida grande"/>
              </a:rPr>
              <a:t>являются </a:t>
            </a:r>
            <a:r>
              <a:rPr lang="ru-RU" sz="2800" dirty="0">
                <a:solidFill>
                  <a:srgbClr val="000000"/>
                </a:solidFill>
                <a:latin typeface="lucida grande"/>
              </a:rPr>
              <a:t>обязательными и при этом встречаются ровно по одному разу. Остальные элементы могут встречаться </a:t>
            </a:r>
            <a:r>
              <a:rPr lang="ru-RU" sz="2800" dirty="0" smtClean="0">
                <a:solidFill>
                  <a:srgbClr val="000000"/>
                </a:solidFill>
                <a:latin typeface="lucida grande"/>
              </a:rPr>
              <a:t>несколько раз </a:t>
            </a:r>
            <a:r>
              <a:rPr lang="ru-RU" sz="2800" dirty="0">
                <a:solidFill>
                  <a:srgbClr val="000000"/>
                </a:solidFill>
                <a:latin typeface="lucida grande"/>
              </a:rPr>
              <a:t>или не появляться совсем, в </a:t>
            </a:r>
            <a:r>
              <a:rPr lang="ru-RU" sz="2800" dirty="0" smtClean="0">
                <a:solidFill>
                  <a:srgbClr val="000000"/>
                </a:solidFill>
                <a:latin typeface="lucida grande"/>
              </a:rPr>
              <a:t>этом случае </a:t>
            </a:r>
            <a:r>
              <a:rPr lang="ru-RU" sz="2800" i="1" dirty="0" smtClean="0">
                <a:solidFill>
                  <a:srgbClr val="000000"/>
                </a:solidFill>
                <a:latin typeface="lucida grande"/>
              </a:rPr>
              <a:t>манифест </a:t>
            </a:r>
            <a:r>
              <a:rPr lang="ru-RU" sz="2800" dirty="0" smtClean="0">
                <a:solidFill>
                  <a:srgbClr val="000000"/>
                </a:solidFill>
                <a:latin typeface="lucida grande"/>
              </a:rPr>
              <a:t>определяет </a:t>
            </a:r>
            <a:r>
              <a:rPr lang="ru-RU" sz="2800" dirty="0">
                <a:solidFill>
                  <a:srgbClr val="000000"/>
                </a:solidFill>
                <a:latin typeface="lucida grande"/>
              </a:rPr>
              <a:t>пустое </a:t>
            </a:r>
            <a:r>
              <a:rPr lang="ru-RU" sz="2800" i="1" dirty="0">
                <a:solidFill>
                  <a:srgbClr val="000000"/>
                </a:solidFill>
                <a:latin typeface="lucida grande"/>
              </a:rPr>
              <a:t>приложение</a:t>
            </a:r>
            <a:r>
              <a:rPr lang="ru-RU" sz="2800" dirty="0">
                <a:solidFill>
                  <a:srgbClr val="000000"/>
                </a:solidFill>
                <a:latin typeface="lucida grande"/>
              </a:rPr>
              <a:t>.</a:t>
            </a:r>
          </a:p>
          <a:p>
            <a:r>
              <a:rPr lang="ru-RU" sz="2800" dirty="0">
                <a:solidFill>
                  <a:srgbClr val="000000"/>
                </a:solidFill>
                <a:latin typeface="lucida grande"/>
              </a:rPr>
              <a:t>Следующий листинг демонстрирует общую структуру файла манифеста.</a:t>
            </a:r>
            <a:endParaRPr lang="ru-RU" sz="2800" b="0" i="0" dirty="0">
              <a:solidFill>
                <a:srgbClr val="000000"/>
              </a:solidFill>
              <a:effectLst/>
              <a:latin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728979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7255" y="89872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8B0000"/>
                </a:solidFill>
                <a:latin typeface="Arial Unicode MS"/>
              </a:rPr>
              <a:t>&lt;?</a:t>
            </a:r>
            <a:r>
              <a:rPr lang="ru-RU" altLang="ru-RU" sz="2400" dirty="0" err="1">
                <a:solidFill>
                  <a:srgbClr val="8B0000"/>
                </a:solidFill>
                <a:latin typeface="Arial Unicode MS"/>
              </a:rPr>
              <a:t>xml</a:t>
            </a:r>
            <a:r>
              <a:rPr lang="ru-RU" altLang="ru-RU" sz="2400" dirty="0">
                <a:solidFill>
                  <a:srgbClr val="8B0000"/>
                </a:solidFill>
                <a:latin typeface="Arial Unicode MS"/>
              </a:rPr>
              <a:t> </a:t>
            </a:r>
            <a:r>
              <a:rPr lang="ru-RU" altLang="ru-RU" sz="2400" dirty="0" err="1">
                <a:solidFill>
                  <a:srgbClr val="8B0000"/>
                </a:solidFill>
                <a:latin typeface="Arial Unicode MS"/>
              </a:rPr>
              <a:t>version</a:t>
            </a:r>
            <a:r>
              <a:rPr lang="ru-RU" altLang="ru-RU" sz="2400" dirty="0">
                <a:solidFill>
                  <a:srgbClr val="8B0000"/>
                </a:solidFill>
                <a:latin typeface="Arial Unicode MS"/>
              </a:rPr>
              <a:t>="1.0" </a:t>
            </a:r>
            <a:r>
              <a:rPr lang="ru-RU" altLang="ru-RU" sz="2400" dirty="0" err="1">
                <a:solidFill>
                  <a:srgbClr val="8B0000"/>
                </a:solidFill>
                <a:latin typeface="Arial Unicode MS"/>
              </a:rPr>
              <a:t>encoding</a:t>
            </a:r>
            <a:r>
              <a:rPr lang="ru-RU" altLang="ru-RU" sz="2400" dirty="0">
                <a:solidFill>
                  <a:srgbClr val="8B0000"/>
                </a:solidFill>
                <a:latin typeface="Arial Unicode MS"/>
              </a:rPr>
              <a:t>="utf-8"?&gt;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8B0000"/>
                </a:solidFill>
                <a:latin typeface="Arial Unicode MS"/>
              </a:rPr>
              <a:t>&lt;</a:t>
            </a:r>
            <a:r>
              <a:rPr lang="ru-RU" altLang="ru-RU" sz="2400" dirty="0" err="1">
                <a:solidFill>
                  <a:srgbClr val="8B0000"/>
                </a:solidFill>
                <a:latin typeface="Arial Unicode MS"/>
              </a:rPr>
              <a:t>manifest</a:t>
            </a:r>
            <a:r>
              <a:rPr lang="ru-RU" altLang="ru-RU" sz="2400" dirty="0">
                <a:solidFill>
                  <a:srgbClr val="8B0000"/>
                </a:solidFill>
                <a:latin typeface="Arial Unicode MS"/>
              </a:rPr>
              <a:t>&gt;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8B0000"/>
                </a:solidFill>
                <a:latin typeface="Arial Unicode MS"/>
              </a:rPr>
              <a:t>	&lt;</a:t>
            </a:r>
            <a:r>
              <a:rPr lang="ru-RU" altLang="ru-RU" sz="2400" dirty="0" err="1">
                <a:solidFill>
                  <a:srgbClr val="8B0000"/>
                </a:solidFill>
                <a:latin typeface="Arial Unicode MS"/>
              </a:rPr>
              <a:t>uses-permission</a:t>
            </a:r>
            <a:r>
              <a:rPr lang="ru-RU" altLang="ru-RU" sz="2400" dirty="0">
                <a:solidFill>
                  <a:srgbClr val="8B0000"/>
                </a:solidFill>
                <a:latin typeface="Arial Unicode MS"/>
              </a:rPr>
              <a:t> /&gt;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8B0000"/>
                </a:solidFill>
                <a:latin typeface="Arial Unicode MS"/>
              </a:rPr>
              <a:t>	&lt;</a:t>
            </a:r>
            <a:r>
              <a:rPr lang="ru-RU" altLang="ru-RU" sz="2400" dirty="0" err="1">
                <a:solidFill>
                  <a:srgbClr val="8B0000"/>
                </a:solidFill>
                <a:latin typeface="Arial Unicode MS"/>
              </a:rPr>
              <a:t>permission</a:t>
            </a:r>
            <a:r>
              <a:rPr lang="ru-RU" altLang="ru-RU" sz="2400" dirty="0">
                <a:solidFill>
                  <a:srgbClr val="8B0000"/>
                </a:solidFill>
                <a:latin typeface="Arial Unicode MS"/>
              </a:rPr>
              <a:t> /&gt;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8B0000"/>
                </a:solidFill>
                <a:latin typeface="Arial Unicode MS"/>
              </a:rPr>
              <a:t>	&lt;</a:t>
            </a:r>
            <a:r>
              <a:rPr lang="ru-RU" altLang="ru-RU" sz="2400" dirty="0" err="1">
                <a:solidFill>
                  <a:srgbClr val="8B0000"/>
                </a:solidFill>
                <a:latin typeface="Arial Unicode MS"/>
              </a:rPr>
              <a:t>permission-tree</a:t>
            </a:r>
            <a:r>
              <a:rPr lang="ru-RU" altLang="ru-RU" sz="2400" dirty="0">
                <a:solidFill>
                  <a:srgbClr val="8B0000"/>
                </a:solidFill>
                <a:latin typeface="Arial Unicode MS"/>
              </a:rPr>
              <a:t> /&gt;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8B0000"/>
                </a:solidFill>
                <a:latin typeface="Arial Unicode MS"/>
              </a:rPr>
              <a:t>	&lt;</a:t>
            </a:r>
            <a:r>
              <a:rPr lang="ru-RU" altLang="ru-RU" sz="2400" dirty="0" err="1">
                <a:solidFill>
                  <a:srgbClr val="8B0000"/>
                </a:solidFill>
                <a:latin typeface="Arial Unicode MS"/>
              </a:rPr>
              <a:t>permission-group</a:t>
            </a:r>
            <a:r>
              <a:rPr lang="ru-RU" altLang="ru-RU" sz="2400" dirty="0">
                <a:solidFill>
                  <a:srgbClr val="8B0000"/>
                </a:solidFill>
                <a:latin typeface="Arial Unicode MS"/>
              </a:rPr>
              <a:t> /&gt;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8B0000"/>
                </a:solidFill>
                <a:latin typeface="Arial Unicode MS"/>
              </a:rPr>
              <a:t>	&lt;</a:t>
            </a:r>
            <a:r>
              <a:rPr lang="ru-RU" altLang="ru-RU" sz="2400" dirty="0" err="1">
                <a:solidFill>
                  <a:srgbClr val="8B0000"/>
                </a:solidFill>
                <a:latin typeface="Arial Unicode MS"/>
              </a:rPr>
              <a:t>instrumentation</a:t>
            </a:r>
            <a:r>
              <a:rPr lang="ru-RU" altLang="ru-RU" sz="2400" dirty="0">
                <a:solidFill>
                  <a:srgbClr val="8B0000"/>
                </a:solidFill>
                <a:latin typeface="Arial Unicode MS"/>
              </a:rPr>
              <a:t> /&gt;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8B0000"/>
                </a:solidFill>
                <a:latin typeface="Arial Unicode MS"/>
              </a:rPr>
              <a:t>	&lt;</a:t>
            </a:r>
            <a:r>
              <a:rPr lang="ru-RU" altLang="ru-RU" sz="2400" dirty="0" err="1">
                <a:solidFill>
                  <a:srgbClr val="8B0000"/>
                </a:solidFill>
                <a:latin typeface="Arial Unicode MS"/>
              </a:rPr>
              <a:t>uses-sdk</a:t>
            </a:r>
            <a:r>
              <a:rPr lang="ru-RU" altLang="ru-RU" sz="2400" dirty="0">
                <a:solidFill>
                  <a:srgbClr val="8B0000"/>
                </a:solidFill>
                <a:latin typeface="Arial Unicode MS"/>
              </a:rPr>
              <a:t> /&gt;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8B0000"/>
                </a:solidFill>
                <a:latin typeface="Arial Unicode MS"/>
              </a:rPr>
              <a:t>	 &lt;</a:t>
            </a:r>
            <a:r>
              <a:rPr lang="ru-RU" altLang="ru-RU" sz="2400" dirty="0" err="1">
                <a:solidFill>
                  <a:srgbClr val="8B0000"/>
                </a:solidFill>
                <a:latin typeface="Arial Unicode MS"/>
              </a:rPr>
              <a:t>uses-configuration</a:t>
            </a:r>
            <a:r>
              <a:rPr lang="ru-RU" altLang="ru-RU" sz="2400" dirty="0">
                <a:solidFill>
                  <a:srgbClr val="8B0000"/>
                </a:solidFill>
                <a:latin typeface="Arial Unicode MS"/>
              </a:rPr>
              <a:t> /&gt;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8B0000"/>
                </a:solidFill>
                <a:latin typeface="Arial Unicode MS"/>
              </a:rPr>
              <a:t>	&lt;</a:t>
            </a:r>
            <a:r>
              <a:rPr lang="ru-RU" altLang="ru-RU" sz="2400" dirty="0" err="1">
                <a:solidFill>
                  <a:srgbClr val="8B0000"/>
                </a:solidFill>
                <a:latin typeface="Arial Unicode MS"/>
              </a:rPr>
              <a:t>uses-feature</a:t>
            </a:r>
            <a:r>
              <a:rPr lang="ru-RU" altLang="ru-RU" sz="2400" dirty="0">
                <a:solidFill>
                  <a:srgbClr val="8B0000"/>
                </a:solidFill>
                <a:latin typeface="Arial Unicode MS"/>
              </a:rPr>
              <a:t> /&gt;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8B0000"/>
                </a:solidFill>
                <a:latin typeface="Arial Unicode MS"/>
              </a:rPr>
              <a:t>	&lt;</a:t>
            </a:r>
            <a:r>
              <a:rPr lang="ru-RU" altLang="ru-RU" sz="2400" dirty="0" err="1">
                <a:solidFill>
                  <a:srgbClr val="8B0000"/>
                </a:solidFill>
                <a:latin typeface="Arial Unicode MS"/>
              </a:rPr>
              <a:t>support-screens</a:t>
            </a:r>
            <a:r>
              <a:rPr lang="ru-RU" altLang="ru-RU" sz="2400" dirty="0">
                <a:solidFill>
                  <a:srgbClr val="8B0000"/>
                </a:solidFill>
                <a:latin typeface="Arial Unicode MS"/>
              </a:rPr>
              <a:t> /&gt;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8B0000"/>
                </a:solidFill>
                <a:latin typeface="Arial Unicode MS"/>
              </a:rPr>
              <a:t>	&lt;</a:t>
            </a:r>
            <a:r>
              <a:rPr lang="ru-RU" altLang="ru-RU" sz="2400" dirty="0" err="1">
                <a:solidFill>
                  <a:srgbClr val="8B0000"/>
                </a:solidFill>
                <a:latin typeface="Arial Unicode MS"/>
              </a:rPr>
              <a:t>compatible-screens</a:t>
            </a:r>
            <a:r>
              <a:rPr lang="ru-RU" altLang="ru-RU" sz="2400" dirty="0">
                <a:solidFill>
                  <a:srgbClr val="8B0000"/>
                </a:solidFill>
                <a:latin typeface="Arial Unicode MS"/>
              </a:rPr>
              <a:t> /&gt;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srgbClr val="8B0000"/>
                </a:solidFill>
                <a:latin typeface="Arial Unicode MS"/>
              </a:rPr>
              <a:t>	&lt;</a:t>
            </a:r>
            <a:r>
              <a:rPr lang="ru-RU" altLang="ru-RU" sz="2400" dirty="0" err="1">
                <a:solidFill>
                  <a:srgbClr val="8B0000"/>
                </a:solidFill>
                <a:latin typeface="Arial Unicode MS"/>
              </a:rPr>
              <a:t>supports-gl-texture</a:t>
            </a:r>
            <a:r>
              <a:rPr lang="ru-RU" altLang="ru-RU" sz="2400" dirty="0">
                <a:solidFill>
                  <a:srgbClr val="8B0000"/>
                </a:solidFill>
                <a:latin typeface="Arial Unicode MS"/>
              </a:rPr>
              <a:t> /&gt; </a:t>
            </a:r>
          </a:p>
        </p:txBody>
      </p:sp>
    </p:spTree>
    <p:extLst>
      <p:ext uri="{BB962C8B-B14F-4D97-AF65-F5344CB8AC3E}">
        <p14:creationId xmlns:p14="http://schemas.microsoft.com/office/powerpoint/2010/main" val="676546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2250" y="-93214"/>
            <a:ext cx="632722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8B0000"/>
                </a:solidFill>
                <a:latin typeface="Arial Unicode MS"/>
              </a:rPr>
              <a:t>	&lt;</a:t>
            </a:r>
            <a:r>
              <a:rPr lang="ru-RU" altLang="ru-RU" dirty="0" err="1">
                <a:solidFill>
                  <a:srgbClr val="8B0000"/>
                </a:solidFill>
                <a:latin typeface="Arial Unicode MS"/>
              </a:rPr>
              <a:t>application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&gt;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	</a:t>
            </a:r>
            <a:r>
              <a:rPr lang="ru-RU" altLang="ru-RU" dirty="0" smtClean="0">
                <a:solidFill>
                  <a:srgbClr val="8B0000"/>
                </a:solidFill>
                <a:latin typeface="Arial Unicode MS"/>
              </a:rPr>
              <a:t>	&lt;</a:t>
            </a:r>
            <a:r>
              <a:rPr lang="ru-RU" altLang="ru-RU" dirty="0" err="1">
                <a:solidFill>
                  <a:srgbClr val="8B0000"/>
                </a:solidFill>
                <a:latin typeface="Arial Unicode MS"/>
              </a:rPr>
              <a:t>activity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&gt;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		</a:t>
            </a:r>
            <a:r>
              <a:rPr lang="ru-RU" altLang="ru-RU" dirty="0" smtClean="0">
                <a:solidFill>
                  <a:srgbClr val="8B0000"/>
                </a:solidFill>
                <a:latin typeface="Arial Unicode MS"/>
              </a:rPr>
              <a:t>	&lt;</a:t>
            </a:r>
            <a:r>
              <a:rPr lang="ru-RU" altLang="ru-RU" dirty="0" err="1">
                <a:solidFill>
                  <a:srgbClr val="8B0000"/>
                </a:solidFill>
                <a:latin typeface="Arial Unicode MS"/>
              </a:rPr>
              <a:t>intent-filter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&gt;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			</a:t>
            </a:r>
            <a:r>
              <a:rPr lang="ru-RU" altLang="ru-RU" dirty="0" smtClean="0">
                <a:solidFill>
                  <a:srgbClr val="8B0000"/>
                </a:solidFill>
                <a:latin typeface="Arial Unicode MS"/>
              </a:rPr>
              <a:t>	&lt;</a:t>
            </a:r>
            <a:r>
              <a:rPr lang="ru-RU" altLang="ru-RU" dirty="0" err="1">
                <a:solidFill>
                  <a:srgbClr val="8B0000"/>
                </a:solidFill>
                <a:latin typeface="Arial Unicode MS"/>
              </a:rPr>
              <a:t>action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 /&gt;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8B0000"/>
                </a:solidFill>
                <a:latin typeface="Arial Unicode MS"/>
              </a:rPr>
              <a:t>	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			&lt;</a:t>
            </a:r>
            <a:r>
              <a:rPr lang="ru-RU" altLang="ru-RU" dirty="0" err="1">
                <a:solidFill>
                  <a:srgbClr val="8B0000"/>
                </a:solidFill>
                <a:latin typeface="Arial Unicode MS"/>
              </a:rPr>
              <a:t>category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 /&gt;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8B0000"/>
                </a:solidFill>
                <a:latin typeface="Arial Unicode MS"/>
              </a:rPr>
              <a:t>	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			&lt;</a:t>
            </a:r>
            <a:r>
              <a:rPr lang="ru-RU" altLang="ru-RU" dirty="0" err="1">
                <a:solidFill>
                  <a:srgbClr val="8B0000"/>
                </a:solidFill>
                <a:latin typeface="Arial Unicode MS"/>
              </a:rPr>
              <a:t>data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 /&gt;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	</a:t>
            </a:r>
            <a:r>
              <a:rPr lang="ru-RU" altLang="ru-RU" dirty="0" smtClean="0">
                <a:solidFill>
                  <a:srgbClr val="8B0000"/>
                </a:solidFill>
                <a:latin typeface="Arial Unicode MS"/>
              </a:rPr>
              <a:t>	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	&lt;/</a:t>
            </a:r>
            <a:r>
              <a:rPr lang="ru-RU" altLang="ru-RU" dirty="0" err="1">
                <a:solidFill>
                  <a:srgbClr val="8B0000"/>
                </a:solidFill>
                <a:latin typeface="Arial Unicode MS"/>
              </a:rPr>
              <a:t>intent-filter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&gt;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		</a:t>
            </a:r>
            <a:r>
              <a:rPr lang="ru-RU" altLang="ru-RU" dirty="0" smtClean="0">
                <a:solidFill>
                  <a:srgbClr val="8B0000"/>
                </a:solidFill>
                <a:latin typeface="Arial Unicode MS"/>
              </a:rPr>
              <a:t>	&lt;</a:t>
            </a:r>
            <a:r>
              <a:rPr lang="ru-RU" altLang="ru-RU" dirty="0" err="1">
                <a:solidFill>
                  <a:srgbClr val="8B0000"/>
                </a:solidFill>
                <a:latin typeface="Arial Unicode MS"/>
              </a:rPr>
              <a:t>meta-data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 /&gt;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8B0000"/>
                </a:solidFill>
                <a:latin typeface="Arial Unicode MS"/>
              </a:rPr>
              <a:t>	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	&lt;/</a:t>
            </a:r>
            <a:r>
              <a:rPr lang="ru-RU" altLang="ru-RU" dirty="0" err="1">
                <a:solidFill>
                  <a:srgbClr val="8B0000"/>
                </a:solidFill>
                <a:latin typeface="Arial Unicode MS"/>
              </a:rPr>
              <a:t>activity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&gt;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	</a:t>
            </a:r>
            <a:r>
              <a:rPr lang="ru-RU" altLang="ru-RU" dirty="0" smtClean="0">
                <a:solidFill>
                  <a:srgbClr val="8B0000"/>
                </a:solidFill>
                <a:latin typeface="Arial Unicode MS"/>
              </a:rPr>
              <a:t>	&lt;</a:t>
            </a:r>
            <a:r>
              <a:rPr lang="ru-RU" altLang="ru-RU" dirty="0" err="1">
                <a:solidFill>
                  <a:srgbClr val="8B0000"/>
                </a:solidFill>
                <a:latin typeface="Arial Unicode MS"/>
              </a:rPr>
              <a:t>activity-alias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&gt;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		</a:t>
            </a:r>
            <a:r>
              <a:rPr lang="ru-RU" altLang="ru-RU" dirty="0" smtClean="0">
                <a:solidFill>
                  <a:srgbClr val="8B0000"/>
                </a:solidFill>
                <a:latin typeface="Arial Unicode MS"/>
              </a:rPr>
              <a:t>	&lt;</a:t>
            </a:r>
            <a:r>
              <a:rPr lang="ru-RU" altLang="ru-RU" dirty="0" err="1">
                <a:solidFill>
                  <a:srgbClr val="8B0000"/>
                </a:solidFill>
                <a:latin typeface="Arial Unicode MS"/>
              </a:rPr>
              <a:t>intent-filter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&gt; … &lt;/</a:t>
            </a:r>
            <a:r>
              <a:rPr lang="ru-RU" altLang="ru-RU" dirty="0" err="1">
                <a:solidFill>
                  <a:srgbClr val="8B0000"/>
                </a:solidFill>
                <a:latin typeface="Arial Unicode MS"/>
              </a:rPr>
              <a:t>intent-filter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&gt;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8B0000"/>
                </a:solidFill>
                <a:latin typeface="Arial Unicode MS"/>
              </a:rPr>
              <a:t>	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		&lt;</a:t>
            </a:r>
            <a:r>
              <a:rPr lang="ru-RU" altLang="ru-RU" dirty="0" err="1">
                <a:solidFill>
                  <a:srgbClr val="8B0000"/>
                </a:solidFill>
                <a:latin typeface="Arial Unicode MS"/>
              </a:rPr>
              <a:t>meta-data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 /&gt;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	</a:t>
            </a:r>
            <a:r>
              <a:rPr lang="ru-RU" altLang="ru-RU" dirty="0" smtClean="0">
                <a:solidFill>
                  <a:srgbClr val="8B0000"/>
                </a:solidFill>
                <a:latin typeface="Arial Unicode MS"/>
              </a:rPr>
              <a:t>	&lt;/</a:t>
            </a:r>
            <a:r>
              <a:rPr lang="ru-RU" altLang="ru-RU" dirty="0" err="1">
                <a:solidFill>
                  <a:srgbClr val="8B0000"/>
                </a:solidFill>
                <a:latin typeface="Arial Unicode MS"/>
              </a:rPr>
              <a:t>activity-alias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&gt;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8B0000"/>
                </a:solidFill>
                <a:latin typeface="Arial Unicode MS"/>
              </a:rPr>
              <a:t>	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	&lt;</a:t>
            </a:r>
            <a:r>
              <a:rPr lang="ru-RU" altLang="ru-RU" dirty="0" err="1">
                <a:solidFill>
                  <a:srgbClr val="8B0000"/>
                </a:solidFill>
                <a:latin typeface="Arial Unicode MS"/>
              </a:rPr>
              <a:t>service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&gt;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	</a:t>
            </a:r>
            <a:r>
              <a:rPr lang="ru-RU" altLang="ru-RU" dirty="0" smtClean="0">
                <a:solidFill>
                  <a:srgbClr val="8B0000"/>
                </a:solidFill>
                <a:latin typeface="Arial Unicode MS"/>
              </a:rPr>
              <a:t>	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	&lt;</a:t>
            </a:r>
            <a:r>
              <a:rPr lang="ru-RU" altLang="ru-RU" dirty="0" err="1">
                <a:solidFill>
                  <a:srgbClr val="8B0000"/>
                </a:solidFill>
                <a:latin typeface="Arial Unicode MS"/>
              </a:rPr>
              <a:t>intent-filter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&gt; … &lt;/</a:t>
            </a:r>
            <a:r>
              <a:rPr lang="ru-RU" altLang="ru-RU" dirty="0" err="1">
                <a:solidFill>
                  <a:srgbClr val="8B0000"/>
                </a:solidFill>
                <a:latin typeface="Arial Unicode MS"/>
              </a:rPr>
              <a:t>intent-filter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&gt;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8B0000"/>
                </a:solidFill>
                <a:latin typeface="Arial Unicode MS"/>
              </a:rPr>
              <a:t>	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		&lt;</a:t>
            </a:r>
            <a:r>
              <a:rPr lang="ru-RU" altLang="ru-RU" dirty="0" err="1">
                <a:solidFill>
                  <a:srgbClr val="8B0000"/>
                </a:solidFill>
                <a:latin typeface="Arial Unicode MS"/>
              </a:rPr>
              <a:t>meta-data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 /&gt;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	</a:t>
            </a:r>
            <a:r>
              <a:rPr lang="ru-RU" altLang="ru-RU" dirty="0" smtClean="0">
                <a:solidFill>
                  <a:srgbClr val="8B0000"/>
                </a:solidFill>
                <a:latin typeface="Arial Unicode MS"/>
              </a:rPr>
              <a:t>	&lt;/</a:t>
            </a:r>
            <a:r>
              <a:rPr lang="ru-RU" altLang="ru-RU" dirty="0" err="1">
                <a:solidFill>
                  <a:srgbClr val="8B0000"/>
                </a:solidFill>
                <a:latin typeface="Arial Unicode MS"/>
              </a:rPr>
              <a:t>service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&gt;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8B0000"/>
                </a:solidFill>
                <a:latin typeface="Arial Unicode MS"/>
              </a:rPr>
              <a:t>		&lt;</a:t>
            </a:r>
            <a:r>
              <a:rPr lang="ru-RU" altLang="ru-RU" dirty="0" err="1">
                <a:solidFill>
                  <a:srgbClr val="8B0000"/>
                </a:solidFill>
                <a:latin typeface="Arial Unicode MS"/>
              </a:rPr>
              <a:t>receiver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&gt; </a:t>
            </a:r>
            <a:endParaRPr lang="ru-RU" altLang="ru-RU" dirty="0" smtClean="0">
              <a:solidFill>
                <a:srgbClr val="8B0000"/>
              </a:solidFill>
              <a:latin typeface="Arial Unicode M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	</a:t>
            </a:r>
            <a:r>
              <a:rPr lang="ru-RU" altLang="ru-RU" dirty="0" smtClean="0">
                <a:solidFill>
                  <a:srgbClr val="8B0000"/>
                </a:solidFill>
                <a:latin typeface="Arial Unicode MS"/>
              </a:rPr>
              <a:t>		&lt;</a:t>
            </a:r>
            <a:r>
              <a:rPr lang="ru-RU" altLang="ru-RU" dirty="0" err="1">
                <a:solidFill>
                  <a:srgbClr val="8B0000"/>
                </a:solidFill>
                <a:latin typeface="Arial Unicode MS"/>
              </a:rPr>
              <a:t>intent-filter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&gt; … &lt;/</a:t>
            </a:r>
            <a:r>
              <a:rPr lang="ru-RU" altLang="ru-RU" dirty="0" err="1">
                <a:solidFill>
                  <a:srgbClr val="8B0000"/>
                </a:solidFill>
                <a:latin typeface="Arial Unicode MS"/>
              </a:rPr>
              <a:t>intent-filter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&gt; </a:t>
            </a:r>
            <a:endParaRPr lang="ru-RU" altLang="ru-RU" dirty="0" smtClean="0">
              <a:solidFill>
                <a:srgbClr val="8B0000"/>
              </a:solidFill>
              <a:latin typeface="Arial Unicode M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8B0000"/>
                </a:solidFill>
                <a:latin typeface="Arial Unicode MS"/>
              </a:rPr>
              <a:t>			&lt;</a:t>
            </a:r>
            <a:r>
              <a:rPr lang="ru-RU" altLang="ru-RU" dirty="0" err="1">
                <a:solidFill>
                  <a:srgbClr val="8B0000"/>
                </a:solidFill>
                <a:latin typeface="Arial Unicode MS"/>
              </a:rPr>
              <a:t>meta-data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 /&gt; </a:t>
            </a:r>
            <a:endParaRPr lang="ru-RU" altLang="ru-RU" dirty="0" smtClean="0">
              <a:solidFill>
                <a:srgbClr val="8B0000"/>
              </a:solidFill>
              <a:latin typeface="Arial Unicode M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	</a:t>
            </a:r>
            <a:r>
              <a:rPr lang="ru-RU" altLang="ru-RU" dirty="0" smtClean="0">
                <a:solidFill>
                  <a:srgbClr val="8B0000"/>
                </a:solidFill>
                <a:latin typeface="Arial Unicode MS"/>
              </a:rPr>
              <a:t>	&lt;/</a:t>
            </a:r>
            <a:r>
              <a:rPr lang="ru-RU" altLang="ru-RU" dirty="0" err="1">
                <a:solidFill>
                  <a:srgbClr val="8B0000"/>
                </a:solidFill>
                <a:latin typeface="Arial Unicode MS"/>
              </a:rPr>
              <a:t>receiver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&gt; </a:t>
            </a:r>
            <a:endParaRPr lang="ru-RU" altLang="ru-RU" dirty="0" smtClean="0">
              <a:solidFill>
                <a:srgbClr val="8B0000"/>
              </a:solidFill>
              <a:latin typeface="Arial Unicode M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	</a:t>
            </a:r>
            <a:r>
              <a:rPr lang="ru-RU" altLang="ru-RU" dirty="0" smtClean="0">
                <a:solidFill>
                  <a:srgbClr val="8B0000"/>
                </a:solidFill>
                <a:latin typeface="Arial Unicode MS"/>
              </a:rPr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1820" y="232781"/>
            <a:ext cx="54023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8B0000"/>
                </a:solidFill>
                <a:latin typeface="Arial Unicode MS"/>
              </a:rPr>
              <a:t>		&lt;</a:t>
            </a:r>
            <a:r>
              <a:rPr lang="ru-RU" altLang="ru-RU" dirty="0" err="1">
                <a:solidFill>
                  <a:srgbClr val="8B0000"/>
                </a:solidFill>
                <a:latin typeface="Arial Unicode MS"/>
              </a:rPr>
              <a:t>provider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&gt; </a:t>
            </a:r>
            <a:endParaRPr lang="ru-RU" altLang="ru-RU" dirty="0" smtClean="0">
              <a:solidFill>
                <a:srgbClr val="8B0000"/>
              </a:solidFill>
              <a:latin typeface="Arial Unicode M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	</a:t>
            </a:r>
            <a:r>
              <a:rPr lang="ru-RU" altLang="ru-RU" dirty="0" smtClean="0">
                <a:solidFill>
                  <a:srgbClr val="8B0000"/>
                </a:solidFill>
                <a:latin typeface="Arial Unicode MS"/>
              </a:rPr>
              <a:t>		&lt;</a:t>
            </a:r>
            <a:r>
              <a:rPr lang="ru-RU" altLang="ru-RU" dirty="0" err="1">
                <a:solidFill>
                  <a:srgbClr val="8B0000"/>
                </a:solidFill>
                <a:latin typeface="Arial Unicode MS"/>
              </a:rPr>
              <a:t>grant-uri-permission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 /&gt;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8B0000"/>
                </a:solidFill>
                <a:latin typeface="Arial Unicode MS"/>
              </a:rPr>
              <a:t>		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	&lt;</a:t>
            </a:r>
            <a:r>
              <a:rPr lang="ru-RU" altLang="ru-RU" dirty="0" err="1">
                <a:solidFill>
                  <a:srgbClr val="8B0000"/>
                </a:solidFill>
                <a:latin typeface="Arial Unicode MS"/>
              </a:rPr>
              <a:t>meta-data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 /&gt; </a:t>
            </a:r>
            <a:endParaRPr lang="ru-RU" altLang="ru-RU" dirty="0" smtClean="0">
              <a:solidFill>
                <a:srgbClr val="8B0000"/>
              </a:solidFill>
              <a:latin typeface="Arial Unicode M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8B0000"/>
                </a:solidFill>
                <a:latin typeface="Arial Unicode MS"/>
              </a:rPr>
              <a:t>			&lt;</a:t>
            </a:r>
            <a:r>
              <a:rPr lang="ru-RU" altLang="ru-RU" dirty="0" err="1">
                <a:solidFill>
                  <a:srgbClr val="8B0000"/>
                </a:solidFill>
                <a:latin typeface="Arial Unicode MS"/>
              </a:rPr>
              <a:t>path-permission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 /&gt; </a:t>
            </a:r>
            <a:endParaRPr lang="ru-RU" altLang="ru-RU" dirty="0" smtClean="0">
              <a:solidFill>
                <a:srgbClr val="8B0000"/>
              </a:solidFill>
              <a:latin typeface="Arial Unicode M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8B0000"/>
                </a:solidFill>
                <a:latin typeface="Arial Unicode MS"/>
              </a:rPr>
              <a:t>		&lt;/</a:t>
            </a:r>
            <a:r>
              <a:rPr lang="ru-RU" altLang="ru-RU" dirty="0" err="1">
                <a:solidFill>
                  <a:srgbClr val="8B0000"/>
                </a:solidFill>
                <a:latin typeface="Arial Unicode MS"/>
              </a:rPr>
              <a:t>provider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&gt; </a:t>
            </a:r>
            <a:endParaRPr lang="ru-RU" altLang="ru-RU" dirty="0" smtClean="0">
              <a:solidFill>
                <a:srgbClr val="8B0000"/>
              </a:solidFill>
              <a:latin typeface="Arial Unicode M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8B0000"/>
                </a:solidFill>
                <a:latin typeface="Arial Unicode MS"/>
              </a:rPr>
              <a:t>		&lt;</a:t>
            </a:r>
            <a:r>
              <a:rPr lang="ru-RU" altLang="ru-RU" dirty="0" err="1">
                <a:solidFill>
                  <a:srgbClr val="8B0000"/>
                </a:solidFill>
                <a:latin typeface="Arial Unicode MS"/>
              </a:rPr>
              <a:t>uses-library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 /&gt; </a:t>
            </a:r>
            <a:endParaRPr lang="ru-RU" altLang="ru-RU" dirty="0" smtClean="0">
              <a:solidFill>
                <a:srgbClr val="8B0000"/>
              </a:solidFill>
              <a:latin typeface="Arial Unicode MS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8B0000"/>
                </a:solidFill>
                <a:latin typeface="Arial Unicode MS"/>
              </a:rPr>
              <a:t>	&lt;/</a:t>
            </a:r>
            <a:r>
              <a:rPr lang="ru-RU" altLang="ru-RU" dirty="0" err="1">
                <a:solidFill>
                  <a:srgbClr val="8B0000"/>
                </a:solidFill>
                <a:latin typeface="Arial Unicode MS"/>
              </a:rPr>
              <a:t>application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&gt;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 &lt;/</a:t>
            </a:r>
            <a:r>
              <a:rPr lang="ru-RU" altLang="ru-RU" dirty="0" err="1">
                <a:solidFill>
                  <a:srgbClr val="8B0000"/>
                </a:solidFill>
                <a:latin typeface="Arial Unicode MS"/>
              </a:rPr>
              <a:t>manifest</a:t>
            </a:r>
            <a:r>
              <a:rPr lang="ru-RU" altLang="ru-RU" dirty="0">
                <a:solidFill>
                  <a:srgbClr val="8B0000"/>
                </a:solidFill>
                <a:latin typeface="Arial Unicode MS"/>
              </a:rPr>
              <a:t>&gt;</a:t>
            </a:r>
            <a:r>
              <a:rPr lang="ru-RU" altLang="ru-RU" dirty="0"/>
              <a:t> 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62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185" y="124891"/>
            <a:ext cx="10570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МАНИФЕСТ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431" y="771222"/>
            <a:ext cx="92392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28" y="680720"/>
            <a:ext cx="10453511" cy="5880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8980" y="0"/>
            <a:ext cx="3840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ANDROID STUDIO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275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1177" y="131680"/>
            <a:ext cx="1596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Gradle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32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909" y="1304744"/>
            <a:ext cx="1196109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Скрипты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Gradle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используются для автоматизации сборки проекта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процесс сборки осуществляется с использованием системы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Gradle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инструментария для автоматической сборки с помощью набора конфигурационных файлов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alt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Gradle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скрипты написаны на языке </a:t>
            </a:r>
            <a:r>
              <a:rPr lang="ru-RU" alt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groove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3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388" y="486365"/>
            <a:ext cx="11286836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Gradle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Gradle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 </a:t>
            </a:r>
            <a:r>
              <a:rPr lang="ru-RU" sz="2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Автоматизация сборки"/>
              </a:rPr>
              <a:t>система автоматической сборки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построенная на принципах </a:t>
            </a:r>
            <a:r>
              <a:rPr lang="ru-RU" sz="28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Apache Ant"/>
              </a:rPr>
              <a:t>Apache</a:t>
            </a:r>
            <a:r>
              <a:rPr lang="ru-RU" sz="2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Apache Ant"/>
              </a:rPr>
              <a:t> </a:t>
            </a:r>
            <a:r>
              <a:rPr lang="ru-RU" sz="28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Apache Ant"/>
              </a:rPr>
              <a:t>Ant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 </a:t>
            </a:r>
            <a:r>
              <a:rPr lang="ru-RU" sz="28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Apache Maven"/>
              </a:rPr>
              <a:t>Apache</a:t>
            </a:r>
            <a:r>
              <a:rPr lang="ru-RU" sz="2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Apache Maven"/>
              </a:rPr>
              <a:t> </a:t>
            </a:r>
            <a:r>
              <a:rPr lang="ru-RU" sz="28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Apache Maven"/>
              </a:rPr>
              <a:t>Maven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но предоставляющая </a:t>
            </a:r>
            <a:r>
              <a:rPr lang="ru-RU" sz="2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Предметно-ориентированный язык программирования"/>
              </a:rPr>
              <a:t>DSL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на языках </a:t>
            </a:r>
            <a:r>
              <a:rPr lang="ru-RU" sz="28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Groovy"/>
              </a:rPr>
              <a:t>Groovy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 </a:t>
            </a:r>
            <a:r>
              <a:rPr lang="ru-RU" sz="28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 tooltip="Kotlin"/>
              </a:rPr>
              <a:t>Kotlin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вместо традиционной </a:t>
            </a:r>
            <a:r>
              <a:rPr lang="ru-RU" sz="2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 tooltip="XML"/>
              </a:rPr>
              <a:t>XML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-образной формы представления конфигурации проекта.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отличие от </a:t>
            </a:r>
            <a:r>
              <a:rPr lang="ru-RU" sz="28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Apache Maven"/>
              </a:rPr>
              <a:t>Apache</a:t>
            </a:r>
            <a:r>
              <a:rPr lang="ru-RU" sz="2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Apache Maven"/>
              </a:rPr>
              <a:t> </a:t>
            </a:r>
            <a:r>
              <a:rPr lang="ru-RU" sz="28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Apache Maven"/>
              </a:rPr>
              <a:t>Maven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основанного на концепции жизненного цикла проекта, и </a:t>
            </a:r>
            <a:r>
              <a:rPr lang="ru-RU" sz="28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Apache Ant"/>
              </a:rPr>
              <a:t>Apache</a:t>
            </a:r>
            <a:r>
              <a:rPr lang="ru-RU" sz="2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Apache Ant"/>
              </a:rPr>
              <a:t> </a:t>
            </a:r>
            <a:r>
              <a:rPr lang="ru-RU" sz="28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Apache Ant"/>
              </a:rPr>
              <a:t>Ant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котором порядок выполнения задач (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targets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определяется отношениями зависимости (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depends-on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Gradle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использует </a:t>
            </a:r>
            <a:r>
              <a:rPr lang="ru-RU" sz="2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 tooltip="Направленный ациклический граф"/>
              </a:rPr>
              <a:t>направленный ациклический граф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для определения порядка выполнения задач.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Gradle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 разработан для расширяемых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многопроектных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сборок, и поддерживает </a:t>
            </a:r>
            <a:r>
              <a:rPr lang="ru-RU" sz="2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инкрементальные сборки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определяя, какие компоненты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дерева сборки не изменились и какие задачи, зависимые от этих частей, не требуют перезапуска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dirty="0" smtClean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66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32324" y="658152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err="1">
                <a:latin typeface="Roboto Slab"/>
              </a:rPr>
              <a:t>idea</a:t>
            </a:r>
            <a:endParaRPr lang="ru-RU" altLang="ru-RU" sz="3600" b="1" dirty="0">
              <a:latin typeface="Roboto Slab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504" y="1617044"/>
            <a:ext cx="1181019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Папка 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картинке не видна, но если выбрать закладку </a:t>
            </a:r>
            <a:r>
              <a:rPr lang="ru-RU" alt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Files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она появится. 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 </a:t>
            </a:r>
            <a:r>
              <a:rPr lang="ru-RU" alt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Eclipse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использует файл </a:t>
            </a:r>
            <a:r>
              <a:rPr lang="ru-RU" alt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project.properties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настройки метаданных проекта. 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Studio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этим занимается папка .</a:t>
            </a:r>
            <a:r>
              <a:rPr lang="ru-RU" alt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означает, что метаданные конкретного проекта хранятся в </a:t>
            </a:r>
            <a:r>
              <a:rPr lang="ru-RU" alt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Studio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15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4316" y="122916"/>
            <a:ext cx="1908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ОТЛАДКА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54" y="1124606"/>
            <a:ext cx="10831109" cy="448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91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501" y="748145"/>
            <a:ext cx="117301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ТЗ (технического задания) на разработку мобильного приложения;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с заказчиком этапов и хода работы проекта;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архитектуры приложения;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программирование;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дизайнерами;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мобильных приложений;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тестировщиками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отладкой и тестированием приложений;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создании инструкций по работе с готовым приложением;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документации;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приложений в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AppStore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Amazon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Appstore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Store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других магазинах мобильных приложений.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485" y="163370"/>
            <a:ext cx="119131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Основные задачи разработчика мобильных приложений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4391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4640" y="1122926"/>
            <a:ext cx="5696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Архитектура приложения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6304" y="1995392"/>
            <a:ext cx="118963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Архитектура </a:t>
            </a:r>
            <a:r>
              <a:rPr lang="ru-RU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приложений основана на идее многократного использования компонентов, которые являются основными строительными блоками. Каждый компонент является отдельной сущностью и помогает определить общее поведение приложения.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304" y="4057495"/>
            <a:ext cx="118963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выделить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четыре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различных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типа компонентов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каждый тип служит для достижения определенной цели и имеет свой особый жизненный цикл, который определяет способы создания и разрушения соответствующего компонента.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8047" y="379430"/>
            <a:ext cx="2816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РАЗРАБОТКА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529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024" y="889844"/>
            <a:ext cx="11658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Активности (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Активность - это видимая часть приложения (экран, окно, форма), отвечает за отображение графического интерфейса пользователя. При этом приложение может иметь несколько активностей, например, в приложении, предназначенном для работы с электронной почтой, одна активность может использоваться для отображения списка новых писем, другая активность - для написания, и еще одна - для чтения писем. Несмотря на то, что для пользователя приложение представляется единым целым, все активности приложения не зависят друг от друга. В связи с этим любая из этих активностей может быть запущена из другого приложения, имеющего доступ к активностям данного приложения. Например, приложение камеры может запустить активность, создающую новые письма, чтобы отправить только что сделанную фотографию </a:t>
            </a: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адресату, указанному пользователем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9759" y="132542"/>
            <a:ext cx="2816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РАЗРАБОТКА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6686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6" y="110837"/>
            <a:ext cx="4886325" cy="64293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9637" y="6454790"/>
            <a:ext cx="4017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Жизненный цикл активности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509" y="118486"/>
            <a:ext cx="4991100" cy="63817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8087" y="6424013"/>
            <a:ext cx="4249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Жизненный цикл сервиса </a:t>
            </a:r>
          </a:p>
        </p:txBody>
      </p:sp>
    </p:spTree>
    <p:extLst>
      <p:ext uri="{BB962C8B-B14F-4D97-AF65-F5344CB8AC3E}">
        <p14:creationId xmlns:p14="http://schemas.microsoft.com/office/powerpoint/2010/main" val="1576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175"/>
            <a:ext cx="4427105" cy="652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09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88059"/>
            <a:ext cx="5905500" cy="61341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64316" y="288059"/>
            <a:ext cx="6356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Жизненный цикл активностей в </a:t>
            </a:r>
            <a:r>
              <a:rPr lang="ru-RU" sz="2800" dirty="0" err="1"/>
              <a:t>Android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5398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0995" y="0"/>
            <a:ext cx="333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НОВЫЙ ПРОЕКТ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918" y="584775"/>
            <a:ext cx="9546305" cy="610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9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93775" y="1371599"/>
            <a:ext cx="18211267" cy="94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5" y="1828800"/>
            <a:ext cx="11251373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26664" y="290822"/>
            <a:ext cx="38679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ЖИЗНЕННЫЙ ЦИКЛ </a:t>
            </a:r>
            <a:r>
              <a:rPr lang="en-US" sz="2800" dirty="0" err="1" smtClean="0">
                <a:latin typeface="Stencil" panose="040409050D0802020404" pitchFamily="82" charset="0"/>
              </a:rPr>
              <a:t>ACtivity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3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" y="1134285"/>
            <a:ext cx="118323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Сервисы (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Сервис - компонент, который работает в фоновом режиме, выполняет длительные по времени операции или работу для удаленных процессов. Сервис не предоставляет пользовательского интерфейса. Например, сервис может проигрывать музыку в фоновом режиме, пока пользователь использует другое приложение, может загружать данные из сети, не блокируя взаимодействие пользователя с активностью. Сервис может быть запущен другим компонентом и после этого работать самостоятельно, а может остаться связанным с этим компонентом и взаимодействовать с ним.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6023" y="242270"/>
            <a:ext cx="2816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РАЗРАБОТКА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729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904" y="700499"/>
            <a:ext cx="113019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/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Контент-провайдеры (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providers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Контент-провайдер управляет распределенным множеством данных приложения. Данные могут храниться в файловой системе, в базе данных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SQLite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сети, в любом другом доступном для приложения месте. Контент-провайдер позволяет другим приложениям при наличии у них соответствующих прав делать запросы или даже менять данные. Например, в системе </a:t>
            </a: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есть контент-провайдер, который управляет информацией о контактах пользователя. В связи с этим, любое приложение с соответствующими правами может сделать запрос на чтение и запись информации какого-либо контакта. Контент-провайдер может быть также полезен для чтения и записи приватных данных приложения, не предназначенных для доступа извне.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8047" y="115724"/>
            <a:ext cx="2816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РАЗРАБОТКА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0486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" y="671727"/>
            <a:ext cx="11740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Приемники широковещательных сообщений (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Broadcast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Receivers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Приемник - компонент, который реагирует на широковещательные извещения. Большинство таких извещений порождаются системой, например, извещение о том, что экран отключился или низкий заряд батареи. Приложения также могут инициировать широковещание, например, разослать другим приложениям сообщение о том, что некоторые данные загружены и доступны для использования. Хотя приемники не отображают пользовательского интерфейса, они могут создавать уведомление на панели состояний, чтобы предупредить пользователя о появлении сообщения. Такой приемник служит проводником к другим компонентам и предназначен для выполнения небольшого объема работ, например, он может запустить соответствующий событию сервис.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7191" y="86952"/>
            <a:ext cx="2816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РАЗРАБОТКА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426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8047" y="379430"/>
            <a:ext cx="2816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РАЗРАБОТКА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39679" y="1111693"/>
            <a:ext cx="4286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Иерархия классов </a:t>
            </a:r>
            <a:r>
              <a:rPr lang="en-US" sz="2400" dirty="0"/>
              <a:t>Android SDK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737" y="1720846"/>
            <a:ext cx="6778236" cy="503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6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045" y="576524"/>
            <a:ext cx="113866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Виды </a:t>
            </a:r>
            <a:r>
              <a:rPr lang="ru-RU" sz="3200" b="1" i="1" dirty="0"/>
              <a:t>приложений: </a:t>
            </a:r>
            <a:endParaRPr lang="ru-RU" sz="3200" b="1" i="1" dirty="0" smtClean="0"/>
          </a:p>
          <a:p>
            <a:r>
              <a:rPr lang="ru-RU" sz="2400" dirty="0" smtClean="0"/>
              <a:t>− </a:t>
            </a:r>
            <a:r>
              <a:rPr lang="ru-RU" sz="2400" dirty="0"/>
              <a:t>Приложения </a:t>
            </a:r>
            <a:r>
              <a:rPr lang="ru-RU" sz="2400" b="1" i="1" dirty="0"/>
              <a:t>переднего плана </a:t>
            </a:r>
            <a:r>
              <a:rPr lang="ru-RU" sz="2400" dirty="0"/>
              <a:t>выполняют свои функции только, когда видимы на экране, в противном же случае их выполнение приостанавливается. Такими </a:t>
            </a:r>
            <a:r>
              <a:rPr lang="ru-RU" sz="2400" dirty="0" smtClean="0"/>
              <a:t>приложениями </a:t>
            </a:r>
            <a:r>
              <a:rPr lang="ru-RU" sz="2400" dirty="0"/>
              <a:t>являются, например, игры, текстовые редакторы, </a:t>
            </a:r>
            <a:r>
              <a:rPr lang="ru-RU" sz="2400" dirty="0" err="1"/>
              <a:t>видеопроигрывател</a:t>
            </a:r>
            <a:endParaRPr lang="ru-RU" sz="2400" dirty="0" smtClean="0"/>
          </a:p>
          <a:p>
            <a:r>
              <a:rPr lang="ru-RU" sz="2400" dirty="0"/>
              <a:t>− </a:t>
            </a:r>
            <a:r>
              <a:rPr lang="ru-RU" sz="2400" b="1" i="1" dirty="0"/>
              <a:t>Фоновые приложения </a:t>
            </a:r>
            <a:r>
              <a:rPr lang="ru-RU" sz="2400" dirty="0"/>
              <a:t>после настройки не предполагают взаимодействия с </a:t>
            </a:r>
            <a:r>
              <a:rPr lang="ru-RU" sz="2400" dirty="0" smtClean="0"/>
              <a:t>пользователем</a:t>
            </a:r>
            <a:r>
              <a:rPr lang="ru-RU" sz="2400" dirty="0"/>
              <a:t>, большую часть времени находятся и работают в скрытом состоянии. </a:t>
            </a:r>
            <a:r>
              <a:rPr lang="ru-RU" sz="2400" dirty="0" smtClean="0"/>
              <a:t>Примерами </a:t>
            </a:r>
            <a:r>
              <a:rPr lang="ru-RU" sz="2400" dirty="0"/>
              <a:t>таких приложений могут служить, службы экранирования звонков, </a:t>
            </a:r>
            <a:r>
              <a:rPr lang="ru-RU" sz="2400" dirty="0" smtClean="0"/>
              <a:t>SMS автоответчики.</a:t>
            </a:r>
          </a:p>
          <a:p>
            <a:r>
              <a:rPr lang="ru-RU" sz="2400" dirty="0"/>
              <a:t>− </a:t>
            </a:r>
            <a:r>
              <a:rPr lang="ru-RU" sz="2400" b="1" i="1" dirty="0" smtClean="0"/>
              <a:t>Смешанные </a:t>
            </a:r>
            <a:r>
              <a:rPr lang="ru-RU" sz="2400" b="1" i="1" dirty="0"/>
              <a:t>приложения </a:t>
            </a:r>
            <a:r>
              <a:rPr lang="ru-RU" sz="2400" dirty="0"/>
              <a:t>большую часть времени работают в фоновом режиме, </a:t>
            </a:r>
            <a:r>
              <a:rPr lang="ru-RU" sz="2400" dirty="0" smtClean="0"/>
              <a:t>однако </a:t>
            </a:r>
            <a:r>
              <a:rPr lang="ru-RU" sz="2400" dirty="0"/>
              <a:t>допускают взаимодействие с пользователем и после настройки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− </a:t>
            </a:r>
            <a:r>
              <a:rPr lang="ru-RU" sz="2400" b="1" i="1" dirty="0" err="1"/>
              <a:t>Виджеты</a:t>
            </a:r>
            <a:r>
              <a:rPr lang="ru-RU" sz="2400" dirty="0"/>
              <a:t> - небольшие приложения, отображаемые в виде графического объекта на рабочем столе. Примерами могут служить, приложения для отображения </a:t>
            </a:r>
            <a:r>
              <a:rPr lang="ru-RU" sz="2400" dirty="0" smtClean="0"/>
              <a:t>динамической </a:t>
            </a:r>
            <a:r>
              <a:rPr lang="ru-RU" sz="2400" dirty="0"/>
              <a:t>информации, такой как заряд батареи, прогноз погоды, дата и время.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8047" y="115724"/>
            <a:ext cx="2816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РАЗРАБОТКА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562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5311" y="0"/>
            <a:ext cx="6460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Элементы экрана и их свойства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636" y="877163"/>
            <a:ext cx="8303544" cy="41271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419" y="5004327"/>
            <a:ext cx="12108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623175" algn="l"/>
              </a:tabLst>
            </a:pPr>
            <a:r>
              <a:rPr lang="ru-RU" sz="2400" dirty="0" smtClean="0"/>
              <a:t>Если проводить аналогию с </a:t>
            </a:r>
            <a:r>
              <a:rPr lang="ru-RU" sz="2400" b="1" i="1" dirty="0" err="1" smtClean="0"/>
              <a:t>Windows</a:t>
            </a:r>
            <a:r>
              <a:rPr lang="ru-RU" sz="2400" dirty="0" smtClean="0"/>
              <a:t>, то приложение состоит из окон, называемых </a:t>
            </a:r>
            <a:r>
              <a:rPr lang="ru-RU" sz="2400" b="1" i="1" dirty="0" err="1" smtClean="0"/>
              <a:t>Activity</a:t>
            </a:r>
            <a:endParaRPr lang="ru-RU" sz="2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700745"/>
            <a:ext cx="11659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Содержимое </a:t>
            </a:r>
            <a:r>
              <a:rPr lang="ru-RU" sz="2400" b="1" i="1" dirty="0" err="1"/>
              <a:t>Activity</a:t>
            </a:r>
            <a:r>
              <a:rPr lang="ru-RU" sz="2400" dirty="0"/>
              <a:t> формируется из различных компонентов, называемых </a:t>
            </a:r>
            <a:r>
              <a:rPr lang="ru-RU" sz="2400" b="1" i="1" dirty="0" err="1"/>
              <a:t>View</a:t>
            </a:r>
            <a:r>
              <a:rPr lang="ru-RU" sz="2400" dirty="0"/>
              <a:t>. </a:t>
            </a:r>
            <a:r>
              <a:rPr lang="ru-RU" sz="2400" dirty="0">
                <a:solidFill>
                  <a:schemeClr val="bg1"/>
                </a:solidFill>
              </a:rPr>
              <a:t>Самые распространенные </a:t>
            </a:r>
            <a:r>
              <a:rPr lang="ru-RU" sz="2400" b="1" i="1" dirty="0" err="1">
                <a:solidFill>
                  <a:schemeClr val="bg1"/>
                </a:solidFill>
              </a:rPr>
              <a:t>View</a:t>
            </a:r>
            <a:r>
              <a:rPr lang="ru-RU" sz="2400" dirty="0">
                <a:solidFill>
                  <a:schemeClr val="bg1"/>
                </a:solidFill>
              </a:rPr>
              <a:t> - это кнопка, поле ввода, </a:t>
            </a:r>
            <a:r>
              <a:rPr lang="ru-RU" sz="2400" dirty="0" err="1">
                <a:solidFill>
                  <a:schemeClr val="bg1"/>
                </a:solidFill>
              </a:rPr>
              <a:t>чекбокс</a:t>
            </a:r>
            <a:r>
              <a:rPr lang="ru-RU" sz="2400" dirty="0">
                <a:solidFill>
                  <a:schemeClr val="bg1"/>
                </a:solidFill>
              </a:rPr>
              <a:t> и т.д. </a:t>
            </a:r>
          </a:p>
        </p:txBody>
      </p:sp>
    </p:spTree>
    <p:extLst>
      <p:ext uri="{BB962C8B-B14F-4D97-AF65-F5344CB8AC3E}">
        <p14:creationId xmlns:p14="http://schemas.microsoft.com/office/powerpoint/2010/main" val="40549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637" y="928913"/>
            <a:ext cx="11617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/>
              <a:t>View</a:t>
            </a:r>
            <a:r>
              <a:rPr lang="ru-RU" sz="2400" dirty="0" smtClean="0"/>
              <a:t> </a:t>
            </a:r>
            <a:r>
              <a:rPr lang="ru-RU" sz="2400" dirty="0"/>
              <a:t>обычно размещаются в </a:t>
            </a:r>
            <a:r>
              <a:rPr lang="ru-RU" sz="2400" b="1" i="1" dirty="0" err="1"/>
              <a:t>ViewGroup</a:t>
            </a:r>
            <a:r>
              <a:rPr lang="ru-RU" sz="2400" dirty="0"/>
              <a:t>. Самый распространенный пример </a:t>
            </a:r>
            <a:r>
              <a:rPr lang="ru-RU" sz="2400" b="1" i="1" dirty="0" err="1"/>
              <a:t>ViewGroup</a:t>
            </a:r>
            <a:r>
              <a:rPr lang="ru-RU" sz="2400" dirty="0"/>
              <a:t> – это </a:t>
            </a:r>
            <a:r>
              <a:rPr lang="ru-RU" sz="2400" b="1" i="1" dirty="0" err="1"/>
              <a:t>Layout</a:t>
            </a:r>
            <a:r>
              <a:rPr lang="ru-RU" sz="2400" dirty="0"/>
              <a:t>. </a:t>
            </a:r>
            <a:r>
              <a:rPr lang="ru-RU" sz="2400" b="1" i="1" dirty="0" err="1"/>
              <a:t>Layout</a:t>
            </a:r>
            <a:r>
              <a:rPr lang="ru-RU" sz="2400" dirty="0"/>
              <a:t> бывает различных типов и отвечает за то, как будут расположены его дочерние </a:t>
            </a:r>
            <a:r>
              <a:rPr lang="ru-RU" sz="2400" b="1" i="1" dirty="0" err="1"/>
              <a:t>View</a:t>
            </a:r>
            <a:r>
              <a:rPr lang="ru-RU" sz="2400" dirty="0"/>
              <a:t> на экране (таблицей, строкой, столбцом …)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65311" y="0"/>
            <a:ext cx="6460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Элементы экрана и их свойства</a:t>
            </a:r>
          </a:p>
        </p:txBody>
      </p:sp>
    </p:spTree>
    <p:extLst>
      <p:ext uri="{BB962C8B-B14F-4D97-AF65-F5344CB8AC3E}">
        <p14:creationId xmlns:p14="http://schemas.microsoft.com/office/powerpoint/2010/main" val="402778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594734"/>
            <a:ext cx="7267575" cy="38766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8837" y="4943872"/>
            <a:ext cx="11222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Иерархия компонентов, определяющая компоновку интерфейса </a:t>
            </a:r>
            <a:r>
              <a:rPr lang="ru-RU" sz="2400" dirty="0" smtClean="0"/>
              <a:t>пользователя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8988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4587" y="1029808"/>
            <a:ext cx="8176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Виды </a:t>
            </a:r>
            <a:r>
              <a:rPr lang="ru-RU" sz="3200" b="1" i="1" dirty="0" err="1"/>
              <a:t>Layouts</a:t>
            </a:r>
            <a:r>
              <a:rPr lang="ru-RU" sz="3200" dirty="0"/>
              <a:t>. Ключевые отличия и свойства</a:t>
            </a:r>
            <a:r>
              <a:rPr lang="ru-RU" sz="24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65311" y="0"/>
            <a:ext cx="6460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Элементы экрана и их свойства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3676" y="2033685"/>
            <a:ext cx="118583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/>
              <a:t>LinearLayout</a:t>
            </a:r>
            <a:r>
              <a:rPr lang="ru-RU" sz="2400" dirty="0"/>
              <a:t> – отображает</a:t>
            </a:r>
            <a:r>
              <a:rPr lang="ru-RU" sz="2400" b="1" i="1" dirty="0"/>
              <a:t> </a:t>
            </a:r>
            <a:r>
              <a:rPr lang="ru-RU" sz="2400" b="1" i="1" dirty="0" err="1"/>
              <a:t>View</a:t>
            </a:r>
            <a:r>
              <a:rPr lang="ru-RU" sz="2400" dirty="0"/>
              <a:t>-элементы в виде одной строки (если он </a:t>
            </a:r>
            <a:r>
              <a:rPr lang="ru-RU" sz="2400" b="1" i="1" dirty="0" err="1"/>
              <a:t>Horizontal</a:t>
            </a:r>
            <a:r>
              <a:rPr lang="ru-RU" sz="2400" dirty="0"/>
              <a:t>) или одного столбца (если он </a:t>
            </a:r>
            <a:r>
              <a:rPr lang="ru-RU" sz="2400" b="1" i="1" dirty="0" err="1"/>
              <a:t>Vertical</a:t>
            </a:r>
            <a:r>
              <a:rPr lang="ru-RU" sz="2400" dirty="0" smtClean="0"/>
              <a:t>).</a:t>
            </a:r>
          </a:p>
          <a:p>
            <a:endParaRPr lang="ru-RU" sz="2400" dirty="0" smtClean="0"/>
          </a:p>
          <a:p>
            <a:r>
              <a:rPr lang="ru-RU" sz="2400" b="1" i="1" dirty="0" err="1"/>
              <a:t>TableLayout</a:t>
            </a:r>
            <a:r>
              <a:rPr lang="ru-RU" sz="2400" dirty="0"/>
              <a:t> – отображает элементы в виде таблицы, по строкам и столбцам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b="1" i="1" dirty="0" err="1"/>
              <a:t>RelativeLayout</a:t>
            </a:r>
            <a:r>
              <a:rPr lang="ru-RU" sz="2400" dirty="0"/>
              <a:t> – для каждого элемента настраивается его положение относительно других элементов.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b="1" i="1" dirty="0" err="1"/>
              <a:t>AbsoluteLayout</a:t>
            </a:r>
            <a:r>
              <a:rPr lang="ru-RU" sz="2400" dirty="0"/>
              <a:t> – для каждого элемента указывается явная позиция на экране в системе координат (</a:t>
            </a:r>
            <a:r>
              <a:rPr lang="ru-RU" sz="2400" dirty="0" err="1"/>
              <a:t>x,y</a:t>
            </a:r>
            <a:r>
              <a:rPr lang="ru-RU" sz="2400" dirty="0"/>
              <a:t>)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356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666" y="759767"/>
            <a:ext cx="9238297" cy="59081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67740" y="0"/>
            <a:ext cx="31955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НОВЫЙ ПРОЕКТ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40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2729" y="722515"/>
            <a:ext cx="7442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/>
              <a:t>Layout</a:t>
            </a:r>
            <a:r>
              <a:rPr lang="en-US" sz="3200" dirty="0"/>
              <a:t> </a:t>
            </a:r>
            <a:r>
              <a:rPr lang="ru-RU" sz="3200" dirty="0"/>
              <a:t>параметры для </a:t>
            </a:r>
            <a:r>
              <a:rPr lang="en-US" sz="3200" b="1" i="1" dirty="0"/>
              <a:t>View-</a:t>
            </a:r>
            <a:r>
              <a:rPr lang="ru-RU" sz="3200" dirty="0"/>
              <a:t>элементов</a:t>
            </a:r>
            <a:r>
              <a:rPr lang="ru-RU" sz="2800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65311" y="0"/>
            <a:ext cx="6460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Элементы экрана и их свойства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90324" y="6301422"/>
            <a:ext cx="9580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Кол-во пикселов в одном дюйме называется </a:t>
            </a:r>
            <a:r>
              <a:rPr lang="ru-RU" sz="2400" b="1" i="1" dirty="0" err="1">
                <a:solidFill>
                  <a:schemeClr val="bg1"/>
                </a:solidFill>
              </a:rPr>
              <a:t>dpi</a:t>
            </a:r>
            <a:r>
              <a:rPr lang="ru-RU" sz="2400" dirty="0">
                <a:solidFill>
                  <a:schemeClr val="bg1"/>
                </a:solidFill>
              </a:rPr>
              <a:t> (</a:t>
            </a:r>
            <a:r>
              <a:rPr lang="ru-RU" sz="2400" b="1" i="1" dirty="0" err="1">
                <a:solidFill>
                  <a:schemeClr val="bg1"/>
                </a:solidFill>
              </a:rPr>
              <a:t>dot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per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inch</a:t>
            </a:r>
            <a:r>
              <a:rPr lang="ru-RU" sz="2400" dirty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2387" y="1307290"/>
            <a:ext cx="4931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/>
              <a:t>Layout width </a:t>
            </a:r>
            <a:r>
              <a:rPr lang="en-US" sz="2800" dirty="0"/>
              <a:t>и </a:t>
            </a:r>
            <a:r>
              <a:rPr lang="en-US" sz="2800" b="1" i="1" dirty="0"/>
              <a:t>Layout height</a:t>
            </a:r>
            <a:r>
              <a:rPr lang="en-US" sz="2800" dirty="0"/>
              <a:t>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7633" y="1982269"/>
            <a:ext cx="116561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Используются следующие единицы измерения (ЕИ): </a:t>
            </a:r>
            <a:endParaRPr lang="ru-RU" sz="2400" dirty="0" smtClean="0"/>
          </a:p>
          <a:p>
            <a:r>
              <a:rPr lang="ru-RU" sz="2400" b="1" i="1" dirty="0" err="1" smtClean="0"/>
              <a:t>dp</a:t>
            </a:r>
            <a:r>
              <a:rPr lang="ru-RU" sz="2400" dirty="0" smtClean="0"/>
              <a:t> </a:t>
            </a:r>
            <a:r>
              <a:rPr lang="ru-RU" sz="2400" dirty="0"/>
              <a:t>или </a:t>
            </a:r>
            <a:r>
              <a:rPr lang="ru-RU" sz="2400" b="1" i="1" dirty="0" err="1"/>
              <a:t>dip</a:t>
            </a:r>
            <a:r>
              <a:rPr lang="ru-RU" sz="2400" dirty="0"/>
              <a:t> - </a:t>
            </a:r>
            <a:r>
              <a:rPr lang="ru-RU" sz="2400" dirty="0" err="1"/>
              <a:t>Density-independent</a:t>
            </a:r>
            <a:r>
              <a:rPr lang="ru-RU" sz="2400" dirty="0"/>
              <a:t> </a:t>
            </a:r>
            <a:r>
              <a:rPr lang="ru-RU" sz="2400" dirty="0" err="1"/>
              <a:t>Pixels</a:t>
            </a:r>
            <a:r>
              <a:rPr lang="ru-RU" sz="2400" dirty="0"/>
              <a:t>. Абстрактная ЕИ, позволяющая приложениям выглядеть одинаково на различных экранах и разрешениях. </a:t>
            </a:r>
            <a:endParaRPr lang="ru-RU" sz="2400" dirty="0" smtClean="0"/>
          </a:p>
          <a:p>
            <a:r>
              <a:rPr lang="ru-RU" sz="2400" b="1" dirty="0" err="1" smtClean="0"/>
              <a:t>sp</a:t>
            </a:r>
            <a:r>
              <a:rPr lang="ru-RU" sz="2400" dirty="0" smtClean="0"/>
              <a:t> </a:t>
            </a:r>
            <a:r>
              <a:rPr lang="ru-RU" sz="2400" dirty="0"/>
              <a:t>- </a:t>
            </a:r>
            <a:r>
              <a:rPr lang="ru-RU" sz="2400" dirty="0" err="1"/>
              <a:t>Scale-independent</a:t>
            </a:r>
            <a:r>
              <a:rPr lang="ru-RU" sz="2400" dirty="0"/>
              <a:t> </a:t>
            </a:r>
            <a:r>
              <a:rPr lang="ru-RU" sz="2400" dirty="0" err="1"/>
              <a:t>Pixels</a:t>
            </a:r>
            <a:r>
              <a:rPr lang="ru-RU" sz="2400" dirty="0"/>
              <a:t>. То же, что и </a:t>
            </a:r>
            <a:r>
              <a:rPr lang="ru-RU" sz="2400" b="1" i="1" dirty="0" err="1"/>
              <a:t>dp</a:t>
            </a:r>
            <a:r>
              <a:rPr lang="ru-RU" sz="2400" dirty="0"/>
              <a:t>, только используется для размеров шрифта в </a:t>
            </a:r>
            <a:r>
              <a:rPr lang="ru-RU" sz="2400" dirty="0" err="1"/>
              <a:t>View</a:t>
            </a:r>
            <a:r>
              <a:rPr lang="ru-RU" sz="2400" dirty="0"/>
              <a:t> элементах </a:t>
            </a:r>
            <a:endParaRPr lang="ru-RU" sz="2400" dirty="0" smtClean="0"/>
          </a:p>
          <a:p>
            <a:r>
              <a:rPr lang="ru-RU" sz="2400" b="1" i="1" dirty="0" err="1" smtClean="0"/>
              <a:t>pt</a:t>
            </a:r>
            <a:r>
              <a:rPr lang="ru-RU" sz="2400" dirty="0" smtClean="0"/>
              <a:t> </a:t>
            </a:r>
            <a:r>
              <a:rPr lang="ru-RU" sz="2400" dirty="0"/>
              <a:t>- 1/72 дюйма, определяется по физическому размеру экрана. Эта ЕИ из типографии. </a:t>
            </a:r>
            <a:r>
              <a:rPr lang="ru-RU" sz="2400" b="1" i="1" dirty="0" err="1"/>
              <a:t>px</a:t>
            </a:r>
            <a:r>
              <a:rPr lang="ru-RU" sz="2400" dirty="0"/>
              <a:t> – пиксел, не рекомендуется использовать т.к. на разных экранах приложение будет выглядеть по-разному. </a:t>
            </a:r>
            <a:endParaRPr lang="ru-RU" sz="2400" dirty="0" smtClean="0"/>
          </a:p>
          <a:p>
            <a:r>
              <a:rPr lang="ru-RU" sz="2400" b="1" i="1" dirty="0" err="1" smtClean="0"/>
              <a:t>mm</a:t>
            </a:r>
            <a:r>
              <a:rPr lang="ru-RU" sz="2400" dirty="0" smtClean="0"/>
              <a:t> </a:t>
            </a:r>
            <a:r>
              <a:rPr lang="ru-RU" sz="2400" dirty="0"/>
              <a:t>– миллиметр, определяется по физическому размеру экрана </a:t>
            </a:r>
            <a:endParaRPr lang="ru-RU" sz="2400" dirty="0" smtClean="0"/>
          </a:p>
          <a:p>
            <a:r>
              <a:rPr lang="ru-RU" sz="2400" b="1" i="1" dirty="0" err="1" smtClean="0"/>
              <a:t>in</a:t>
            </a:r>
            <a:r>
              <a:rPr lang="ru-RU" sz="2400" dirty="0" smtClean="0"/>
              <a:t> </a:t>
            </a:r>
            <a:r>
              <a:rPr lang="ru-RU" sz="2400" dirty="0"/>
              <a:t>– дюйм, определяется по физическому размеру экрана</a:t>
            </a:r>
          </a:p>
        </p:txBody>
      </p:sp>
    </p:spTree>
    <p:extLst>
      <p:ext uri="{BB962C8B-B14F-4D97-AF65-F5344CB8AC3E}">
        <p14:creationId xmlns:p14="http://schemas.microsoft.com/office/powerpoint/2010/main" val="27137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5760" y="754769"/>
            <a:ext cx="2391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КОНСТАНТЫ</a:t>
            </a:r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65311" y="0"/>
            <a:ext cx="6460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Элементы экрана и их свойства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5760" y="1447982"/>
            <a:ext cx="11511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/>
              <a:t>match_parent</a:t>
            </a:r>
            <a:r>
              <a:rPr lang="ru-RU" sz="2400" b="1" i="1" dirty="0"/>
              <a:t> (</a:t>
            </a:r>
            <a:r>
              <a:rPr lang="ru-RU" sz="2400" b="1" i="1" dirty="0" err="1"/>
              <a:t>fill_parent</a:t>
            </a:r>
            <a:r>
              <a:rPr lang="ru-RU" sz="2400" b="1" i="1" dirty="0"/>
              <a:t>)</a:t>
            </a:r>
            <a:r>
              <a:rPr lang="ru-RU" sz="2400" dirty="0"/>
              <a:t> – означает, что элемент займет всю доступную ему в родительском элементе ширину/ высоту. </a:t>
            </a:r>
            <a:endParaRPr lang="ru-RU" sz="2400" dirty="0" smtClean="0"/>
          </a:p>
          <a:p>
            <a:r>
              <a:rPr lang="ru-RU" sz="2400" b="1" i="1" dirty="0" err="1" smtClean="0"/>
              <a:t>wrap_content</a:t>
            </a:r>
            <a:r>
              <a:rPr lang="ru-RU" sz="2400" dirty="0" smtClean="0"/>
              <a:t> </a:t>
            </a:r>
            <a:r>
              <a:rPr lang="ru-RU" sz="2400" dirty="0"/>
              <a:t>– </a:t>
            </a:r>
            <a:r>
              <a:rPr lang="ru-RU" sz="2400" dirty="0" err="1"/>
              <a:t>ширна</a:t>
            </a:r>
            <a:r>
              <a:rPr lang="ru-RU" sz="2400" dirty="0"/>
              <a:t>/высота элемента будет определяться его содержимым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5760" y="2618965"/>
            <a:ext cx="109874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weight</a:t>
            </a:r>
            <a:r>
              <a:rPr lang="en-US" dirty="0"/>
              <a:t> – </a:t>
            </a:r>
            <a:r>
              <a:rPr lang="ru-RU" sz="2400" dirty="0" smtClean="0"/>
              <a:t>вес. для нескольких элементов </a:t>
            </a:r>
            <a:r>
              <a:rPr lang="ru-RU" sz="2400" dirty="0"/>
              <a:t>свободное пространство распределяется </a:t>
            </a:r>
            <a:endParaRPr lang="ru-RU" sz="2400" dirty="0" smtClean="0"/>
          </a:p>
          <a:p>
            <a:r>
              <a:rPr lang="ru-RU" sz="2400" dirty="0" smtClean="0"/>
              <a:t>между </a:t>
            </a:r>
            <a:r>
              <a:rPr lang="ru-RU" sz="2400" dirty="0"/>
              <a:t>элементами пропорционально их </a:t>
            </a:r>
            <a:r>
              <a:rPr lang="ru-RU" sz="2400" b="1" i="1" dirty="0" err="1"/>
              <a:t>weight</a:t>
            </a:r>
            <a:r>
              <a:rPr lang="ru-RU" sz="2400" dirty="0"/>
              <a:t>-значениям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5760" y="3575601"/>
            <a:ext cx="2479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Layout gravity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5760" y="4251613"/>
            <a:ext cx="836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/>
              <a:t>layout_gravity</a:t>
            </a:r>
            <a:r>
              <a:rPr lang="ru-RU" sz="2400" dirty="0"/>
              <a:t> аналогичен выравниванию из </a:t>
            </a:r>
            <a:r>
              <a:rPr lang="ru-RU" sz="2400" dirty="0" err="1"/>
              <a:t>Word</a:t>
            </a:r>
            <a:r>
              <a:rPr lang="ru-RU" sz="2400" dirty="0"/>
              <a:t> или </a:t>
            </a:r>
            <a:r>
              <a:rPr lang="ru-RU" sz="2400" dirty="0" err="1" smtClean="0"/>
              <a:t>Exce</a:t>
            </a:r>
            <a:r>
              <a:rPr lang="en-US" sz="2400" smtClean="0"/>
              <a:t>l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5760" y="4713278"/>
            <a:ext cx="10891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Отступ слева и сверху. </a:t>
            </a:r>
            <a:r>
              <a:rPr lang="en-US" sz="2400" dirty="0" smtClean="0"/>
              <a:t>   </a:t>
            </a:r>
            <a:r>
              <a:rPr lang="en-US" sz="2400" b="1" i="1" dirty="0" smtClean="0"/>
              <a:t>margin </a:t>
            </a:r>
            <a:r>
              <a:rPr lang="en-US" sz="2400" b="1" i="1" dirty="0"/>
              <a:t>left = 10 </a:t>
            </a:r>
            <a:r>
              <a:rPr lang="en-US" sz="2400" b="1" i="1" dirty="0" err="1" smtClean="0"/>
              <a:t>dp</a:t>
            </a:r>
            <a:r>
              <a:rPr lang="en-US" sz="2400" b="1" i="1" dirty="0"/>
              <a:t>,</a:t>
            </a:r>
            <a:r>
              <a:rPr lang="en-US" sz="2400" b="1" i="1" dirty="0" smtClean="0"/>
              <a:t> </a:t>
            </a:r>
            <a:r>
              <a:rPr lang="en-US" sz="2400" b="1" i="1" dirty="0"/>
              <a:t>margin top = 20 </a:t>
            </a:r>
            <a:r>
              <a:rPr lang="en-US" sz="2400" b="1" i="1" dirty="0" err="1"/>
              <a:t>dp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7305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14" y="658147"/>
            <a:ext cx="11324122" cy="60159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2110" y="0"/>
            <a:ext cx="1665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ПРОЕКТ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1119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16" y="680720"/>
            <a:ext cx="11027784" cy="58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2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13" y="702644"/>
            <a:ext cx="10929141" cy="58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9440" y="-7627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4B4B4B"/>
                </a:solidFill>
                <a:latin typeface="DM Sans"/>
              </a:rPr>
              <a:t>xml</a:t>
            </a:r>
            <a:r>
              <a:rPr lang="ru-RU" sz="3200" dirty="0" smtClean="0">
                <a:solidFill>
                  <a:srgbClr val="4B4B4B"/>
                </a:solidFill>
                <a:latin typeface="DM Sans"/>
              </a:rPr>
              <a:t>	</a:t>
            </a:r>
            <a:r>
              <a:rPr lang="en-US" sz="3200" dirty="0" smtClean="0">
                <a:solidFill>
                  <a:srgbClr val="4B4B4B"/>
                </a:solidFill>
                <a:latin typeface="DM Sans"/>
              </a:rPr>
              <a:t>activity_hello_world.xml</a:t>
            </a:r>
            <a:r>
              <a:rPr lang="en-US" sz="3200" dirty="0">
                <a:solidFill>
                  <a:srgbClr val="4B4B4B"/>
                </a:solidFill>
                <a:latin typeface="DM Sans"/>
              </a:rPr>
              <a:t>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737" y="951126"/>
            <a:ext cx="9585388" cy="542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6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1573" y="0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20102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два распространённых варианта: старая </a:t>
            </a:r>
            <a:r>
              <a:rPr lang="ru-RU" sz="2400" b="1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</a:t>
            </a:r>
            <a:r>
              <a:rPr lang="ru-RU" sz="2400" b="1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ru-RU" sz="2400" b="1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Eclipse</a:t>
            </a:r>
            <a:r>
              <a:rPr lang="ru-RU" sz="2400" b="1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ADT 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проекта — либо новая </a:t>
            </a:r>
            <a:r>
              <a:rPr lang="ru-RU" sz="2400" b="1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Gradle</a:t>
            </a:r>
            <a:r>
              <a:rPr lang="ru-RU" sz="2400" b="1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ru-RU" sz="2400" b="1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2400" b="1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Studio</a:t>
            </a:r>
            <a:r>
              <a:rPr lang="ru-RU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Лучше выбрать второй вариант. Если ваш проект использует старую структуру, рекомендуем её </a:t>
            </a:r>
            <a:r>
              <a:rPr lang="ru-RU" sz="24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портировать</a:t>
            </a:r>
            <a:r>
              <a:rPr lang="ru-RU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718" y="3072348"/>
            <a:ext cx="49188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4D4D4C"/>
                </a:solidFill>
                <a:latin typeface="Menlo"/>
              </a:rPr>
              <a:t>old-</a:t>
            </a:r>
            <a:r>
              <a:rPr lang="en-US" sz="2400" b="1" dirty="0" err="1" smtClean="0">
                <a:solidFill>
                  <a:srgbClr val="4D4D4C"/>
                </a:solidFill>
                <a:latin typeface="Menlo"/>
              </a:rPr>
              <a:t>tructure</a:t>
            </a:r>
            <a:r>
              <a:rPr lang="en-US" sz="2400" b="1" dirty="0" smtClean="0">
                <a:solidFill>
                  <a:srgbClr val="4D4D4C"/>
                </a:solidFill>
                <a:latin typeface="Menlo"/>
              </a:rPr>
              <a:t> </a:t>
            </a:r>
          </a:p>
          <a:p>
            <a:r>
              <a:rPr lang="en-US" sz="2400" dirty="0" smtClean="0">
                <a:solidFill>
                  <a:srgbClr val="4D4D4C"/>
                </a:solidFill>
                <a:latin typeface="Menlo"/>
              </a:rPr>
              <a:t>├─ </a:t>
            </a:r>
            <a:r>
              <a:rPr lang="en-US" sz="2400" dirty="0">
                <a:solidFill>
                  <a:srgbClr val="4D4D4C"/>
                </a:solidFill>
                <a:latin typeface="Menlo"/>
              </a:rPr>
              <a:t>assets </a:t>
            </a:r>
            <a:endParaRPr lang="en-US" sz="2400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sz="2400" dirty="0" smtClean="0">
                <a:solidFill>
                  <a:srgbClr val="4D4D4C"/>
                </a:solidFill>
                <a:latin typeface="Menlo"/>
              </a:rPr>
              <a:t>├─ </a:t>
            </a:r>
            <a:r>
              <a:rPr lang="en-US" sz="2400" dirty="0">
                <a:solidFill>
                  <a:srgbClr val="4D4D4C"/>
                </a:solidFill>
                <a:latin typeface="Menlo"/>
              </a:rPr>
              <a:t>libs </a:t>
            </a:r>
            <a:endParaRPr lang="en-US" sz="2400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sz="2400" dirty="0" smtClean="0">
                <a:solidFill>
                  <a:srgbClr val="4D4D4C"/>
                </a:solidFill>
                <a:latin typeface="Menlo"/>
              </a:rPr>
              <a:t>├─ </a:t>
            </a:r>
            <a:r>
              <a:rPr lang="en-US" sz="2400" dirty="0">
                <a:solidFill>
                  <a:srgbClr val="4D4D4C"/>
                </a:solidFill>
                <a:latin typeface="Menlo"/>
              </a:rPr>
              <a:t>res </a:t>
            </a:r>
            <a:endParaRPr lang="en-US" sz="2400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sz="2400" dirty="0" smtClean="0">
                <a:solidFill>
                  <a:srgbClr val="4D4D4C"/>
                </a:solidFill>
                <a:latin typeface="Menlo"/>
              </a:rPr>
              <a:t>├─ </a:t>
            </a:r>
            <a:r>
              <a:rPr lang="en-US" sz="2400" dirty="0" err="1" smtClean="0">
                <a:solidFill>
                  <a:srgbClr val="4D4D4C"/>
                </a:solidFill>
                <a:latin typeface="Menlo"/>
              </a:rPr>
              <a:t>src</a:t>
            </a:r>
            <a:r>
              <a:rPr lang="en-US" sz="2400" dirty="0" smtClean="0">
                <a:solidFill>
                  <a:srgbClr val="4D4D4C"/>
                </a:solidFill>
                <a:latin typeface="Menlo"/>
              </a:rPr>
              <a:t>	│ </a:t>
            </a:r>
          </a:p>
          <a:p>
            <a:r>
              <a:rPr lang="en-US" sz="2400" dirty="0" smtClean="0">
                <a:solidFill>
                  <a:srgbClr val="4D4D4C"/>
                </a:solidFill>
                <a:latin typeface="Menlo"/>
              </a:rPr>
              <a:t>	  		└─ com/</a:t>
            </a:r>
            <a:r>
              <a:rPr lang="en-US" sz="2400" dirty="0" err="1" smtClean="0">
                <a:solidFill>
                  <a:srgbClr val="4D4D4C"/>
                </a:solidFill>
                <a:latin typeface="Menlo"/>
              </a:rPr>
              <a:t>futurice</a:t>
            </a:r>
            <a:r>
              <a:rPr lang="en-US" sz="2400" dirty="0" smtClean="0">
                <a:solidFill>
                  <a:srgbClr val="4D4D4C"/>
                </a:solidFill>
                <a:latin typeface="Menlo"/>
              </a:rPr>
              <a:t>/</a:t>
            </a:r>
            <a:r>
              <a:rPr lang="en-US" sz="2400" b="1" dirty="0" smtClean="0">
                <a:solidFill>
                  <a:srgbClr val="8959A8"/>
                </a:solidFill>
                <a:latin typeface="Menlo"/>
              </a:rPr>
              <a:t>project</a:t>
            </a:r>
            <a:r>
              <a:rPr lang="en-US" sz="2400" dirty="0" smtClean="0">
                <a:solidFill>
                  <a:srgbClr val="4D4D4C"/>
                </a:solidFill>
                <a:latin typeface="Menlo"/>
              </a:rPr>
              <a:t> </a:t>
            </a:r>
          </a:p>
          <a:p>
            <a:r>
              <a:rPr lang="en-US" sz="2400" dirty="0" smtClean="0">
                <a:solidFill>
                  <a:srgbClr val="4D4D4C"/>
                </a:solidFill>
                <a:latin typeface="Menlo"/>
              </a:rPr>
              <a:t>├─ </a:t>
            </a:r>
            <a:r>
              <a:rPr lang="en-US" sz="2400" dirty="0">
                <a:solidFill>
                  <a:srgbClr val="4D4D4C"/>
                </a:solidFill>
                <a:latin typeface="Menlo"/>
              </a:rPr>
              <a:t>AndroidManifest.xml </a:t>
            </a:r>
            <a:endParaRPr lang="en-US" sz="2400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sz="2400" dirty="0" smtClean="0">
                <a:solidFill>
                  <a:srgbClr val="4D4D4C"/>
                </a:solidFill>
                <a:latin typeface="Menlo"/>
              </a:rPr>
              <a:t>├─</a:t>
            </a:r>
            <a:r>
              <a:rPr lang="en-US" sz="2400" dirty="0" smtClean="0">
                <a:solidFill>
                  <a:schemeClr val="accent1"/>
                </a:solidFill>
                <a:latin typeface="Menlo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Menlo"/>
              </a:rPr>
              <a:t>build.gradle</a:t>
            </a:r>
            <a:r>
              <a:rPr lang="en-US" sz="2400" dirty="0">
                <a:solidFill>
                  <a:schemeClr val="accent1"/>
                </a:solidFill>
                <a:latin typeface="Menlo"/>
              </a:rPr>
              <a:t> </a:t>
            </a:r>
            <a:endParaRPr lang="en-US" sz="2400" dirty="0" smtClean="0">
              <a:solidFill>
                <a:schemeClr val="accent1"/>
              </a:solidFill>
              <a:latin typeface="Menlo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Menlo"/>
              </a:rPr>
              <a:t>├─ </a:t>
            </a:r>
            <a:r>
              <a:rPr lang="en-US" sz="2400" b="1" dirty="0" err="1">
                <a:solidFill>
                  <a:schemeClr val="bg1"/>
                </a:solidFill>
                <a:latin typeface="Menlo"/>
              </a:rPr>
              <a:t>project</a:t>
            </a:r>
            <a:r>
              <a:rPr lang="en-US" sz="2400" dirty="0" err="1">
                <a:solidFill>
                  <a:schemeClr val="bg1"/>
                </a:solidFill>
                <a:latin typeface="Menlo"/>
              </a:rPr>
              <a:t>.properties</a:t>
            </a:r>
            <a:r>
              <a:rPr lang="en-US" sz="2400" dirty="0">
                <a:solidFill>
                  <a:schemeClr val="bg1"/>
                </a:solidFill>
                <a:latin typeface="Menlo"/>
              </a:rPr>
              <a:t> </a:t>
            </a:r>
            <a:endParaRPr lang="en-US" sz="2400" dirty="0" smtClean="0">
              <a:solidFill>
                <a:schemeClr val="bg1"/>
              </a:solidFill>
              <a:latin typeface="Menlo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Menlo"/>
              </a:rPr>
              <a:t>└─ </a:t>
            </a:r>
            <a:r>
              <a:rPr lang="en-US" sz="2400" dirty="0">
                <a:solidFill>
                  <a:schemeClr val="bg1"/>
                </a:solidFill>
                <a:latin typeface="Menlo"/>
              </a:rPr>
              <a:t>proguard-rules.pro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84276" y="1441755"/>
            <a:ext cx="6096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4D4D4C"/>
                </a:solidFill>
                <a:latin typeface="Menlo"/>
              </a:rPr>
              <a:t>new-structure</a:t>
            </a:r>
          </a:p>
          <a:p>
            <a:r>
              <a:rPr lang="en-US" sz="2000" dirty="0" smtClean="0">
                <a:solidFill>
                  <a:srgbClr val="4D4D4C"/>
                </a:solidFill>
                <a:latin typeface="Menlo"/>
              </a:rPr>
              <a:t>├─ </a:t>
            </a:r>
            <a:r>
              <a:rPr lang="en-US" sz="2000" dirty="0">
                <a:solidFill>
                  <a:srgbClr val="4D4D4C"/>
                </a:solidFill>
                <a:latin typeface="Menlo"/>
              </a:rPr>
              <a:t>library-</a:t>
            </a:r>
            <a:r>
              <a:rPr lang="en-US" sz="2000" dirty="0" err="1">
                <a:solidFill>
                  <a:srgbClr val="4D4D4C"/>
                </a:solidFill>
                <a:latin typeface="Menlo"/>
              </a:rPr>
              <a:t>foobar</a:t>
            </a:r>
            <a:r>
              <a:rPr lang="en-US" sz="2000" dirty="0">
                <a:solidFill>
                  <a:srgbClr val="4D4D4C"/>
                </a:solidFill>
                <a:latin typeface="Menlo"/>
              </a:rPr>
              <a:t> </a:t>
            </a:r>
            <a:endParaRPr lang="en-US" sz="2000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sz="2000" dirty="0" smtClean="0">
                <a:solidFill>
                  <a:srgbClr val="4D4D4C"/>
                </a:solidFill>
                <a:latin typeface="Menlo"/>
              </a:rPr>
              <a:t>├─ </a:t>
            </a:r>
            <a:r>
              <a:rPr lang="en-US" sz="2000" dirty="0">
                <a:solidFill>
                  <a:srgbClr val="4D4D4C"/>
                </a:solidFill>
                <a:latin typeface="Menlo"/>
              </a:rPr>
              <a:t>app </a:t>
            </a:r>
            <a:endParaRPr lang="en-US" sz="2000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sz="2000" dirty="0" smtClean="0">
                <a:solidFill>
                  <a:srgbClr val="4D4D4C"/>
                </a:solidFill>
                <a:latin typeface="Menlo"/>
              </a:rPr>
              <a:t>│ 	├─ </a:t>
            </a:r>
            <a:r>
              <a:rPr lang="en-US" sz="2000" dirty="0">
                <a:solidFill>
                  <a:srgbClr val="4D4D4C"/>
                </a:solidFill>
                <a:latin typeface="Menlo"/>
              </a:rPr>
              <a:t>libs </a:t>
            </a:r>
            <a:endParaRPr lang="en-US" sz="2000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sz="2000" dirty="0" smtClean="0">
                <a:solidFill>
                  <a:srgbClr val="4D4D4C"/>
                </a:solidFill>
                <a:latin typeface="Menlo"/>
              </a:rPr>
              <a:t>│</a:t>
            </a:r>
            <a:r>
              <a:rPr lang="en-US" sz="2000" dirty="0">
                <a:solidFill>
                  <a:srgbClr val="4D4D4C"/>
                </a:solidFill>
                <a:latin typeface="Menlo"/>
              </a:rPr>
              <a:t>	</a:t>
            </a:r>
            <a:r>
              <a:rPr lang="en-US" sz="2000" dirty="0" smtClean="0">
                <a:solidFill>
                  <a:srgbClr val="4D4D4C"/>
                </a:solidFill>
                <a:latin typeface="Menlo"/>
              </a:rPr>
              <a:t>├─ </a:t>
            </a:r>
            <a:r>
              <a:rPr lang="en-US" sz="2000" dirty="0" err="1">
                <a:solidFill>
                  <a:srgbClr val="4D4D4C"/>
                </a:solidFill>
                <a:latin typeface="Menlo"/>
              </a:rPr>
              <a:t>src</a:t>
            </a:r>
            <a:r>
              <a:rPr lang="en-US" sz="2000" dirty="0">
                <a:solidFill>
                  <a:srgbClr val="4D4D4C"/>
                </a:solidFill>
                <a:latin typeface="Menlo"/>
              </a:rPr>
              <a:t> </a:t>
            </a:r>
            <a:endParaRPr lang="en-US" sz="2000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sz="2000" dirty="0" smtClean="0">
                <a:solidFill>
                  <a:srgbClr val="4D4D4C"/>
                </a:solidFill>
                <a:latin typeface="Menlo"/>
              </a:rPr>
              <a:t>│ 	│ 	├─ </a:t>
            </a:r>
            <a:r>
              <a:rPr lang="en-US" sz="2000" dirty="0" err="1">
                <a:solidFill>
                  <a:srgbClr val="4D4D4C"/>
                </a:solidFill>
                <a:latin typeface="Menlo"/>
              </a:rPr>
              <a:t>androidTest</a:t>
            </a:r>
            <a:r>
              <a:rPr lang="en-US" sz="2000" dirty="0">
                <a:solidFill>
                  <a:srgbClr val="4D4D4C"/>
                </a:solidFill>
                <a:latin typeface="Menlo"/>
              </a:rPr>
              <a:t> </a:t>
            </a:r>
            <a:endParaRPr lang="en-US" sz="2000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sz="2000" dirty="0" smtClean="0">
                <a:solidFill>
                  <a:srgbClr val="4D4D4C"/>
                </a:solidFill>
                <a:latin typeface="Menlo"/>
              </a:rPr>
              <a:t>│ 	│ 	│ 	└─ </a:t>
            </a:r>
            <a:r>
              <a:rPr lang="en-US" sz="2000" dirty="0">
                <a:solidFill>
                  <a:srgbClr val="4D4D4C"/>
                </a:solidFill>
                <a:latin typeface="Menlo"/>
              </a:rPr>
              <a:t>java </a:t>
            </a:r>
            <a:endParaRPr lang="en-US" sz="2000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sz="2000" dirty="0" smtClean="0">
                <a:solidFill>
                  <a:srgbClr val="4D4D4C"/>
                </a:solidFill>
                <a:latin typeface="Menlo"/>
              </a:rPr>
              <a:t>│ 	│ 	│ 	└─ </a:t>
            </a:r>
            <a:r>
              <a:rPr lang="en-US" sz="2000" dirty="0">
                <a:solidFill>
                  <a:srgbClr val="4D4D4C"/>
                </a:solidFill>
                <a:latin typeface="Menlo"/>
              </a:rPr>
              <a:t>com/</a:t>
            </a:r>
            <a:r>
              <a:rPr lang="en-US" sz="2000" dirty="0" err="1">
                <a:solidFill>
                  <a:srgbClr val="4D4D4C"/>
                </a:solidFill>
                <a:latin typeface="Menlo"/>
              </a:rPr>
              <a:t>futurice</a:t>
            </a:r>
            <a:r>
              <a:rPr lang="en-US" sz="2000" dirty="0">
                <a:solidFill>
                  <a:srgbClr val="4D4D4C"/>
                </a:solidFill>
                <a:latin typeface="Menlo"/>
              </a:rPr>
              <a:t>/</a:t>
            </a:r>
            <a:r>
              <a:rPr lang="en-US" sz="2000" b="1" dirty="0">
                <a:solidFill>
                  <a:srgbClr val="8959A8"/>
                </a:solidFill>
                <a:latin typeface="Menlo"/>
              </a:rPr>
              <a:t>project</a:t>
            </a:r>
            <a:r>
              <a:rPr lang="en-US" sz="2000" dirty="0">
                <a:solidFill>
                  <a:srgbClr val="4D4D4C"/>
                </a:solidFill>
                <a:latin typeface="Menlo"/>
              </a:rPr>
              <a:t> </a:t>
            </a:r>
            <a:endParaRPr lang="en-US" sz="2000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sz="2000" dirty="0" smtClean="0">
                <a:solidFill>
                  <a:srgbClr val="4D4D4C"/>
                </a:solidFill>
                <a:latin typeface="Menlo"/>
              </a:rPr>
              <a:t>│ 	│ 	└─ </a:t>
            </a:r>
            <a:r>
              <a:rPr lang="en-US" sz="2000" dirty="0">
                <a:solidFill>
                  <a:srgbClr val="4D4D4C"/>
                </a:solidFill>
                <a:latin typeface="Menlo"/>
              </a:rPr>
              <a:t>main </a:t>
            </a:r>
            <a:endParaRPr lang="en-US" sz="2000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sz="2000" dirty="0" smtClean="0">
                <a:solidFill>
                  <a:srgbClr val="4D4D4C"/>
                </a:solidFill>
                <a:latin typeface="Menlo"/>
              </a:rPr>
              <a:t>│ 	│ 		├─ </a:t>
            </a:r>
            <a:r>
              <a:rPr lang="en-US" sz="2000" dirty="0">
                <a:solidFill>
                  <a:srgbClr val="4D4D4C"/>
                </a:solidFill>
                <a:latin typeface="Menlo"/>
              </a:rPr>
              <a:t>java </a:t>
            </a:r>
            <a:endParaRPr lang="en-US" sz="2000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sz="2000" dirty="0" smtClean="0">
                <a:solidFill>
                  <a:srgbClr val="4D4D4C"/>
                </a:solidFill>
                <a:latin typeface="Menlo"/>
              </a:rPr>
              <a:t>│ 	│ 		│ 	└─ </a:t>
            </a:r>
            <a:r>
              <a:rPr lang="en-US" sz="2000" dirty="0">
                <a:solidFill>
                  <a:srgbClr val="4D4D4C"/>
                </a:solidFill>
                <a:latin typeface="Menlo"/>
              </a:rPr>
              <a:t>com/</a:t>
            </a:r>
            <a:r>
              <a:rPr lang="en-US" sz="2000" dirty="0" err="1">
                <a:solidFill>
                  <a:srgbClr val="4D4D4C"/>
                </a:solidFill>
                <a:latin typeface="Menlo"/>
              </a:rPr>
              <a:t>futurice</a:t>
            </a:r>
            <a:r>
              <a:rPr lang="en-US" sz="2000" dirty="0">
                <a:solidFill>
                  <a:srgbClr val="4D4D4C"/>
                </a:solidFill>
                <a:latin typeface="Menlo"/>
              </a:rPr>
              <a:t>/</a:t>
            </a:r>
            <a:r>
              <a:rPr lang="en-US" sz="2000" b="1" dirty="0">
                <a:solidFill>
                  <a:srgbClr val="8959A8"/>
                </a:solidFill>
                <a:latin typeface="Menlo"/>
              </a:rPr>
              <a:t>project</a:t>
            </a:r>
            <a:r>
              <a:rPr lang="en-US" sz="2000" dirty="0">
                <a:solidFill>
                  <a:srgbClr val="4D4D4C"/>
                </a:solidFill>
                <a:latin typeface="Menlo"/>
              </a:rPr>
              <a:t> </a:t>
            </a:r>
            <a:endParaRPr lang="en-US" sz="2000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sz="2000" dirty="0" smtClean="0">
                <a:solidFill>
                  <a:srgbClr val="4D4D4C"/>
                </a:solidFill>
                <a:latin typeface="Menlo"/>
              </a:rPr>
              <a:t>│ 	│ 		├─ </a:t>
            </a:r>
            <a:r>
              <a:rPr lang="en-US" sz="2000" dirty="0">
                <a:solidFill>
                  <a:srgbClr val="4D4D4C"/>
                </a:solidFill>
                <a:latin typeface="Menlo"/>
              </a:rPr>
              <a:t>res </a:t>
            </a:r>
            <a:endParaRPr lang="en-US" sz="2000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sz="2000" dirty="0" smtClean="0">
                <a:solidFill>
                  <a:srgbClr val="4D4D4C"/>
                </a:solidFill>
                <a:latin typeface="Menlo"/>
              </a:rPr>
              <a:t>│ 	│ 		└─ </a:t>
            </a:r>
            <a:r>
              <a:rPr lang="en-US" sz="2000" dirty="0">
                <a:solidFill>
                  <a:srgbClr val="4D4D4C"/>
                </a:solidFill>
                <a:latin typeface="Menlo"/>
              </a:rPr>
              <a:t>AndroidManifest.xml </a:t>
            </a:r>
            <a:endParaRPr lang="en-US" sz="2000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sz="2000" dirty="0" smtClean="0">
                <a:solidFill>
                  <a:srgbClr val="4D4D4C"/>
                </a:solidFill>
                <a:latin typeface="Menlo"/>
              </a:rPr>
              <a:t>│ 	├─ </a:t>
            </a:r>
            <a:r>
              <a:rPr lang="en-US" sz="2000" dirty="0" err="1">
                <a:solidFill>
                  <a:srgbClr val="4D4D4C"/>
                </a:solidFill>
                <a:latin typeface="Menlo"/>
              </a:rPr>
              <a:t>build.gradle</a:t>
            </a:r>
            <a:r>
              <a:rPr lang="en-US" sz="2000" dirty="0">
                <a:solidFill>
                  <a:srgbClr val="4D4D4C"/>
                </a:solidFill>
                <a:latin typeface="Menlo"/>
              </a:rPr>
              <a:t> </a:t>
            </a:r>
            <a:endParaRPr lang="en-US" sz="2000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sz="2000" dirty="0" smtClean="0">
                <a:solidFill>
                  <a:srgbClr val="4D4D4C"/>
                </a:solidFill>
                <a:latin typeface="Menlo"/>
              </a:rPr>
              <a:t>│ 	└─ </a:t>
            </a:r>
            <a:r>
              <a:rPr lang="en-US" sz="2000" dirty="0">
                <a:solidFill>
                  <a:srgbClr val="4D4D4C"/>
                </a:solidFill>
                <a:latin typeface="Menlo"/>
              </a:rPr>
              <a:t>proguard-rules.pro </a:t>
            </a:r>
            <a:endParaRPr lang="en-US" sz="2000" dirty="0" smtClean="0">
              <a:solidFill>
                <a:srgbClr val="4D4D4C"/>
              </a:solidFill>
              <a:latin typeface="Menlo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Menlo"/>
              </a:rPr>
              <a:t>├─ </a:t>
            </a:r>
            <a:r>
              <a:rPr lang="en-US" sz="2000" dirty="0" err="1">
                <a:solidFill>
                  <a:schemeClr val="bg1"/>
                </a:solidFill>
                <a:latin typeface="Menlo"/>
              </a:rPr>
              <a:t>build.gradle</a:t>
            </a:r>
            <a:r>
              <a:rPr lang="en-US" sz="2000" dirty="0">
                <a:solidFill>
                  <a:schemeClr val="bg1"/>
                </a:solidFill>
                <a:latin typeface="Menlo"/>
              </a:rPr>
              <a:t> </a:t>
            </a:r>
            <a:endParaRPr lang="en-US" sz="2000" dirty="0" smtClean="0">
              <a:solidFill>
                <a:schemeClr val="bg1"/>
              </a:solidFill>
              <a:latin typeface="Menlo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Menlo"/>
              </a:rPr>
              <a:t>└─ </a:t>
            </a:r>
            <a:r>
              <a:rPr lang="en-US" sz="2000" dirty="0" err="1">
                <a:solidFill>
                  <a:schemeClr val="bg1"/>
                </a:solidFill>
                <a:latin typeface="Menlo"/>
              </a:rPr>
              <a:t>settings.gradle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718" y="2040533"/>
            <a:ext cx="3394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Старая структура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Eclipse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91146" y="1413294"/>
            <a:ext cx="2722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Наовая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структура</a:t>
            </a:r>
          </a:p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Android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66593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3586</TotalTime>
  <Words>1287</Words>
  <Application>Microsoft Office PowerPoint</Application>
  <PresentationFormat>Широкоэкранный</PresentationFormat>
  <Paragraphs>212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5" baseType="lpstr">
      <vt:lpstr>Arial</vt:lpstr>
      <vt:lpstr>Arial Unicode MS</vt:lpstr>
      <vt:lpstr>Calibri</vt:lpstr>
      <vt:lpstr>Courier New</vt:lpstr>
      <vt:lpstr>DM Sans</vt:lpstr>
      <vt:lpstr>Gill Sans MT</vt:lpstr>
      <vt:lpstr>lucida grande</vt:lpstr>
      <vt:lpstr>Menlo</vt:lpstr>
      <vt:lpstr>Roboto Slab</vt:lpstr>
      <vt:lpstr>Stencil</vt:lpstr>
      <vt:lpstr>Tahoma</vt:lpstr>
      <vt:lpstr>Times New Roman</vt:lpstr>
      <vt:lpstr>Verdana</vt:lpstr>
      <vt:lpstr>Gallery</vt:lpstr>
      <vt:lpstr>Разработка мобильных приложений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мобильных приложений</dc:title>
  <dc:creator>kis</dc:creator>
  <cp:lastModifiedBy>kis</cp:lastModifiedBy>
  <cp:revision>33</cp:revision>
  <dcterms:created xsi:type="dcterms:W3CDTF">2022-02-20T16:43:21Z</dcterms:created>
  <dcterms:modified xsi:type="dcterms:W3CDTF">2022-02-26T13:03:10Z</dcterms:modified>
</cp:coreProperties>
</file>