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Участники проекта – физические и\или юридические лица, которые непосредственно вовлечены в реализацию проекта, либо чьи интересы могут быть затронуты при осуществлении проекта.</a:t>
            </a:r>
          </a:p>
          <a:p>
            <a:r>
              <a:rPr lang="ru-RU" sz="2400" dirty="0"/>
              <a:t>По степени вовлеченности в проект можно выделить три группы участников:</a:t>
            </a:r>
          </a:p>
          <a:p>
            <a:r>
              <a:rPr lang="ru-RU" sz="2400" dirty="0"/>
              <a:t>•	основная команда – группа специалистов и организаций, непосредственно работающих над осуществлением проекта в тесном контакте друг с другом;</a:t>
            </a:r>
          </a:p>
          <a:p>
            <a:r>
              <a:rPr lang="ru-RU" sz="2400" dirty="0"/>
              <a:t>•	расширенная команда – более обширная, чем основная группа, объединяет специалистов и организации, оказывающих содействие членам основной группы, но не участвующих напрямую в осуществлении проекта и достижении его целей;</a:t>
            </a:r>
          </a:p>
          <a:p>
            <a:r>
              <a:rPr lang="ru-RU" sz="2400" dirty="0"/>
              <a:t>•	заинтересованные стороны – люди и организации, оказывающие влияние на членов основной и расширенной команд и на ход работ по проекту, но не вступающие с ними в прямое сотрудничество.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344262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1" y="98072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Офисы поддержки отдельных проектов или программ довольно часто создаются для масштабных, сложных проектов и программ с целью централизации и оптимизации процессов управления проектом и </a:t>
            </a:r>
            <a:r>
              <a:rPr lang="ru-RU" dirty="0" err="1"/>
              <a:t>подпроектами</a:t>
            </a:r>
            <a:r>
              <a:rPr lang="ru-RU" dirty="0"/>
              <a:t>. Подобные проектные офисы (штабы проектов) являются частью систем управления конкретными проектами и их необходимость, как правило, не вызывает сомнений. Функции офиса могут включать интеграцию календарных и финансовых планов </a:t>
            </a:r>
            <a:r>
              <a:rPr lang="ru-RU" dirty="0" err="1"/>
              <a:t>подпроектов</a:t>
            </a:r>
            <a:r>
              <a:rPr lang="ru-RU" dirty="0"/>
              <a:t>, обеспечение контроля и координации деятельности менеджеров </a:t>
            </a:r>
            <a:r>
              <a:rPr lang="ru-RU" dirty="0" err="1"/>
              <a:t>подпроектов</a:t>
            </a:r>
            <a:r>
              <a:rPr lang="ru-RU" dirty="0"/>
              <a:t>, поддержку коммуникаций, документооборота, управление изменениями и контроль качества.</a:t>
            </a:r>
          </a:p>
          <a:p>
            <a:r>
              <a:rPr lang="ru-RU" dirty="0"/>
              <a:t>Проектные офисы на уровне отдельных подразделений организации также встречаются довольно часто. Проектные офисы такого типа распространены в крупных корпорациях и государственных организациях на уровне подразделений, выполняющих значительное количество собственных проектов или значительные объемы работ в корпоративных проектах (например, Департамент информационных технологий, Департамент капитального строительства) с целью обеспечения </a:t>
            </a:r>
            <a:r>
              <a:rPr lang="ru-RU" dirty="0" err="1"/>
              <a:t>многопроектного</a:t>
            </a:r>
            <a:r>
              <a:rPr lang="ru-RU" dirty="0"/>
              <a:t> планирования, оптимизации распределения и координации собственных ресурсов, участвующих в различных проектах.</a:t>
            </a:r>
          </a:p>
        </p:txBody>
      </p:sp>
    </p:spTree>
    <p:extLst>
      <p:ext uri="{BB962C8B-B14F-4D97-AF65-F5344CB8AC3E}">
        <p14:creationId xmlns:p14="http://schemas.microsoft.com/office/powerpoint/2010/main" val="25120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524000"/>
            <a:ext cx="415131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77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51344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Заказчик - сторона, заинтересованная в осуществлении проекта и достижении его целей. Будущий владелец результатов проекта. Заказчик определяет основные требования к результатам проекта, обеспечивает финансирование проекта за счет своих или привлекаемых средств, может заключать контракты с основными исполнителями проекта.</a:t>
            </a:r>
          </a:p>
          <a:p>
            <a:r>
              <a:rPr lang="ru-RU" sz="2400" dirty="0"/>
              <a:t>В компании, инициировавшей проект, могут выделяться роли инициатора и/или спонсора (куратора) проекта.</a:t>
            </a:r>
          </a:p>
          <a:p>
            <a:r>
              <a:rPr lang="ru-RU" sz="2400" dirty="0"/>
              <a:t>Инициатор проекта – это сотрудник, который идентифицирует потребность в проекте и вносит «предложение» об инициации проекта. Этот человек может быть представителем любого функционального подразделения или уровня внутри или вне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51725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Спонсор (куратор) проекта - сотрудник (как правило, руководитель высшего звена) организации, реализующей проект, который курирует проект со стороны организации (владельца проекта), обеспечивает общий контроль и поддержку проекта (финансовые, материальные, человеческие и другие ресурсы). Спонсор (куратор) проекта отвечает за достижение проектом конечных целей и реализацию выгод для организации. Спонсор проекта несет ответственность перед генеральным директором/ президентом или перед управляющим советом.</a:t>
            </a:r>
          </a:p>
          <a:p>
            <a:r>
              <a:rPr lang="ru-RU" sz="2400" dirty="0"/>
              <a:t>Спонсор проекта назначает менеджера проекта и обеспечивает ему необходимую поддержку.</a:t>
            </a:r>
          </a:p>
          <a:p>
            <a:r>
              <a:rPr lang="ru-RU" sz="2400" dirty="0"/>
              <a:t>Менеджер проекта (руководитель проекта)- лицо, ответственное за управление проектом. Менеджер проекта несет ответственность за достижение целей проекта в рамках бюджета, в срок и с заданным уровнем качества.</a:t>
            </a:r>
          </a:p>
        </p:txBody>
      </p:sp>
    </p:spTree>
    <p:extLst>
      <p:ext uri="{BB962C8B-B14F-4D97-AF65-F5344CB8AC3E}">
        <p14:creationId xmlns:p14="http://schemas.microsoft.com/office/powerpoint/2010/main" val="336150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94" y="69269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Руководитель проекта обеспечивает ежедневное управление проектом, командой проекта, в разрезе всех основных управленческих функций (управление по срокам, затратам, рискам и др.). В зависимости от размера проекта, менеджер проекта может получать поддержку со стороны администратора проекта, или команды поддержки (офиса проекта).</a:t>
            </a:r>
          </a:p>
          <a:p>
            <a:r>
              <a:rPr lang="ru-RU" dirty="0"/>
              <a:t>Возможными участниками проекта в зависимости от его типа, вида, сложности и масштаба могут быть:</a:t>
            </a:r>
          </a:p>
          <a:p>
            <a:r>
              <a:rPr lang="ru-RU" dirty="0"/>
              <a:t>Инвестор- сторона, вкладывающая инвестиции в проект, например, посредством кредитов. Если инвестор и заказчик не являются одним и тем же лицом, то в качестве инвесторов обычно выступают банки, инвестиционные фонды и другие организации.</a:t>
            </a:r>
          </a:p>
          <a:p>
            <a:r>
              <a:rPr lang="ru-RU" dirty="0" err="1"/>
              <a:t>Контрактор</a:t>
            </a:r>
            <a:r>
              <a:rPr lang="ru-RU" dirty="0"/>
              <a:t> (генеральный </a:t>
            </a:r>
            <a:r>
              <a:rPr lang="ru-RU" dirty="0" err="1"/>
              <a:t>контрактор</a:t>
            </a:r>
            <a:r>
              <a:rPr lang="ru-RU" dirty="0"/>
              <a:t>) – сторона или участник проекта, вступающий в отношения с заказчиком, и берущий на себя ответственность за выполнение работ и услуг по контракту – это может быть весь проект или его часть.</a:t>
            </a:r>
          </a:p>
          <a:p>
            <a:r>
              <a:rPr lang="ru-RU" dirty="0" err="1"/>
              <a:t>Субконтрактор</a:t>
            </a:r>
            <a:r>
              <a:rPr lang="ru-RU" dirty="0"/>
              <a:t> – вступает в договорные отношения с </a:t>
            </a:r>
            <a:r>
              <a:rPr lang="ru-RU" dirty="0" err="1"/>
              <a:t>контрактором</a:t>
            </a:r>
            <a:r>
              <a:rPr lang="ru-RU" dirty="0"/>
              <a:t> или </a:t>
            </a:r>
            <a:r>
              <a:rPr lang="ru-RU" dirty="0" err="1"/>
              <a:t>субконтрактором</a:t>
            </a:r>
            <a:r>
              <a:rPr lang="ru-RU" dirty="0"/>
              <a:t> более высокого уровня. Несет ответственность за выполнение работ и услуг в соответствии с контрактом.</a:t>
            </a:r>
          </a:p>
          <a:p>
            <a:r>
              <a:rPr lang="ru-RU" dirty="0"/>
              <a:t>Поставщики- </a:t>
            </a:r>
            <a:r>
              <a:rPr lang="ru-RU" dirty="0" err="1"/>
              <a:t>субконтракторы</a:t>
            </a:r>
            <a:r>
              <a:rPr lang="ru-RU" dirty="0"/>
              <a:t>, осуществляющие разные виды поставок на контрактной основе – материалы, оборудование, транспортные средства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53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92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Органы власти – стороны выдвигающие и поддерживающие экологические, социальные и другие общественные и государственные требования, связанные с реализацией проекта.</a:t>
            </a:r>
          </a:p>
          <a:p>
            <a:r>
              <a:rPr lang="ru-RU" dirty="0"/>
              <a:t>Потребители конечной продукции – юридические и физические лица, являющиеся покупателями и пользователями результата проекта, определяющие требования к производимой продукции и оказываемым услугам, формирующие спрос на них.</a:t>
            </a:r>
          </a:p>
          <a:p>
            <a:r>
              <a:rPr lang="ru-RU" dirty="0"/>
              <a:t>Менеджер проекта – ключевая фигура в управлении проектом</a:t>
            </a:r>
          </a:p>
          <a:p>
            <a:r>
              <a:rPr lang="ru-RU" dirty="0"/>
              <a:t>Основная сила проектной концепции управления заключается в делегировании власти и возложении ответственности за достижение целей на определенных руководителях - менеджере проекта и ключевых членах команды управления проектом.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4356"/>
            <a:ext cx="5538192" cy="415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14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2051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Руководитель проекта обычно выполняет следующие функции:</a:t>
            </a:r>
          </a:p>
          <a:p>
            <a:r>
              <a:rPr lang="ru-RU" dirty="0"/>
              <a:t>•	Формирует организационную структуру проекта и команду управления проектом;</a:t>
            </a:r>
          </a:p>
          <a:p>
            <a:r>
              <a:rPr lang="ru-RU" dirty="0"/>
              <a:t>•	Решает вопросы привлечения ресурсов на проект;</a:t>
            </a:r>
          </a:p>
          <a:p>
            <a:r>
              <a:rPr lang="ru-RU" dirty="0"/>
              <a:t>•	Участвует в подборе, подготовке и мотивации персонала;</a:t>
            </a:r>
          </a:p>
          <a:p>
            <a:r>
              <a:rPr lang="ru-RU" dirty="0"/>
              <a:t>•	Определяет ответственность, содержание работ и цели для каждого участника команды;</a:t>
            </a:r>
          </a:p>
          <a:p>
            <a:r>
              <a:rPr lang="ru-RU" dirty="0"/>
              <a:t>•	Разрабатывает и согласует план проекта, включая календарный план, бюджет, план управления рисками, план коммуникаций и, возможно, другие элементы;</a:t>
            </a:r>
          </a:p>
          <a:p>
            <a:r>
              <a:rPr lang="ru-RU" dirty="0"/>
              <a:t>•	Обеспечивает исполнение плана проекта;</a:t>
            </a:r>
          </a:p>
          <a:p>
            <a:r>
              <a:rPr lang="ru-RU" dirty="0"/>
              <a:t>•	Координирует и принимает участие в работах по заключению контрактов в проекте и контролирует их своевременное исполнение и закрытие;</a:t>
            </a:r>
          </a:p>
          <a:p>
            <a:r>
              <a:rPr lang="ru-RU" dirty="0"/>
              <a:t>•	Устанавливает все необходимые коммуникационные связи;</a:t>
            </a:r>
          </a:p>
          <a:p>
            <a:r>
              <a:rPr lang="ru-RU" dirty="0"/>
              <a:t>•	Обеспечивает формирование эффективных информационных потоков в проекте, составление и предоставление отчетности;</a:t>
            </a:r>
          </a:p>
          <a:p>
            <a:r>
              <a:rPr lang="ru-RU" dirty="0"/>
              <a:t>•	Поддерживает постоянную связь с заказчиком, разрешает все возникающие у него вопросы и обеспечивает получение всей необходимой информации от него для качественного выполнения работ по проекту;</a:t>
            </a:r>
          </a:p>
          <a:p>
            <a:r>
              <a:rPr lang="ru-RU" dirty="0"/>
              <a:t>•	Контролирует и анализирует текущее состояние работ по проекту, прогнозирует возможные проблемы и предпринимает корректирующие действия;</a:t>
            </a:r>
          </a:p>
          <a:p>
            <a:r>
              <a:rPr lang="ru-RU" dirty="0"/>
              <a:t>•	Координирует деятельность всех участников и контролирует изменения;</a:t>
            </a:r>
          </a:p>
          <a:p>
            <a:r>
              <a:rPr lang="ru-RU" dirty="0"/>
              <a:t>•	Обеспечивает полное и своевременное закрытие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45387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1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Команда проекта и команда управления проектом</a:t>
            </a:r>
          </a:p>
          <a:p>
            <a:r>
              <a:rPr lang="ru-RU" dirty="0"/>
              <a:t>Для достижения целей проекта менеджер создает специальные организационные структуры: команду проекта и команду управления проектом. Успех всего проекта во многом зависит от эффективности функционирования данных организационных структур.</a:t>
            </a:r>
          </a:p>
          <a:p>
            <a:r>
              <a:rPr lang="ru-RU" dirty="0"/>
              <a:t>Команда проекта – временная организационная структура, объединяющая отдельных специалистов, группы и/или организации, привлеченные к выполнению работ проекта и ответственные перед руководителем проекта за их выполнение.</a:t>
            </a:r>
          </a:p>
          <a:p>
            <a:r>
              <a:rPr lang="ru-RU" dirty="0"/>
              <a:t>Команда проекта создается целевым образом на период осуществления проекта. Она может включать как внутренних, так и внешних исполнителей и консультантов. Существуют разные подходы к формированию команды проекта (например, матричные структуры), отличающиеся по формам привлечения исполнителей и реализации власти менеджера проекта.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0968"/>
            <a:ext cx="4876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37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5024" y="22385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Команда управления проектом объединяет членов команды проекта, которые непосредственно вовлечены в управление проектом и принятие управленческих решений. От умения менеджера проекта определить и привлечь к руководству проектом необходимых специалистов зависит снижение рисков проекта и потенциальных проблем.</a:t>
            </a:r>
          </a:p>
          <a:p>
            <a:r>
              <a:rPr lang="ru-RU" dirty="0"/>
              <a:t>Менеджеры и члены команды (исполнители) отчитываются перед менеджером проекта и несут ответственность за реализацию запланированных работ и результатов (ответственность может варьироваться от отдельного выделенного результата (документа, решения) до завершенного </a:t>
            </a:r>
            <a:r>
              <a:rPr lang="ru-RU" dirty="0" err="1"/>
              <a:t>подпроекта</a:t>
            </a:r>
            <a:r>
              <a:rPr lang="ru-RU" dirty="0"/>
              <a:t>). Важно с самого начала суммировать опыт всех членов команды для решения возможных проблем проекта. В крупных проектах, менеджер проекта может собрать небольшую команду ключевых сотрудников, каждый из которых отвечает за собственную подкоманду (структурированную по пакетам работ или по </a:t>
            </a:r>
            <a:r>
              <a:rPr lang="ru-RU" dirty="0" err="1"/>
              <a:t>подпроектам</a:t>
            </a:r>
            <a:r>
              <a:rPr lang="ru-RU" dirty="0"/>
              <a:t>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4" y="3284984"/>
            <a:ext cx="5922987" cy="319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98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687" y="1907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Необходимо, чтобы каждый сотрудник, работающий на проекте, имел четко определенные:</a:t>
            </a:r>
          </a:p>
          <a:p>
            <a:r>
              <a:rPr lang="ru-RU" dirty="0"/>
              <a:t>•	роль и линию отчетности перед менеджером проекта при работе над проектом (он/она может придерживаться обычных линий отчетности по другим видам работ);</a:t>
            </a:r>
          </a:p>
          <a:p>
            <a:r>
              <a:rPr lang="ru-RU" dirty="0"/>
              <a:t>•	объем работ и требования к поставляемым результатам (конечным и промежуточным продуктам);</a:t>
            </a:r>
          </a:p>
          <a:p>
            <a:r>
              <a:rPr lang="ru-RU" dirty="0"/>
              <a:t>•	уровень ответственности (решения, которые он/она вправе принимать в рамках своих функций).</a:t>
            </a:r>
          </a:p>
          <a:p>
            <a:r>
              <a:rPr lang="ru-RU" dirty="0"/>
              <a:t>Проектный офис</a:t>
            </a:r>
          </a:p>
          <a:p>
            <a:r>
              <a:rPr lang="ru-RU" dirty="0"/>
              <a:t>В крупных проектах могут выделяться администратор и офис проекта, оказывающие поддержку менеджеру проекта по сбору и обработке информации и выполнению управленческих функций.</a:t>
            </a:r>
          </a:p>
          <a:p>
            <a:r>
              <a:rPr lang="ru-RU" dirty="0"/>
              <a:t>Проектный офис - это специализированная (физическая или виртуальная) организационная структура, предназначенная для поддержки осуществления проектов на разных уровнях управления в организации.</a:t>
            </a:r>
          </a:p>
          <a:p>
            <a:r>
              <a:rPr lang="ru-RU" dirty="0"/>
              <a:t>«Проектный офис может оперировать в широком диапазоне задач, начиная от поддержки менеджеров проектов в форме тренингов, программного обеспечения, шаблонов, и вплоть до несения ответственности за результаты проекта» (</a:t>
            </a:r>
            <a:r>
              <a:rPr lang="ru-RU" dirty="0" err="1"/>
              <a:t>PMBoK</a:t>
            </a:r>
            <a:r>
              <a:rPr lang="ru-RU" dirty="0"/>
              <a:t>).</a:t>
            </a:r>
          </a:p>
          <a:p>
            <a:r>
              <a:rPr lang="ru-RU" dirty="0"/>
              <a:t>В зависимости от вида и назначения проектный офис может занимать соответствующее положение в организационной иерархии, как на уровне близком к руководству компании, так и на уровне руководства отдельных крупных подразделений.</a:t>
            </a:r>
          </a:p>
        </p:txBody>
      </p:sp>
    </p:spTree>
    <p:extLst>
      <p:ext uri="{BB962C8B-B14F-4D97-AF65-F5344CB8AC3E}">
        <p14:creationId xmlns:p14="http://schemas.microsoft.com/office/powerpoint/2010/main" val="3327272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939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Gimiki</dc:creator>
  <cp:lastModifiedBy>Пользователь Windows</cp:lastModifiedBy>
  <cp:revision>2</cp:revision>
  <dcterms:created xsi:type="dcterms:W3CDTF">2023-11-28T11:48:23Z</dcterms:created>
  <dcterms:modified xsi:type="dcterms:W3CDTF">2023-11-28T12:02:05Z</dcterms:modified>
</cp:coreProperties>
</file>