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82" r:id="rId2"/>
    <p:sldMasterId id="2147483799" r:id="rId3"/>
    <p:sldMasterId id="2147483817" r:id="rId4"/>
  </p:sldMasterIdLst>
  <p:sldIdLst>
    <p:sldId id="257" r:id="rId5"/>
    <p:sldId id="258" r:id="rId6"/>
    <p:sldId id="259" r:id="rId7"/>
    <p:sldId id="260" r:id="rId8"/>
    <p:sldId id="261" r:id="rId9"/>
    <p:sldId id="264" r:id="rId10"/>
    <p:sldId id="263" r:id="rId11"/>
    <p:sldId id="262"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0" clrIdx="0">
    <p:extLst>
      <p:ext uri="{19B8F6BF-5375-455C-9EA6-DF929625EA0E}">
        <p15:presenceInfo xmlns:p15="http://schemas.microsoft.com/office/powerpoint/2012/main" userId="An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5" autoAdjust="0"/>
    <p:restoredTop sz="94660"/>
  </p:normalViewPr>
  <p:slideViewPr>
    <p:cSldViewPr snapToGrid="0">
      <p:cViewPr varScale="1">
        <p:scale>
          <a:sx n="116" d="100"/>
          <a:sy n="116" d="100"/>
        </p:scale>
        <p:origin x="12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A00C19C-4A69-42BD-9327-D47FFB174A37}"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56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93526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822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65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25926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90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05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51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49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686825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21469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09406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896438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26457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921017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12696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01964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167248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846726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889822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00C19C-4A69-42BD-9327-D47FFB174A37}"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9234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24397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010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0C19C-4A69-42BD-9327-D47FFB174A37}"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6038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100338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90648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67399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53250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443196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323751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526024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753713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96503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069303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569224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3964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904464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135105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05122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009339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78514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40316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876651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50707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00C19C-4A69-42BD-9327-D47FFB174A37}"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277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463239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107906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353475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65430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025674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506694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71950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136664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361509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173540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00C19C-4A69-42BD-9327-D47FFB174A37}"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75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250103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9287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99491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9424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873242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442981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87552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334455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69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7A2B4-B9EA-4F10-BF5A-F1EBBBB31984}" type="datetimeFigureOut">
              <a:rPr lang="ru-RU" smtClean="0"/>
              <a:pPr/>
              <a:t>18.02.2018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00C19C-4A69-42BD-9327-D47FFB174A37}" type="slidenum">
              <a:rPr lang="ru-RU" smtClean="0"/>
              <a:pPr/>
              <a:t>‹#›</a:t>
            </a:fld>
            <a:endParaRPr lang="ru-RU"/>
          </a:p>
        </p:txBody>
      </p:sp>
    </p:spTree>
    <p:extLst>
      <p:ext uri="{BB962C8B-B14F-4D97-AF65-F5344CB8AC3E}">
        <p14:creationId xmlns:p14="http://schemas.microsoft.com/office/powerpoint/2010/main" val="26797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37A2B4-B9EA-4F10-BF5A-F1EBBBB31984}" type="datetimeFigureOut">
              <a:rPr lang="ru-RU" smtClean="0"/>
              <a:pPr/>
              <a:t>18.02.2018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00C19C-4A69-42BD-9327-D47FFB174A37}" type="slidenum">
              <a:rPr lang="ru-RU" smtClean="0"/>
              <a:pPr/>
              <a:t>‹#›</a:t>
            </a:fld>
            <a:endParaRPr lang="ru-RU"/>
          </a:p>
        </p:txBody>
      </p:sp>
    </p:spTree>
    <p:extLst>
      <p:ext uri="{BB962C8B-B14F-4D97-AF65-F5344CB8AC3E}">
        <p14:creationId xmlns:p14="http://schemas.microsoft.com/office/powerpoint/2010/main" val="15493964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37A2B4-B9EA-4F10-BF5A-F1EBBBB31984}" type="datetimeFigureOut">
              <a:rPr lang="ru-RU" smtClean="0"/>
              <a:pPr/>
              <a:t>18.02.2018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00C19C-4A69-42BD-9327-D47FFB174A37}" type="slidenum">
              <a:rPr lang="ru-RU" smtClean="0"/>
              <a:pPr/>
              <a:t>‹#›</a:t>
            </a:fld>
            <a:endParaRPr lang="ru-RU"/>
          </a:p>
        </p:txBody>
      </p:sp>
    </p:spTree>
    <p:extLst>
      <p:ext uri="{BB962C8B-B14F-4D97-AF65-F5344CB8AC3E}">
        <p14:creationId xmlns:p14="http://schemas.microsoft.com/office/powerpoint/2010/main" val="2213269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37A2B4-B9EA-4F10-BF5A-F1EBBBB31984}" type="datetimeFigureOut">
              <a:rPr lang="ru-RU" smtClean="0"/>
              <a:pPr/>
              <a:t>18.02.2018</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00C19C-4A69-42BD-9327-D47FFB174A37}" type="slidenum">
              <a:rPr lang="ru-RU" smtClean="0"/>
              <a:pPr/>
              <a:t>‹#›</a:t>
            </a:fld>
            <a:endParaRPr lang="ru-RU"/>
          </a:p>
        </p:txBody>
      </p:sp>
    </p:spTree>
    <p:extLst>
      <p:ext uri="{BB962C8B-B14F-4D97-AF65-F5344CB8AC3E}">
        <p14:creationId xmlns:p14="http://schemas.microsoft.com/office/powerpoint/2010/main" val="73341472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37A2B4-B9EA-4F10-BF5A-F1EBBBB31984}" type="datetimeFigureOut">
              <a:rPr lang="ru-RU" smtClean="0"/>
              <a:pPr/>
              <a:t>18.02.2018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00C19C-4A69-42BD-9327-D47FFB174A37}" type="slidenum">
              <a:rPr lang="ru-RU" smtClean="0"/>
              <a:pPr/>
              <a:t>‹#›</a:t>
            </a:fld>
            <a:endParaRPr lang="ru-RU"/>
          </a:p>
        </p:txBody>
      </p:sp>
    </p:spTree>
    <p:extLst>
      <p:ext uri="{BB962C8B-B14F-4D97-AF65-F5344CB8AC3E}">
        <p14:creationId xmlns:p14="http://schemas.microsoft.com/office/powerpoint/2010/main" val="248850750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443" y="345988"/>
            <a:ext cx="4316629" cy="369332"/>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KAZAN STATE POWER UNIVERSITY</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47900" y="1874107"/>
            <a:ext cx="1028551"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Tema</a:t>
            </a:r>
            <a:endParaRPr lang="ru-RU"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183577" y="2602007"/>
            <a:ext cx="3157196"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Alfred Nobel and his life</a:t>
            </a:r>
          </a:p>
        </p:txBody>
      </p:sp>
      <p:sp>
        <p:nvSpPr>
          <p:cNvPr id="5" name="TextBox 4"/>
          <p:cNvSpPr txBox="1"/>
          <p:nvPr/>
        </p:nvSpPr>
        <p:spPr>
          <a:xfrm>
            <a:off x="9852454" y="3789406"/>
            <a:ext cx="2159566" cy="1477328"/>
          </a:xfrm>
          <a:prstGeom prst="rect">
            <a:avLst/>
          </a:prstGeom>
          <a:noFill/>
        </p:spPr>
        <p:txBody>
          <a:bodyPr wrap="none" rtlCol="0">
            <a:spAutoFit/>
          </a:bodyPr>
          <a:lstStyle/>
          <a:p>
            <a:r>
              <a:rPr lang="en-US" dirty="0" smtClean="0"/>
              <a:t>Students</a:t>
            </a:r>
            <a:r>
              <a:rPr lang="ru-RU" dirty="0" smtClean="0"/>
              <a:t>:</a:t>
            </a:r>
            <a:br>
              <a:rPr lang="ru-RU" dirty="0" smtClean="0"/>
            </a:br>
            <a:r>
              <a:rPr lang="en-US" dirty="0" smtClean="0"/>
              <a:t>Andrey Ivanov</a:t>
            </a:r>
            <a:br>
              <a:rPr lang="en-US" dirty="0" smtClean="0"/>
            </a:br>
            <a:r>
              <a:rPr lang="en-US" dirty="0" err="1" smtClean="0"/>
              <a:t>Linar</a:t>
            </a:r>
            <a:r>
              <a:rPr lang="en-US" dirty="0" smtClean="0"/>
              <a:t> </a:t>
            </a:r>
            <a:r>
              <a:rPr lang="en-US" dirty="0" err="1" smtClean="0"/>
              <a:t>Nuriev</a:t>
            </a:r>
            <a:endParaRPr lang="ru-RU" dirty="0" smtClean="0"/>
          </a:p>
          <a:p>
            <a:r>
              <a:rPr lang="en-US" dirty="0" smtClean="0"/>
              <a:t>Teacher</a:t>
            </a:r>
            <a:r>
              <a:rPr lang="ru-RU" dirty="0" smtClean="0"/>
              <a:t>:</a:t>
            </a:r>
            <a:r>
              <a:rPr lang="en-US" dirty="0" smtClean="0"/>
              <a:t> </a:t>
            </a:r>
          </a:p>
          <a:p>
            <a:r>
              <a:rPr lang="en-US" dirty="0" err="1" smtClean="0"/>
              <a:t>Aitouganova</a:t>
            </a:r>
            <a:r>
              <a:rPr lang="en-US" dirty="0" smtClean="0"/>
              <a:t> </a:t>
            </a:r>
            <a:r>
              <a:rPr lang="en-US" dirty="0" err="1" smtClean="0"/>
              <a:t>Jh.I</a:t>
            </a:r>
            <a:r>
              <a:rPr lang="en-US" dirty="0"/>
              <a:t>.</a:t>
            </a:r>
            <a:endParaRPr lang="ru-RU" dirty="0"/>
          </a:p>
        </p:txBody>
      </p:sp>
      <p:sp>
        <p:nvSpPr>
          <p:cNvPr id="6" name="TextBox 5"/>
          <p:cNvSpPr txBox="1"/>
          <p:nvPr/>
        </p:nvSpPr>
        <p:spPr>
          <a:xfrm>
            <a:off x="5141237" y="6337653"/>
            <a:ext cx="1451038" cy="369332"/>
          </a:xfrm>
          <a:prstGeom prst="rect">
            <a:avLst/>
          </a:prstGeom>
          <a:noFill/>
        </p:spPr>
        <p:txBody>
          <a:bodyPr wrap="none" rtlCol="0">
            <a:spAutoFit/>
          </a:bodyPr>
          <a:lstStyle/>
          <a:p>
            <a:r>
              <a:rPr lang="en-US" b="1" dirty="0" smtClean="0"/>
              <a:t>Kazan 2018</a:t>
            </a:r>
            <a:endParaRPr lang="ru-RU" b="1" dirty="0"/>
          </a:p>
        </p:txBody>
      </p:sp>
    </p:spTree>
    <p:extLst>
      <p:ext uri="{BB962C8B-B14F-4D97-AF65-F5344CB8AC3E}">
        <p14:creationId xmlns:p14="http://schemas.microsoft.com/office/powerpoint/2010/main" val="390792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7394" y="815545"/>
            <a:ext cx="7159332" cy="1077218"/>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Objective</a:t>
            </a:r>
            <a:r>
              <a:rPr lang="ru-RU" sz="32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know the biography of Alfred </a:t>
            </a:r>
            <a:r>
              <a:rPr lang="en-US" sz="3200" dirty="0" smtClean="0">
                <a:latin typeface="Times New Roman" panose="02020603050405020304" pitchFamily="18" charset="0"/>
                <a:cs typeface="Times New Roman" panose="02020603050405020304" pitchFamily="18" charset="0"/>
              </a:rPr>
              <a:t>Nobel</a:t>
            </a:r>
          </a:p>
        </p:txBody>
      </p:sp>
      <p:sp>
        <p:nvSpPr>
          <p:cNvPr id="3" name="TextBox 2"/>
          <p:cNvSpPr txBox="1"/>
          <p:nvPr/>
        </p:nvSpPr>
        <p:spPr>
          <a:xfrm>
            <a:off x="1087394" y="2323070"/>
            <a:ext cx="9251092" cy="255454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Tasks</a:t>
            </a:r>
            <a:r>
              <a:rPr lang="ru-RU"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1. Alfred Nobel</a:t>
            </a:r>
            <a:r>
              <a:rPr lang="ru-RU" sz="3200" dirty="0" smtClean="0">
                <a:latin typeface="Times New Roman" panose="02020603050405020304" pitchFamily="18" charset="0"/>
                <a:cs typeface="Times New Roman" panose="02020603050405020304" pitchFamily="18" charset="0"/>
              </a:rPr>
              <a:t> </a:t>
            </a:r>
            <a:r>
              <a:rPr lang="en-US" altLang="ru-RU" sz="3200" dirty="0" smtClean="0">
                <a:latin typeface="Times New Roman" panose="02020603050405020304" pitchFamily="18" charset="0"/>
                <a:cs typeface="Times New Roman" panose="02020603050405020304" pitchFamily="18" charset="0"/>
              </a:rPr>
              <a:t>Biography</a:t>
            </a:r>
            <a:endParaRPr lang="ru-RU" sz="3200" dirty="0" smtClean="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 2.</a:t>
            </a:r>
            <a:r>
              <a:rPr lang="en-US" sz="3200" dirty="0" smtClean="0">
                <a:latin typeface="Times New Roman" panose="02020603050405020304" pitchFamily="18" charset="0"/>
                <a:cs typeface="Times New Roman" panose="02020603050405020304" pitchFamily="18" charset="0"/>
              </a:rPr>
              <a:t> Education</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3.</a:t>
            </a:r>
            <a:r>
              <a:rPr lang="ru-RU" sz="3200" dirty="0" smtClean="0">
                <a:latin typeface="Times New Roman" panose="02020603050405020304" pitchFamily="18" charset="0"/>
                <a:cs typeface="Times New Roman" panose="02020603050405020304" pitchFamily="18" charset="0"/>
              </a:rPr>
              <a:t> </a:t>
            </a:r>
            <a:r>
              <a:rPr lang="en-US" altLang="ru-RU" sz="3200" dirty="0" smtClean="0">
                <a:latin typeface="Times New Roman" panose="02020603050405020304" pitchFamily="18" charset="0"/>
                <a:cs typeface="Times New Roman" panose="02020603050405020304" pitchFamily="18" charset="0"/>
              </a:rPr>
              <a:t>Alfred Nobel</a:t>
            </a:r>
            <a:r>
              <a:rPr lang="ru-RU" altLang="ru-RU" sz="3200" dirty="0" smtClean="0">
                <a:latin typeface="Times New Roman" panose="02020603050405020304" pitchFamily="18" charset="0"/>
                <a:cs typeface="Times New Roman" panose="02020603050405020304" pitchFamily="18" charset="0"/>
              </a:rPr>
              <a:t> </a:t>
            </a:r>
            <a:r>
              <a:rPr lang="en-US" altLang="ru-RU" sz="3200" dirty="0" smtClean="0">
                <a:latin typeface="Times New Roman" panose="02020603050405020304" pitchFamily="18" charset="0"/>
                <a:cs typeface="Times New Roman" panose="02020603050405020304" pitchFamily="18" charset="0"/>
              </a:rPr>
              <a:t>- a man of contrasts</a:t>
            </a:r>
            <a:endParaRPr lang="ru-RU" altLang="ru-RU" sz="3200" dirty="0">
              <a:latin typeface="Times New Roman" panose="02020603050405020304" pitchFamily="18" charset="0"/>
              <a:cs typeface="Times New Roman" panose="02020603050405020304" pitchFamily="18" charset="0"/>
            </a:endParaRPr>
          </a:p>
          <a:p>
            <a:r>
              <a:rPr lang="ru-RU" altLang="ru-RU" sz="3200" dirty="0">
                <a:latin typeface="Times New Roman" panose="02020603050405020304" pitchFamily="18" charset="0"/>
                <a:cs typeface="Times New Roman" panose="02020603050405020304" pitchFamily="18" charset="0"/>
              </a:rPr>
              <a:t> </a:t>
            </a:r>
            <a:r>
              <a:rPr lang="ru-RU" altLang="ru-RU" sz="3200" dirty="0" smtClean="0">
                <a:latin typeface="Times New Roman" panose="02020603050405020304" pitchFamily="18" charset="0"/>
                <a:cs typeface="Times New Roman" panose="02020603050405020304" pitchFamily="18" charset="0"/>
              </a:rPr>
              <a:t>   4. </a:t>
            </a:r>
            <a:r>
              <a:rPr lang="en-US" altLang="ru-RU" sz="3200" dirty="0" smtClean="0">
                <a:latin typeface="Times New Roman" panose="02020603050405020304" pitchFamily="18" charset="0"/>
                <a:cs typeface="Times New Roman" panose="02020603050405020304" pitchFamily="18" charset="0"/>
              </a:rPr>
              <a:t>Invention</a:t>
            </a:r>
            <a:endParaRPr lang="ru-RU" altLang="ru-RU"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7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308" y="428368"/>
            <a:ext cx="2722220" cy="707886"/>
          </a:xfrm>
          <a:prstGeom prst="rect">
            <a:avLst/>
          </a:prstGeom>
          <a:noFill/>
        </p:spPr>
        <p:txBody>
          <a:bodyPr wrap="none" rtlCol="0">
            <a:spAutoFit/>
          </a:bodyPr>
          <a:lstStyle/>
          <a:p>
            <a:r>
              <a:rPr lang="en-US" altLang="ru-RU" sz="4000" dirty="0" smtClean="0">
                <a:solidFill>
                  <a:schemeClr val="accent1"/>
                </a:solidFill>
                <a:latin typeface="Times New Roman" panose="02020603050405020304" pitchFamily="18" charset="0"/>
                <a:cs typeface="Times New Roman" panose="02020603050405020304" pitchFamily="18" charset="0"/>
              </a:rPr>
              <a:t>Introduction</a:t>
            </a:r>
            <a:endParaRPr lang="ru-RU" sz="4000" dirty="0">
              <a:solidFill>
                <a:schemeClr val="accent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7308" y="1729946"/>
            <a:ext cx="8130745" cy="2677656"/>
          </a:xfrm>
          <a:prstGeom prst="rect">
            <a:avLst/>
          </a:prstGeom>
          <a:noFill/>
        </p:spPr>
        <p:txBody>
          <a:bodyPr wrap="square" rtlCol="0">
            <a:spAutoFit/>
          </a:bodyPr>
          <a:lstStyle/>
          <a:p>
            <a:r>
              <a:rPr lang="ru-RU" altLang="ru-RU" sz="2800" dirty="0" smtClean="0">
                <a:solidFill>
                  <a:schemeClr val="accent1"/>
                </a:solidFill>
                <a:latin typeface="Times New Roman" panose="02020603050405020304" pitchFamily="18" charset="0"/>
                <a:cs typeface="Times New Roman" panose="02020603050405020304" pitchFamily="18" charset="0"/>
              </a:rPr>
              <a:t>•</a:t>
            </a:r>
            <a:r>
              <a:rPr lang="ru-RU" altLang="ru-RU" sz="2800" dirty="0" err="1" smtClean="0">
                <a:latin typeface="Times New Roman" panose="02020603050405020304" pitchFamily="18" charset="0"/>
                <a:cs typeface="Times New Roman" panose="02020603050405020304" pitchFamily="18" charset="0"/>
              </a:rPr>
              <a:t>Success</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doesn't</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come</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to</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you</a:t>
            </a:r>
            <a:r>
              <a:rPr lang="ru-RU" altLang="ru-RU" sz="2800" dirty="0" smtClean="0">
                <a:latin typeface="Times New Roman" panose="02020603050405020304" pitchFamily="18" charset="0"/>
                <a:cs typeface="Times New Roman" panose="02020603050405020304" pitchFamily="18" charset="0"/>
              </a:rPr>
              <a:t>…</a:t>
            </a:r>
            <a:r>
              <a:rPr lang="ru-RU" altLang="ru-RU" sz="2800" dirty="0" err="1" smtClean="0">
                <a:latin typeface="Times New Roman" panose="02020603050405020304" pitchFamily="18" charset="0"/>
                <a:cs typeface="Times New Roman" panose="02020603050405020304" pitchFamily="18" charset="0"/>
              </a:rPr>
              <a:t>you</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go</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to</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it</a:t>
            </a:r>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endParaRPr lang="en-US" altLang="ru-RU" sz="2800" dirty="0" smtClean="0">
              <a:latin typeface="Times New Roman" panose="02020603050405020304" pitchFamily="18" charset="0"/>
              <a:cs typeface="Times New Roman" panose="02020603050405020304" pitchFamily="18" charset="0"/>
            </a:endParaRPr>
          </a:p>
          <a:p>
            <a:r>
              <a:rPr lang="ru-RU" altLang="ru-RU" sz="2800" dirty="0" smtClean="0">
                <a:solidFill>
                  <a:schemeClr val="accent1"/>
                </a:solidFill>
                <a:latin typeface="Times New Roman" panose="02020603050405020304" pitchFamily="18" charset="0"/>
                <a:cs typeface="Times New Roman" panose="02020603050405020304" pitchFamily="18" charset="0"/>
              </a:rPr>
              <a:t>•</a:t>
            </a:r>
            <a:r>
              <a:rPr lang="ru-RU" altLang="ru-RU" sz="2800" dirty="0" smtClean="0">
                <a:latin typeface="Times New Roman" panose="02020603050405020304" pitchFamily="18" charset="0"/>
                <a:cs typeface="Times New Roman" panose="02020603050405020304" pitchFamily="18" charset="0"/>
              </a:rPr>
              <a:t>I </a:t>
            </a:r>
            <a:r>
              <a:rPr lang="ru-RU" altLang="ru-RU" sz="2800" dirty="0" err="1" smtClean="0">
                <a:latin typeface="Times New Roman" panose="02020603050405020304" pitchFamily="18" charset="0"/>
                <a:cs typeface="Times New Roman" panose="02020603050405020304" pitchFamily="18" charset="0"/>
              </a:rPr>
              <a:t>never</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think</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of</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the</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future</a:t>
            </a:r>
            <a:r>
              <a:rPr lang="ru-RU" altLang="ru-RU" sz="2800" dirty="0" smtClean="0">
                <a:latin typeface="Times New Roman" panose="02020603050405020304" pitchFamily="18" charset="0"/>
                <a:cs typeface="Times New Roman" panose="02020603050405020304" pitchFamily="18" charset="0"/>
              </a:rPr>
              <a:t> - </a:t>
            </a:r>
            <a:r>
              <a:rPr lang="ru-RU" altLang="ru-RU" sz="2800" dirty="0" err="1" smtClean="0">
                <a:latin typeface="Times New Roman" panose="02020603050405020304" pitchFamily="18" charset="0"/>
                <a:cs typeface="Times New Roman" panose="02020603050405020304" pitchFamily="18" charset="0"/>
              </a:rPr>
              <a:t>it</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comes</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soon</a:t>
            </a:r>
            <a:r>
              <a:rPr lang="ru-RU" altLang="ru-RU" sz="2800" dirty="0" smtClean="0">
                <a:latin typeface="Times New Roman" panose="02020603050405020304" pitchFamily="18" charset="0"/>
                <a:cs typeface="Times New Roman" panose="02020603050405020304" pitchFamily="18" charset="0"/>
              </a:rPr>
              <a:t> </a:t>
            </a:r>
            <a:r>
              <a:rPr lang="ru-RU" altLang="ru-RU" sz="2800" dirty="0" err="1" smtClean="0">
                <a:latin typeface="Times New Roman" panose="02020603050405020304" pitchFamily="18" charset="0"/>
                <a:cs typeface="Times New Roman" panose="02020603050405020304" pitchFamily="18" charset="0"/>
              </a:rPr>
              <a:t>enough</a:t>
            </a:r>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en-US" altLang="ru-RU" sz="2800" dirty="0" smtClean="0">
                <a:latin typeface="Times New Roman" panose="02020603050405020304" pitchFamily="18" charset="0"/>
                <a:cs typeface="Times New Roman" panose="02020603050405020304" pitchFamily="18" charset="0"/>
              </a:rPr>
              <a:t>		</a:t>
            </a:r>
          </a:p>
          <a:p>
            <a:pPr lvl="4" algn="r"/>
            <a:r>
              <a:rPr lang="en-US" altLang="ru-RU" sz="2800" dirty="0" smtClean="0">
                <a:latin typeface="Times New Roman" panose="02020603050405020304" pitchFamily="18" charset="0"/>
                <a:cs typeface="Times New Roman" panose="02020603050405020304" pitchFamily="18" charset="0"/>
              </a:rPr>
              <a:t>Alfred Nobel	</a:t>
            </a:r>
            <a:endParaRPr lang="ru-RU" alt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429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9416" y="498571"/>
            <a:ext cx="4934464" cy="563231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On October 21, 1833 a baby boy was born to a family in Stockholm, Sweden who was to become a famous scientist, inventor, businessman and founder of the Nobel Prizes. His father was Immanuel Nobel and his mother was </a:t>
            </a:r>
            <a:r>
              <a:rPr lang="en-US" dirty="0" err="1" smtClean="0">
                <a:latin typeface="Times New Roman" panose="02020603050405020304" pitchFamily="18" charset="0"/>
                <a:cs typeface="Times New Roman" panose="02020603050405020304" pitchFamily="18" charset="0"/>
              </a:rPr>
              <a:t>Andriette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Ahlsell</a:t>
            </a:r>
            <a:r>
              <a:rPr lang="en-US" dirty="0" smtClean="0">
                <a:latin typeface="Times New Roman" panose="02020603050405020304" pitchFamily="18" charset="0"/>
                <a:cs typeface="Times New Roman" panose="02020603050405020304" pitchFamily="18" charset="0"/>
              </a:rPr>
              <a:t> Nobel. They named their son Alfred. Alfred's father was an engineer and inventor. He built bridges and buildings and experimented with different ways of blasting rocks. The same year that Alfred was born, his father's business suffered losses and had to be closed. In 1837, Immanuel Nobel decided to try his business somewhere else and left for Finland and Russia. Alfred's mother was left in Stockholm to take care of the family. At this time, Alfred had two older brothers, Robert born in 1829, and </a:t>
            </a:r>
            <a:r>
              <a:rPr lang="en-US" dirty="0" err="1" smtClean="0">
                <a:latin typeface="Times New Roman" panose="02020603050405020304" pitchFamily="18" charset="0"/>
                <a:cs typeface="Times New Roman" panose="02020603050405020304" pitchFamily="18" charset="0"/>
              </a:rPr>
              <a:t>Ludvig</a:t>
            </a:r>
            <a:r>
              <a:rPr lang="en-US" dirty="0" smtClean="0">
                <a:latin typeface="Times New Roman" panose="02020603050405020304" pitchFamily="18" charset="0"/>
                <a:cs typeface="Times New Roman" panose="02020603050405020304" pitchFamily="18" charset="0"/>
              </a:rPr>
              <a:t> born in 1831. The house where Alfred Nobel was </a:t>
            </a:r>
            <a:r>
              <a:rPr lang="en-US" dirty="0" err="1" smtClean="0">
                <a:latin typeface="Times New Roman" panose="02020603050405020304" pitchFamily="18" charset="0"/>
                <a:cs typeface="Times New Roman" panose="02020603050405020304" pitchFamily="18" charset="0"/>
              </a:rPr>
              <a:t>born.Andriette</a:t>
            </a:r>
            <a:r>
              <a:rPr lang="en-US" dirty="0" smtClean="0">
                <a:latin typeface="Times New Roman" panose="02020603050405020304" pitchFamily="18" charset="0"/>
                <a:cs typeface="Times New Roman" panose="02020603050405020304" pitchFamily="18" charset="0"/>
              </a:rPr>
              <a:t> Nobel, who came from a wealthy family, started a grocery store. The store had a modest income that helped in supporting the </a:t>
            </a:r>
            <a:r>
              <a:rPr lang="en-US" dirty="0" err="1" smtClean="0">
                <a:latin typeface="Times New Roman" panose="02020603050405020304" pitchFamily="18" charset="0"/>
                <a:cs typeface="Times New Roman" panose="02020603050405020304" pitchFamily="18" charset="0"/>
              </a:rPr>
              <a:t>familAlfred</a:t>
            </a:r>
            <a:r>
              <a:rPr lang="en-US" dirty="0" smtClean="0">
                <a:latin typeface="Times New Roman" panose="02020603050405020304" pitchFamily="18" charset="0"/>
                <a:cs typeface="Times New Roman" panose="02020603050405020304" pitchFamily="18" charset="0"/>
              </a:rPr>
              <a:t> Travels Abroad </a:t>
            </a:r>
            <a:endParaRPr lang="ru-RU" alt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552682" y="3219255"/>
            <a:ext cx="1714500" cy="2647950"/>
          </a:xfrm>
          <a:prstGeom prst="rect">
            <a:avLst/>
          </a:prstGeom>
        </p:spPr>
      </p:pic>
      <p:pic>
        <p:nvPicPr>
          <p:cNvPr id="7" name="Рисунок 6"/>
          <p:cNvPicPr>
            <a:picLocks noChangeAspect="1"/>
          </p:cNvPicPr>
          <p:nvPr/>
        </p:nvPicPr>
        <p:blipFill>
          <a:blip r:embed="rId3"/>
          <a:stretch>
            <a:fillRect/>
          </a:stretch>
        </p:blipFill>
        <p:spPr>
          <a:xfrm>
            <a:off x="7806638" y="597425"/>
            <a:ext cx="3220021" cy="2409386"/>
          </a:xfrm>
          <a:prstGeom prst="rect">
            <a:avLst/>
          </a:prstGeom>
        </p:spPr>
      </p:pic>
      <p:pic>
        <p:nvPicPr>
          <p:cNvPr id="8" name="Рисунок 7"/>
          <p:cNvPicPr>
            <a:picLocks noChangeAspect="1"/>
          </p:cNvPicPr>
          <p:nvPr/>
        </p:nvPicPr>
        <p:blipFill>
          <a:blip r:embed="rId4"/>
          <a:stretch>
            <a:fillRect/>
          </a:stretch>
        </p:blipFill>
        <p:spPr>
          <a:xfrm>
            <a:off x="9965984" y="3726526"/>
            <a:ext cx="1171575" cy="2028825"/>
          </a:xfrm>
          <a:prstGeom prst="rect">
            <a:avLst/>
          </a:prstGeom>
        </p:spPr>
      </p:pic>
    </p:spTree>
    <p:extLst>
      <p:ext uri="{BB962C8B-B14F-4D97-AF65-F5344CB8AC3E}">
        <p14:creationId xmlns:p14="http://schemas.microsoft.com/office/powerpoint/2010/main" val="240744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9330" y="1503265"/>
            <a:ext cx="6096000" cy="3970318"/>
          </a:xfrm>
          <a:prstGeom prst="rect">
            <a:avLst/>
          </a:prstGeom>
        </p:spPr>
        <p:txBody>
          <a:bodyPr>
            <a:spAutoFit/>
          </a:bodyPr>
          <a:lstStyle/>
          <a:p>
            <a:r>
              <a:rPr lang="en-US" dirty="0" smtClean="0">
                <a:latin typeface="Times New Roman" panose="02020603050405020304" pitchFamily="18" charset="0"/>
                <a:cs typeface="Times New Roman" panose="02020603050405020304" pitchFamily="18" charset="0"/>
              </a:rPr>
              <a:t>Alfred was most interested in literature, chemistry and physics. His father wanted his sons to follow in his footsteps and was not pleased with Alfred's interest in poetry. He decided to send the young man abroad to study and become a chemical engineer. In Paris, Alfred worked in the private laboratory of Professor T. J. </a:t>
            </a:r>
            <a:r>
              <a:rPr lang="en-US" dirty="0" err="1" smtClean="0">
                <a:latin typeface="Times New Roman" panose="02020603050405020304" pitchFamily="18" charset="0"/>
                <a:cs typeface="Times New Roman" panose="02020603050405020304" pitchFamily="18" charset="0"/>
              </a:rPr>
              <a:t>Pelouze</a:t>
            </a:r>
            <a:r>
              <a:rPr lang="en-US" dirty="0" smtClean="0">
                <a:latin typeface="Times New Roman" panose="02020603050405020304" pitchFamily="18" charset="0"/>
                <a:cs typeface="Times New Roman" panose="02020603050405020304" pitchFamily="18" charset="0"/>
              </a:rPr>
              <a:t>, a famous chemist. There he met a young Italian chemist, </a:t>
            </a:r>
            <a:r>
              <a:rPr lang="en-US" dirty="0" err="1" smtClean="0">
                <a:latin typeface="Times New Roman" panose="02020603050405020304" pitchFamily="18" charset="0"/>
                <a:cs typeface="Times New Roman" panose="02020603050405020304" pitchFamily="18" charset="0"/>
              </a:rPr>
              <a:t>Ascanio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Sobrero</a:t>
            </a:r>
            <a:r>
              <a:rPr lang="en-US" dirty="0" smtClean="0">
                <a:latin typeface="Times New Roman" panose="02020603050405020304" pitchFamily="18" charset="0"/>
                <a:cs typeface="Times New Roman" panose="02020603050405020304" pitchFamily="18" charset="0"/>
              </a:rPr>
              <a:t>. Three years earlier, </a:t>
            </a:r>
            <a:r>
              <a:rPr lang="en-US" dirty="0" err="1" smtClean="0">
                <a:latin typeface="Times New Roman" panose="02020603050405020304" pitchFamily="18" charset="0"/>
                <a:cs typeface="Times New Roman" panose="02020603050405020304" pitchFamily="18" charset="0"/>
              </a:rPr>
              <a:t>Sobrero</a:t>
            </a:r>
            <a:r>
              <a:rPr lang="en-US" dirty="0" smtClean="0">
                <a:latin typeface="Times New Roman" panose="02020603050405020304" pitchFamily="18" charset="0"/>
                <a:cs typeface="Times New Roman" panose="02020603050405020304" pitchFamily="18" charset="0"/>
              </a:rPr>
              <a:t> had invented nitroglycerine, a highly explosive liquid. It was considered too dangerous to be of practical use. Alfred became very interested in nitroglycerine and how it could be used in construction work. When he returned back to Russia after his studies, he worked together with his father to develop nitroglycerine as a commercially and technically useful explosive.</a:t>
            </a:r>
            <a:endParaRPr lang="en-US"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6848">
            <a:off x="7817708" y="428367"/>
            <a:ext cx="4222713" cy="2384209"/>
          </a:xfrm>
          <a:prstGeom prst="rect">
            <a:avLst/>
          </a:prstGeom>
        </p:spPr>
      </p:pic>
      <p:pic>
        <p:nvPicPr>
          <p:cNvPr id="6" name="Picture 13" descr="alfred_nobel_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21">
            <a:off x="8669595" y="3488424"/>
            <a:ext cx="2232025"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15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1750" y="1552996"/>
            <a:ext cx="6096000" cy="3477875"/>
          </a:xfrm>
          <a:prstGeom prst="rect">
            <a:avLst/>
          </a:prstGeom>
        </p:spPr>
        <p:txBody>
          <a:bodyPr>
            <a:spAutoFit/>
          </a:bodyPr>
          <a:lstStyle/>
          <a:p>
            <a:r>
              <a:rPr lang="ru-RU" sz="2000" dirty="0" smtClean="0">
                <a:latin typeface="Times New Roman" panose="02020603050405020304" pitchFamily="18" charset="0"/>
                <a:cs typeface="Times New Roman" panose="02020603050405020304" pitchFamily="18" charset="0"/>
              </a:rPr>
              <a:t>Alfred</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had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family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of</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his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own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One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day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announced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newspapers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for</a:t>
            </a:r>
            <a:r>
              <a:rPr lang="ru-RU" sz="2000" dirty="0" smtClean="0">
                <a:latin typeface="Times New Roman" panose="02020603050405020304" pitchFamily="18" charset="0"/>
                <a:cs typeface="Times New Roman" panose="02020603050405020304" pitchFamily="18" charset="0"/>
              </a:rPr>
              <a:t> a </a:t>
            </a:r>
            <a:r>
              <a:rPr lang="ru-RU" sz="2000" dirty="0" err="1" smtClean="0">
                <a:latin typeface="Times New Roman" panose="02020603050405020304" pitchFamily="18" charset="0"/>
                <a:cs typeface="Times New Roman" panose="02020603050405020304" pitchFamily="18" charset="0"/>
              </a:rPr>
              <a:t>secretary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Austrian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lady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Bertha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Kinsky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von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Chinic</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und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Tettau</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got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job</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After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working</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for</a:t>
            </a:r>
            <a:r>
              <a:rPr lang="ru-RU" sz="2000" dirty="0" smtClean="0">
                <a:latin typeface="Times New Roman" panose="02020603050405020304" pitchFamily="18" charset="0"/>
                <a:cs typeface="Times New Roman" panose="02020603050405020304" pitchFamily="18" charset="0"/>
              </a:rPr>
              <a:t> a </a:t>
            </a:r>
            <a:r>
              <a:rPr lang="ru-RU" sz="2000" dirty="0" err="1" smtClean="0">
                <a:latin typeface="Times New Roman" panose="02020603050405020304" pitchFamily="18" charset="0"/>
                <a:cs typeface="Times New Roman" panose="02020603050405020304" pitchFamily="18" charset="0"/>
              </a:rPr>
              <a:t>short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time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moved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back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Austria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marry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Count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Arthur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von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Suttner</a:t>
            </a:r>
            <a:r>
              <a:rPr lang="ru-RU" sz="2000" dirty="0" smtClean="0">
                <a:latin typeface="Times New Roman" panose="02020603050405020304" pitchFamily="18" charset="0"/>
                <a:cs typeface="Times New Roman" panose="02020603050405020304" pitchFamily="18" charset="0"/>
              </a:rPr>
              <a:t>. Alfred </a:t>
            </a:r>
            <a:r>
              <a:rPr lang="ru-RU" sz="2000" dirty="0" err="1" smtClean="0">
                <a:latin typeface="Times New Roman" panose="02020603050405020304" pitchFamily="18" charset="0"/>
                <a:cs typeface="Times New Roman" panose="02020603050405020304" pitchFamily="18" charset="0"/>
              </a:rPr>
              <a:t>and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Bertha</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von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Suttner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remained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friends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and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exchanged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letters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through</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years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later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became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very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active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peace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movement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wrote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famous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book</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Lay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Down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Your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Arms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When</a:t>
            </a:r>
            <a:r>
              <a:rPr lang="ru-RU" sz="2000" dirty="0" smtClean="0">
                <a:latin typeface="Times New Roman" panose="02020603050405020304" pitchFamily="18" charset="0"/>
                <a:cs typeface="Times New Roman" panose="02020603050405020304" pitchFamily="18" charset="0"/>
              </a:rPr>
              <a:t> Alfred </a:t>
            </a:r>
            <a:r>
              <a:rPr lang="ru-RU" sz="2000" dirty="0" err="1" smtClean="0">
                <a:latin typeface="Times New Roman" panose="02020603050405020304" pitchFamily="18" charset="0"/>
                <a:cs typeface="Times New Roman" panose="02020603050405020304" pitchFamily="18" charset="0"/>
              </a:rPr>
              <a:t>Nobel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later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wrote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his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will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establish</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Nobel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Prizes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included</a:t>
            </a:r>
            <a:r>
              <a:rPr lang="ru-RU" sz="2000" dirty="0" smtClean="0">
                <a:latin typeface="Times New Roman" panose="02020603050405020304" pitchFamily="18" charset="0"/>
                <a:cs typeface="Times New Roman" panose="02020603050405020304" pitchFamily="18" charset="0"/>
              </a:rPr>
              <a:t> a </a:t>
            </a:r>
            <a:r>
              <a:rPr lang="ru-RU" sz="2000" dirty="0" err="1" smtClean="0">
                <a:latin typeface="Times New Roman" panose="02020603050405020304" pitchFamily="18" charset="0"/>
                <a:cs typeface="Times New Roman" panose="02020603050405020304" pitchFamily="18" charset="0"/>
              </a:rPr>
              <a:t>prize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for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persons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organizations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who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promoted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peace</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526977" y="259847"/>
            <a:ext cx="1562335" cy="2586298"/>
          </a:xfrm>
          <a:prstGeom prst="rect">
            <a:avLst/>
          </a:prstGeom>
        </p:spPr>
      </p:pic>
      <p:pic>
        <p:nvPicPr>
          <p:cNvPr id="1026" name="Picture 2" descr="http://kackad.com/kackad/wp-content/uploads/2014/11/Bertha-von-Sutt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4709">
            <a:off x="8836291" y="3286896"/>
            <a:ext cx="2400008" cy="331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5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2327" y="896550"/>
            <a:ext cx="4556888" cy="461665"/>
          </a:xfrm>
          <a:prstGeom prst="rect">
            <a:avLst/>
          </a:prstGeom>
        </p:spPr>
        <p:txBody>
          <a:bodyPr wrap="none">
            <a:spAutoFit/>
          </a:bodyPr>
          <a:lstStyle/>
          <a:p>
            <a:r>
              <a:rPr lang="en-US" altLang="ru-RU" sz="2400" b="1" u="sng" dirty="0" smtClean="0">
                <a:latin typeface="Times New Roman" panose="02020603050405020304" pitchFamily="18" charset="0"/>
                <a:cs typeface="Times New Roman" panose="02020603050405020304" pitchFamily="18" charset="0"/>
              </a:rPr>
              <a:t>Alfred Nobel</a:t>
            </a:r>
            <a:r>
              <a:rPr lang="ru-RU" altLang="ru-RU" sz="2400" b="1" u="sng" dirty="0" smtClean="0">
                <a:latin typeface="Times New Roman" panose="02020603050405020304" pitchFamily="18" charset="0"/>
                <a:cs typeface="Times New Roman" panose="02020603050405020304" pitchFamily="18" charset="0"/>
              </a:rPr>
              <a:t> </a:t>
            </a:r>
            <a:r>
              <a:rPr lang="en-US" altLang="ru-RU" sz="2400" b="1" u="sng" dirty="0" smtClean="0">
                <a:latin typeface="Times New Roman" panose="02020603050405020304" pitchFamily="18" charset="0"/>
                <a:cs typeface="Times New Roman" panose="02020603050405020304" pitchFamily="18" charset="0"/>
              </a:rPr>
              <a:t>- a man of contrasts</a:t>
            </a:r>
            <a:endParaRPr lang="ru-RU" altLang="ru-RU" sz="2400" b="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718548" y="2183026"/>
            <a:ext cx="5012134" cy="3293209"/>
          </a:xfrm>
          <a:prstGeom prst="rect">
            <a:avLst/>
          </a:prstGeom>
        </p:spPr>
        <p:txBody>
          <a:bodyPr wrap="square">
            <a:spAutoFit/>
          </a:bodyPr>
          <a:lstStyle/>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be used as a weapon of war.</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become a millionaire</a:t>
            </a: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be an idealist</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live a simple life</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By the age of 20 to be </a:t>
            </a:r>
            <a:r>
              <a:rPr lang="en-US" altLang="ru-RU" sz="2000" dirty="0" err="1" smtClean="0">
                <a:latin typeface="Times New Roman" panose="02020603050405020304" pitchFamily="18" charset="0"/>
                <a:cs typeface="Times New Roman" panose="02020603050405020304" pitchFamily="18" charset="0"/>
              </a:rPr>
              <a:t>skilful</a:t>
            </a:r>
            <a:r>
              <a:rPr lang="en-US" altLang="ru-RU" sz="2000" dirty="0" smtClean="0">
                <a:latin typeface="Times New Roman" panose="02020603050405020304" pitchFamily="18" charset="0"/>
                <a:cs typeface="Times New Roman" panose="02020603050405020304" pitchFamily="18" charset="0"/>
              </a:rPr>
              <a:t> chemist and excellent linguist to have mastered Swedish, Russian, German, French, and English.</a:t>
            </a:r>
            <a:endParaRPr lang="ru-RU" alt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80518" y="2183026"/>
            <a:ext cx="4300152" cy="2800767"/>
          </a:xfrm>
          <a:prstGeom prst="rect">
            <a:avLst/>
          </a:prstGeom>
        </p:spPr>
        <p:txBody>
          <a:bodyPr wrap="square">
            <a:spAutoFit/>
          </a:bodyPr>
          <a:lstStyle/>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invent by name, to improve mining and road building.</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be the son of bankrupt.</a:t>
            </a: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be industrialist.</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To make a fortune.</a:t>
            </a:r>
          </a:p>
          <a:p>
            <a:pPr marL="285750" indent="-285750">
              <a:lnSpc>
                <a:spcPct val="80000"/>
              </a:lnSpc>
              <a:buFont typeface="Arial" panose="020B0604020202020204" pitchFamily="34" charset="0"/>
              <a:buChar char="•"/>
            </a:pPr>
            <a:endParaRPr lang="en-US" altLang="ru-RU" sz="2000" dirty="0" smtClean="0">
              <a:latin typeface="Times New Roman" panose="02020603050405020304" pitchFamily="18" charset="0"/>
              <a:cs typeface="Times New Roman" panose="02020603050405020304" pitchFamily="18" charset="0"/>
            </a:endParaRPr>
          </a:p>
          <a:p>
            <a:pPr marL="285750" indent="-285750">
              <a:lnSpc>
                <a:spcPct val="80000"/>
              </a:lnSpc>
              <a:buFont typeface="Arial" panose="020B0604020202020204" pitchFamily="34" charset="0"/>
              <a:buChar char="•"/>
            </a:pPr>
            <a:r>
              <a:rPr lang="en-US" altLang="ru-RU" sz="2000" dirty="0" smtClean="0">
                <a:latin typeface="Times New Roman" panose="02020603050405020304" pitchFamily="18" charset="0"/>
                <a:cs typeface="Times New Roman" panose="02020603050405020304" pitchFamily="18" charset="0"/>
              </a:rPr>
              <a:t>Not to study at school of university</a:t>
            </a:r>
            <a:endParaRPr lang="en-US"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31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4095" y="354226"/>
            <a:ext cx="2069797" cy="646331"/>
          </a:xfrm>
          <a:prstGeom prst="rect">
            <a:avLst/>
          </a:prstGeom>
          <a:noFill/>
        </p:spPr>
        <p:txBody>
          <a:bodyPr wrap="none" rtlCol="0">
            <a:spAutoFit/>
          </a:bodyPr>
          <a:lstStyle/>
          <a:p>
            <a:r>
              <a:rPr lang="en-US" altLang="ru-RU" sz="3600" dirty="0" smtClean="0">
                <a:latin typeface="Times New Roman" panose="02020603050405020304" pitchFamily="18" charset="0"/>
                <a:cs typeface="Times New Roman" panose="02020603050405020304" pitchFamily="18" charset="0"/>
              </a:rPr>
              <a:t>Invention.</a:t>
            </a:r>
            <a:endParaRPr lang="ru-RU"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16907" y="1228632"/>
            <a:ext cx="10700952" cy="2031325"/>
          </a:xfrm>
          <a:prstGeom prst="rect">
            <a:avLst/>
          </a:prstGeom>
        </p:spPr>
        <p:txBody>
          <a:bodyPr wrap="square">
            <a:spAutoFit/>
          </a:bodyPr>
          <a:lstStyle/>
          <a:p>
            <a:r>
              <a:rPr lang="en-US" dirty="0" smtClean="0">
                <a:solidFill>
                  <a:srgbClr val="000000"/>
                </a:solidFill>
                <a:effectLst/>
                <a:latin typeface="Times New Roman" panose="02020603050405020304" pitchFamily="18" charset="0"/>
                <a:cs typeface="Times New Roman" panose="02020603050405020304" pitchFamily="18" charset="0"/>
              </a:rPr>
              <a:t>Alfred found, through his experiments, that mixing nitroglycerine with a fine sand called </a:t>
            </a:r>
            <a:r>
              <a:rPr lang="en-US" dirty="0" err="1" smtClean="0">
                <a:solidFill>
                  <a:srgbClr val="000000"/>
                </a:solidFill>
                <a:effectLst/>
                <a:latin typeface="Times New Roman" panose="02020603050405020304" pitchFamily="18" charset="0"/>
                <a:cs typeface="Times New Roman" panose="02020603050405020304" pitchFamily="18" charset="0"/>
              </a:rPr>
              <a:t>kieselguhr</a:t>
            </a:r>
            <a:r>
              <a:rPr lang="en-US" dirty="0" smtClean="0">
                <a:solidFill>
                  <a:srgbClr val="000000"/>
                </a:solidFill>
                <a:effectLst/>
                <a:latin typeface="Times New Roman" panose="02020603050405020304" pitchFamily="18" charset="0"/>
                <a:cs typeface="Times New Roman" panose="02020603050405020304" pitchFamily="18" charset="0"/>
              </a:rPr>
              <a:t> would turn the liquid into paste which could be shaped into rods. These rods could then be inserted into drilling holes. The invention was made in 1866. Alfred got a patent or legal right of ownership on this material the next year. He named it "dynamite." He also invented a detonator or blasting cap which could be set off by lighting a fuse.</a:t>
            </a:r>
            <a:r>
              <a:rPr lang="en-US" dirty="0">
                <a:latin typeface="Times New Roman" panose="02020603050405020304" pitchFamily="18" charset="0"/>
                <a:cs typeface="Times New Roman" panose="02020603050405020304" pitchFamily="18" charset="0"/>
              </a:rPr>
              <a:t> These inventions were made at a time when the diamond drilling crown and </a:t>
            </a:r>
            <a:r>
              <a:rPr lang="en-US" dirty="0" smtClean="0">
                <a:latin typeface="Times New Roman" panose="02020603050405020304" pitchFamily="18" charset="0"/>
                <a:cs typeface="Times New Roman" panose="02020603050405020304" pitchFamily="18" charset="0"/>
              </a:rPr>
              <a:t>pneumatic drill</a:t>
            </a:r>
            <a:r>
              <a:rPr lang="en-US" dirty="0">
                <a:latin typeface="Times New Roman" panose="02020603050405020304" pitchFamily="18" charset="0"/>
                <a:cs typeface="Times New Roman" panose="02020603050405020304" pitchFamily="18" charset="0"/>
              </a:rPr>
              <a:t> came into general use. Together, these inventions helped reduce the cost of many construction work like drilling tunnels, blasting rocks, building bridges, etc.</a:t>
            </a:r>
            <a:endParaRPr lang="ru-RU"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397">
            <a:off x="2550655" y="3474141"/>
            <a:ext cx="3466970" cy="320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3476">
            <a:off x="6886317" y="3259957"/>
            <a:ext cx="4443959" cy="3181875"/>
          </a:xfrm>
          <a:prstGeom prst="rect">
            <a:avLst/>
          </a:prstGeom>
        </p:spPr>
      </p:pic>
    </p:spTree>
    <p:extLst>
      <p:ext uri="{BB962C8B-B14F-4D97-AF65-F5344CB8AC3E}">
        <p14:creationId xmlns:p14="http://schemas.microsoft.com/office/powerpoint/2010/main" val="100818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4076" y="632940"/>
            <a:ext cx="3512052" cy="584775"/>
          </a:xfrm>
          <a:prstGeom prst="rect">
            <a:avLst/>
          </a:prstGeom>
        </p:spPr>
        <p:txBody>
          <a:bodyPr wrap="none">
            <a:spAutoFit/>
          </a:bodyPr>
          <a:lstStyle/>
          <a:p>
            <a:r>
              <a:rPr lang="en-US" sz="3200" b="1" i="0" dirty="0" smtClean="0">
                <a:solidFill>
                  <a:srgbClr val="333333"/>
                </a:solidFill>
                <a:effectLst/>
                <a:latin typeface="Times New Roman" panose="02020603050405020304" pitchFamily="18" charset="0"/>
                <a:cs typeface="Times New Roman" panose="02020603050405020304" pitchFamily="18" charset="0"/>
              </a:rPr>
              <a:t>Internet resources</a:t>
            </a:r>
            <a:r>
              <a:rPr lang="ru-RU" sz="3200" b="1" i="0" dirty="0" smtClean="0">
                <a:solidFill>
                  <a:srgbClr val="333333"/>
                </a:solidFill>
                <a:effectLst/>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1754076" y="1342937"/>
            <a:ext cx="6096000" cy="646331"/>
          </a:xfrm>
          <a:prstGeom prst="rect">
            <a:avLst/>
          </a:prstGeom>
        </p:spPr>
        <p:txBody>
          <a:bodyPr>
            <a:spAutoFit/>
          </a:bodyPr>
          <a:lstStyle/>
          <a:p>
            <a:pPr marL="285750" indent="-285750">
              <a:buFont typeface="Arial" pitchFamily="34" charset="0"/>
              <a:buChar char="•"/>
            </a:pPr>
            <a:r>
              <a:rPr lang="ru-RU" dirty="0" smtClean="0"/>
              <a:t>https://www.nobelprize.org/educational/nobelprize_info/gradeschool.html</a:t>
            </a:r>
            <a:endParaRPr lang="ru-RU" dirty="0"/>
          </a:p>
        </p:txBody>
      </p:sp>
      <p:sp>
        <p:nvSpPr>
          <p:cNvPr id="4" name="Прямоугольник 3"/>
          <p:cNvSpPr/>
          <p:nvPr/>
        </p:nvSpPr>
        <p:spPr>
          <a:xfrm>
            <a:off x="1754076" y="2338172"/>
            <a:ext cx="4302460" cy="369332"/>
          </a:xfrm>
          <a:prstGeom prst="rect">
            <a:avLst/>
          </a:prstGeom>
        </p:spPr>
        <p:txBody>
          <a:bodyPr wrap="none">
            <a:spAutoFit/>
          </a:bodyPr>
          <a:lstStyle/>
          <a:p>
            <a:pPr marL="285750" indent="-285750">
              <a:buFont typeface="Arial" pitchFamily="34" charset="0"/>
              <a:buChar char="•"/>
            </a:pPr>
            <a:r>
              <a:rPr lang="ru-RU" dirty="0" smtClean="0"/>
              <a:t>http://www.alleng.ru/engl-top/250.htm</a:t>
            </a:r>
            <a:r>
              <a:rPr lang="en-US" dirty="0" smtClean="0"/>
              <a:t>l</a:t>
            </a:r>
            <a:endParaRPr lang="ru-RU" dirty="0"/>
          </a:p>
        </p:txBody>
      </p:sp>
      <p:sp>
        <p:nvSpPr>
          <p:cNvPr id="5" name="Прямоугольник 4"/>
          <p:cNvSpPr/>
          <p:nvPr/>
        </p:nvSpPr>
        <p:spPr>
          <a:xfrm>
            <a:off x="1754076" y="2988961"/>
            <a:ext cx="4630563" cy="369332"/>
          </a:xfrm>
          <a:prstGeom prst="rect">
            <a:avLst/>
          </a:prstGeom>
        </p:spPr>
        <p:txBody>
          <a:bodyPr wrap="none">
            <a:spAutoFit/>
          </a:bodyPr>
          <a:lstStyle/>
          <a:p>
            <a:pPr marL="285750" indent="-285750">
              <a:buFont typeface="Arial" panose="020B0604020202020204" pitchFamily="34" charset="0"/>
              <a:buChar char="•"/>
            </a:pPr>
            <a:r>
              <a:rPr lang="ru-RU" dirty="0"/>
              <a:t>http://infoenglish.info/publ/topics/33-1-0-82</a:t>
            </a:r>
          </a:p>
        </p:txBody>
      </p:sp>
      <p:sp>
        <p:nvSpPr>
          <p:cNvPr id="6" name="Прямоугольник 5"/>
          <p:cNvSpPr/>
          <p:nvPr/>
        </p:nvSpPr>
        <p:spPr>
          <a:xfrm>
            <a:off x="1754076" y="3707197"/>
            <a:ext cx="5262787" cy="369332"/>
          </a:xfrm>
          <a:prstGeom prst="rect">
            <a:avLst/>
          </a:prstGeom>
        </p:spPr>
        <p:txBody>
          <a:bodyPr wrap="none">
            <a:spAutoFit/>
          </a:bodyPr>
          <a:lstStyle/>
          <a:p>
            <a:pPr marL="285750" indent="-285750">
              <a:buFont typeface="Arial" panose="020B0604020202020204" pitchFamily="34" charset="0"/>
              <a:buChar char="•"/>
            </a:pPr>
            <a:r>
              <a:rPr lang="ru-RU" dirty="0"/>
              <a:t>https://24smi.org/celebrity/4877-alfred-nobel.html</a:t>
            </a:r>
          </a:p>
        </p:txBody>
      </p:sp>
    </p:spTree>
    <p:extLst>
      <p:ext uri="{BB962C8B-B14F-4D97-AF65-F5344CB8AC3E}">
        <p14:creationId xmlns:p14="http://schemas.microsoft.com/office/powerpoint/2010/main" val="981520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Wisp</Template>
  <TotalTime>154</TotalTime>
  <Words>624</Words>
  <Application>Microsoft Office PowerPoint</Application>
  <PresentationFormat>Широкоэкранный</PresentationFormat>
  <Paragraphs>50</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9</vt:i4>
      </vt:variant>
    </vt:vector>
  </HeadingPairs>
  <TitlesOfParts>
    <vt:vector size="20" baseType="lpstr">
      <vt:lpstr>Arial</vt:lpstr>
      <vt:lpstr>Century Gothic</vt:lpstr>
      <vt:lpstr>Corbel</vt:lpstr>
      <vt:lpstr>Garamond</vt:lpstr>
      <vt:lpstr>Times New Roman</vt:lpstr>
      <vt:lpstr>Trebuchet MS</vt:lpstr>
      <vt:lpstr>Wingdings 3</vt:lpstr>
      <vt:lpstr>Натуральные материалы</vt:lpstr>
      <vt:lpstr>Легкий дым</vt:lpstr>
      <vt:lpstr>Параллакс</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Andrew</dc:creator>
  <cp:lastModifiedBy>Andrew</cp:lastModifiedBy>
  <cp:revision>16</cp:revision>
  <dcterms:created xsi:type="dcterms:W3CDTF">2018-02-18T14:31:45Z</dcterms:created>
  <dcterms:modified xsi:type="dcterms:W3CDTF">2018-02-18T17:30:13Z</dcterms:modified>
</cp:coreProperties>
</file>