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8" r:id="rId4"/>
    <p:sldId id="257" r:id="rId5"/>
    <p:sldId id="264" r:id="rId6"/>
    <p:sldId id="263" r:id="rId7"/>
    <p:sldId id="265" r:id="rId8"/>
    <p:sldId id="266" r:id="rId9"/>
    <p:sldId id="267" r:id="rId10"/>
    <p:sldId id="268" r:id="rId11"/>
    <p:sldId id="259" r:id="rId12"/>
    <p:sldId id="260" r:id="rId13"/>
    <p:sldId id="270" r:id="rId14"/>
    <p:sldId id="271" r:id="rId15"/>
    <p:sldId id="272" r:id="rId16"/>
    <p:sldId id="273" r:id="rId17"/>
    <p:sldId id="275" r:id="rId18"/>
    <p:sldId id="274" r:id="rId19"/>
    <p:sldId id="276" r:id="rId20"/>
    <p:sldId id="277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37B7B4F-7522-4680-A817-0ACA1590B83B}">
          <p14:sldIdLst>
            <p14:sldId id="256"/>
            <p14:sldId id="261"/>
            <p14:sldId id="258"/>
            <p14:sldId id="257"/>
            <p14:sldId id="264"/>
            <p14:sldId id="263"/>
            <p14:sldId id="265"/>
            <p14:sldId id="266"/>
            <p14:sldId id="267"/>
            <p14:sldId id="268"/>
            <p14:sldId id="259"/>
            <p14:sldId id="260"/>
            <p14:sldId id="270"/>
            <p14:sldId id="271"/>
            <p14:sldId id="272"/>
            <p14:sldId id="273"/>
            <p14:sldId id="275"/>
            <p14:sldId id="274"/>
            <p14:sldId id="276"/>
            <p14:sldId id="277"/>
            <p14:sldId id="278"/>
          </p14:sldIdLst>
        </p14:section>
        <p14:section name="Раздел без заголовка" id="{12F9A07A-607F-42F2-9F10-CCB52942622C}">
          <p14:sldIdLst>
            <p14:sldId id="279"/>
            <p14:sldId id="280"/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E72101C-CE83-4EE0-807C-C316EF8549F6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0838FB92-2F9C-4A1B-B57B-F76E70AD73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101C-CE83-4EE0-807C-C316EF8549F6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8FB92-2F9C-4A1B-B57B-F76E70AD73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101C-CE83-4EE0-807C-C316EF8549F6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8FB92-2F9C-4A1B-B57B-F76E70AD73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101C-CE83-4EE0-807C-C316EF8549F6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8FB92-2F9C-4A1B-B57B-F76E70AD73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101C-CE83-4EE0-807C-C316EF8549F6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8FB92-2F9C-4A1B-B57B-F76E70AD73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101C-CE83-4EE0-807C-C316EF8549F6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8FB92-2F9C-4A1B-B57B-F76E70AD73E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101C-CE83-4EE0-807C-C316EF8549F6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8FB92-2F9C-4A1B-B57B-F76E70AD73E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101C-CE83-4EE0-807C-C316EF8549F6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8FB92-2F9C-4A1B-B57B-F76E70AD73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101C-CE83-4EE0-807C-C316EF8549F6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8FB92-2F9C-4A1B-B57B-F76E70AD73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E72101C-CE83-4EE0-807C-C316EF8549F6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0838FB92-2F9C-4A1B-B57B-F76E70AD73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E72101C-CE83-4EE0-807C-C316EF8549F6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0838FB92-2F9C-4A1B-B57B-F76E70AD73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E72101C-CE83-4EE0-807C-C316EF8549F6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838FB92-2F9C-4A1B-B57B-F76E70AD73E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628800"/>
            <a:ext cx="5723468" cy="1828090"/>
          </a:xfrm>
        </p:spPr>
        <p:txBody>
          <a:bodyPr>
            <a:normAutofit fontScale="90000"/>
          </a:bodyPr>
          <a:lstStyle/>
          <a:p>
            <a:r>
              <a:rPr lang="ru-RU" dirty="0"/>
              <a:t>Разработка технического задания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4941168"/>
            <a:ext cx="5400601" cy="792088"/>
          </a:xfrm>
        </p:spPr>
        <p:txBody>
          <a:bodyPr>
            <a:normAutofit/>
          </a:bodyPr>
          <a:lstStyle/>
          <a:p>
            <a:r>
              <a:rPr lang="ru-RU" dirty="0"/>
              <a:t>Хабибрахманова Алсу Ильгамовна</a:t>
            </a:r>
          </a:p>
        </p:txBody>
      </p:sp>
    </p:spTree>
    <p:extLst>
      <p:ext uri="{BB962C8B-B14F-4D97-AF65-F5344CB8AC3E}">
        <p14:creationId xmlns:p14="http://schemas.microsoft.com/office/powerpoint/2010/main" val="2602818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94A789-E835-4EAB-9976-7D68CE712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3" y="548680"/>
            <a:ext cx="7160676" cy="1471387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Расположение материалов</a:t>
            </a:r>
            <a:br>
              <a:rPr lang="ru-RU" sz="2800" b="1" dirty="0"/>
            </a:br>
            <a:r>
              <a:rPr lang="ru-RU" sz="2800" b="1" dirty="0"/>
              <a:t> программного документа осуществляется в следующей последовательности:</a:t>
            </a:r>
            <a:endParaRPr lang="en-US" sz="28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F53F99-CD75-44C5-93C8-0B5FD373A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3) Основная часть:</a:t>
            </a:r>
          </a:p>
          <a:p>
            <a:r>
              <a:rPr lang="ru-RU" dirty="0"/>
              <a:t>- текст документа (с рисунками, таблицами и т.п.);</a:t>
            </a:r>
          </a:p>
          <a:p>
            <a:r>
              <a:rPr lang="ru-RU" dirty="0"/>
              <a:t>- перечень терминов и их определений;</a:t>
            </a:r>
          </a:p>
          <a:p>
            <a:r>
              <a:rPr lang="ru-RU" dirty="0"/>
              <a:t>- перечень сокращений;</a:t>
            </a:r>
          </a:p>
          <a:p>
            <a:r>
              <a:rPr lang="ru-RU" dirty="0"/>
              <a:t>- приложения;- - предметный указатель;</a:t>
            </a:r>
          </a:p>
          <a:p>
            <a:r>
              <a:rPr lang="ru-RU" dirty="0"/>
              <a:t>- перечень ссылочных документов;</a:t>
            </a:r>
          </a:p>
          <a:p>
            <a:pPr marL="0" indent="0">
              <a:buNone/>
            </a:pPr>
            <a:r>
              <a:rPr lang="ru-RU" dirty="0"/>
              <a:t>4) Часть регистрации изменений:</a:t>
            </a:r>
          </a:p>
          <a:p>
            <a:r>
              <a:rPr lang="ru-RU" dirty="0"/>
              <a:t>- лист регистрации изменений.</a:t>
            </a:r>
          </a:p>
        </p:txBody>
      </p:sp>
    </p:spTree>
    <p:extLst>
      <p:ext uri="{BB962C8B-B14F-4D97-AF65-F5344CB8AC3E}">
        <p14:creationId xmlns:p14="http://schemas.microsoft.com/office/powerpoint/2010/main" val="3862429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Техническое задание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Обоснование необходимости разработки программ</a:t>
            </a:r>
          </a:p>
          <a:p>
            <a:r>
              <a:rPr lang="ru-RU" dirty="0"/>
              <a:t>Выполнение научно-исследовательских работ</a:t>
            </a:r>
          </a:p>
          <a:p>
            <a:r>
              <a:rPr lang="ru-RU" dirty="0"/>
              <a:t>Разработка и утверждение технического задания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6738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908720"/>
            <a:ext cx="6552728" cy="4814349"/>
          </a:xfrm>
        </p:spPr>
        <p:txBody>
          <a:bodyPr/>
          <a:lstStyle/>
          <a:p>
            <a:r>
              <a:rPr lang="ru-RU" dirty="0"/>
              <a:t>Результатом выполнения данной стадии является </a:t>
            </a:r>
            <a:r>
              <a:rPr lang="ru-RU" b="1" dirty="0"/>
              <a:t>техническое задание</a:t>
            </a:r>
            <a:r>
              <a:rPr lang="ru-RU" dirty="0"/>
              <a:t>, оформленное в соответствии с </a:t>
            </a:r>
            <a:r>
              <a:rPr lang="ru-RU" i="1" dirty="0"/>
              <a:t>ГОСТ 19.105- 78 (изм. 09.1981) «Общие требования к программным документам»</a:t>
            </a:r>
            <a:r>
              <a:rPr lang="ru-RU" dirty="0"/>
              <a:t> и </a:t>
            </a:r>
            <a:r>
              <a:rPr lang="ru-RU" i="1" dirty="0"/>
              <a:t>ГОСТ 19.106-78 «Общие требования к программным документам, выполненным печатным способом на листах формата 11 и 12».</a:t>
            </a:r>
          </a:p>
        </p:txBody>
      </p:sp>
    </p:spTree>
    <p:extLst>
      <p:ext uri="{BB962C8B-B14F-4D97-AF65-F5344CB8AC3E}">
        <p14:creationId xmlns:p14="http://schemas.microsoft.com/office/powerpoint/2010/main" val="3041378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C278A-DF49-4360-B1DC-6CB854340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171258"/>
          </a:xfrm>
        </p:spPr>
        <p:txBody>
          <a:bodyPr>
            <a:noAutofit/>
          </a:bodyPr>
          <a:lstStyle/>
          <a:p>
            <a:r>
              <a:rPr lang="ru-RU" sz="3600" dirty="0"/>
              <a:t>Техническое задание должно содержать следующие разделы</a:t>
            </a:r>
            <a:endParaRPr lang="en-US" sz="3600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19C6817E-0E68-479E-9A47-CB4DDC375A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9654" y="1998442"/>
            <a:ext cx="7304692" cy="423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300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C278A-DF49-4360-B1DC-6CB854340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376" y="569222"/>
            <a:ext cx="6965245" cy="1171258"/>
          </a:xfrm>
        </p:spPr>
        <p:txBody>
          <a:bodyPr>
            <a:noAutofit/>
          </a:bodyPr>
          <a:lstStyle/>
          <a:p>
            <a:r>
              <a:rPr lang="ru-RU" sz="3600" dirty="0"/>
              <a:t>Техническое задание должно содержать следующие разделы</a:t>
            </a:r>
            <a:endParaRPr lang="en-US" sz="36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01FEA5E-84CD-4303-9FB8-CDB24DA760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7707" y="1740480"/>
            <a:ext cx="7682726" cy="173223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5F90C52-0860-4BB4-B268-AC371460B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461" y="3445604"/>
            <a:ext cx="7433074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80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C278A-DF49-4360-B1DC-6CB854340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376" y="569222"/>
            <a:ext cx="6965245" cy="1171258"/>
          </a:xfrm>
        </p:spPr>
        <p:txBody>
          <a:bodyPr>
            <a:noAutofit/>
          </a:bodyPr>
          <a:lstStyle/>
          <a:p>
            <a:r>
              <a:rPr lang="ru-RU" sz="3600" dirty="0"/>
              <a:t>Техническое задание должно содержать следующие разделы</a:t>
            </a:r>
            <a:endParaRPr lang="en-US" sz="36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3FFD9CFE-930F-4C98-A9DE-1B7C7FB55D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2897" y="1988840"/>
            <a:ext cx="7338205" cy="327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24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C278A-DF49-4360-B1DC-6CB854340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376" y="569222"/>
            <a:ext cx="6965245" cy="1171258"/>
          </a:xfrm>
        </p:spPr>
        <p:txBody>
          <a:bodyPr>
            <a:noAutofit/>
          </a:bodyPr>
          <a:lstStyle/>
          <a:p>
            <a:r>
              <a:rPr lang="ru-RU" sz="3600" dirty="0"/>
              <a:t>Техническое задание должно содержать следующие разделы</a:t>
            </a:r>
            <a:endParaRPr lang="en-US" sz="36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F5C24F0-730A-47E5-B966-A8E0B9F792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8769" y="1988840"/>
            <a:ext cx="7546457" cy="377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74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FF7990-EA32-4DBE-AAE7-0E05F6614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Практические приемы при написании ТЗ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E3017C-E6FD-41FF-9B8A-BE5CBB4CC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/>
              <a:t>Детализация или декомпозиция</a:t>
            </a:r>
          </a:p>
          <a:p>
            <a:endParaRPr lang="en-US" i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6A93E5-9B9F-479D-9AFF-4E04CE0C9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940" y="2636912"/>
            <a:ext cx="7442604" cy="208587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FC7B7C2-FC54-4612-AC20-578794B53423}"/>
              </a:ext>
            </a:extLst>
          </p:cNvPr>
          <p:cNvSpPr/>
          <p:nvPr/>
        </p:nvSpPr>
        <p:spPr>
          <a:xfrm>
            <a:off x="839940" y="5240442"/>
            <a:ext cx="236736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было</a:t>
            </a:r>
          </a:p>
        </p:txBody>
      </p:sp>
    </p:spTree>
    <p:extLst>
      <p:ext uri="{BB962C8B-B14F-4D97-AF65-F5344CB8AC3E}">
        <p14:creationId xmlns:p14="http://schemas.microsoft.com/office/powerpoint/2010/main" val="1416916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FF7990-EA32-4DBE-AAE7-0E05F6614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377" y="608070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dirty="0"/>
              <a:t>Практические приемы при написании ТЗ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E3017C-E6FD-41FF-9B8A-BE5CBB4CC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9377" y="1810555"/>
            <a:ext cx="6196405" cy="3603812"/>
          </a:xfrm>
        </p:spPr>
        <p:txBody>
          <a:bodyPr/>
          <a:lstStyle/>
          <a:p>
            <a:r>
              <a:rPr lang="ru-RU" i="1" dirty="0"/>
              <a:t>Детализация или декомпозиция</a:t>
            </a:r>
          </a:p>
          <a:p>
            <a:endParaRPr lang="en-US" i="1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FC7B7C2-FC54-4612-AC20-578794B53423}"/>
              </a:ext>
            </a:extLst>
          </p:cNvPr>
          <p:cNvSpPr/>
          <p:nvPr/>
        </p:nvSpPr>
        <p:spPr>
          <a:xfrm>
            <a:off x="864349" y="5518422"/>
            <a:ext cx="236736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стало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E594E61-F69E-4748-821B-36D5D5DEB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274692"/>
            <a:ext cx="7670858" cy="338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637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FF7990-EA32-4DBE-AAE7-0E05F6614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Практические приемы при написании ТЗ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E3017C-E6FD-41FF-9B8A-BE5CBB4CC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/>
              <a:t>Шаблонное построение фраз</a:t>
            </a:r>
            <a:endParaRPr lang="en-US" i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CE66E90-0BCE-4D72-8105-5F3529D59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251" y="3748030"/>
            <a:ext cx="7552528" cy="233457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93033FD-B7B1-4CDF-BC71-B96E7A3EB5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977" y="2684906"/>
            <a:ext cx="7552528" cy="88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958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/>
              <a:t>Нормативная база в области документирования ПС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08912" cy="5184576"/>
          </a:xfrm>
        </p:spPr>
        <p:txBody>
          <a:bodyPr>
            <a:noAutofit/>
          </a:bodyPr>
          <a:lstStyle/>
          <a:p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1.ГОСТ 19.001-77 ЕСПД. Общие положения.</a:t>
            </a:r>
          </a:p>
          <a:p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2.ГОСТ 19.101-77 ЕСПД. Виды программ и программных документов.</a:t>
            </a:r>
          </a:p>
          <a:p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3.ГОСТ 19.102-77 ЕСПД. Стадии разработки.</a:t>
            </a:r>
          </a:p>
          <a:p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4.ГОСТ 19.103-77 ЕСПД. Обозначение программ и программных доку-ментов.</a:t>
            </a:r>
          </a:p>
          <a:p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5.ГОСТ 19.104-78 ЕСПД. Основные надписи.</a:t>
            </a:r>
          </a:p>
          <a:p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6.ГОСТ 19.105-78 ЕСПД. Общие требования к программным документам.</a:t>
            </a:r>
          </a:p>
          <a:p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7.ГОСТ 19.106-78 ЕСПД. Требования к программным документам, выполненным печатным способом.</a:t>
            </a:r>
          </a:p>
          <a:p>
            <a:r>
              <a:rPr lang="ru-RU" sz="115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8.ГОСТ 19.201-78 ЕСПД. Техническое задание. Требования к содержанию и оформлению.</a:t>
            </a:r>
          </a:p>
          <a:p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9.ГОСТ 19.202-78 ЕСПД. Спецификация. Требования к содержанию и оформлению.</a:t>
            </a:r>
          </a:p>
          <a:p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ГОСТ 19.301-79 ЕСПД. Порядок и методика испытаний.</a:t>
            </a:r>
          </a:p>
          <a:p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ГОСТ 19.401-78 ЕСПД. Текст программы. Требования к содержанию и оформлению.</a:t>
            </a:r>
          </a:p>
          <a:p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ГОСТ 19.402-78 ЕСПД. Описание программы.</a:t>
            </a:r>
          </a:p>
          <a:p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ГОСТ 19.404-79 ЕСПД. Пояснительная записка. Требования к содержанию и оформлению.</a:t>
            </a:r>
          </a:p>
          <a:p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 ГОСТ 19.501-78 ЕСПД. Формуляр. Требования к содержанию и оформлению.</a:t>
            </a:r>
          </a:p>
          <a:p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 ГОСТ 19.502-78 ЕСПД. Описание применения. Требования к содержанию и оформлению.</a:t>
            </a:r>
          </a:p>
          <a:p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 ГОСТ 19.503-79 ЕСПД. Руководство системного программиста. Требования к содержанию и оформлению.</a:t>
            </a:r>
          </a:p>
          <a:p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17. ГОСТ 19.504-79 ЕСПД. Руководство программиста.</a:t>
            </a:r>
          </a:p>
          <a:p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18. ГОСТ 19.505-79 ЕСПД. Руководство оператора.</a:t>
            </a:r>
          </a:p>
          <a:p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 ГОСТ 19.506-79 ЕСПД. Описание языка.</a:t>
            </a:r>
          </a:p>
          <a:p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20. ГОСТ 19.508-79 ЕСПД. Руководство по техническому обслуживанию. Требования к содержанию и оформлению.</a:t>
            </a:r>
          </a:p>
          <a:p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21. ГОСТ 19.604-78 ЕСПД. Правила внесения изменений в программные документы, выполняемые печатным способом. </a:t>
            </a:r>
          </a:p>
        </p:txBody>
      </p:sp>
    </p:spTree>
    <p:extLst>
      <p:ext uri="{BB962C8B-B14F-4D97-AF65-F5344CB8AC3E}">
        <p14:creationId xmlns:p14="http://schemas.microsoft.com/office/powerpoint/2010/main" val="30269886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591502-5613-47DA-8549-7DB2C4056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25B7B50-BDC0-4B93-BF8F-17DD930A00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3685" y="651858"/>
            <a:ext cx="6196629" cy="541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0813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B5A7F711-4370-42E3-A42F-00EC6CA73C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548680"/>
            <a:ext cx="7329272" cy="396044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E1CB6C3-CE7B-4A75-92AC-8CB9E5F65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152" y="4492555"/>
            <a:ext cx="7025694" cy="167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5109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FF7990-EA32-4DBE-AAE7-0E05F6614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377" y="608070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dirty="0"/>
              <a:t>Практические приемы при написании ТЗ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E3017C-E6FD-41FF-9B8A-BE5CBB4CC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9377" y="1810555"/>
            <a:ext cx="6196405" cy="3603812"/>
          </a:xfrm>
        </p:spPr>
        <p:txBody>
          <a:bodyPr/>
          <a:lstStyle/>
          <a:p>
            <a:r>
              <a:rPr lang="ru-RU" i="1" dirty="0"/>
              <a:t>Формализация</a:t>
            </a:r>
          </a:p>
          <a:p>
            <a:endParaRPr lang="en-US" i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3099E6-8DE6-46AE-AF38-4E49C8000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652" y="2417452"/>
            <a:ext cx="7494695" cy="202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5714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FF7990-EA32-4DBE-AAE7-0E05F6614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377" y="608070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dirty="0"/>
              <a:t>Практические приемы при написании ТЗ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E3017C-E6FD-41FF-9B8A-BE5CBB4CC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9377" y="1810555"/>
            <a:ext cx="6196405" cy="3603812"/>
          </a:xfrm>
        </p:spPr>
        <p:txBody>
          <a:bodyPr/>
          <a:lstStyle/>
          <a:p>
            <a:r>
              <a:rPr lang="ru-RU" i="1" dirty="0"/>
              <a:t>Перечни и нумерация разделов</a:t>
            </a:r>
          </a:p>
          <a:p>
            <a:endParaRPr lang="en-US" i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58A23B-54EB-4BBC-AD2E-5CEA3DD3A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512" y="2382180"/>
            <a:ext cx="7413903" cy="277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0727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FF7990-EA32-4DBE-AAE7-0E05F6614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377" y="608070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dirty="0"/>
              <a:t>Практические приемы при написании ТЗ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E3017C-E6FD-41FF-9B8A-BE5CBB4CC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9377" y="1810555"/>
            <a:ext cx="6196405" cy="3603812"/>
          </a:xfrm>
        </p:spPr>
        <p:txBody>
          <a:bodyPr/>
          <a:lstStyle/>
          <a:p>
            <a:r>
              <a:rPr lang="ru-RU" i="1" dirty="0"/>
              <a:t>Перечни и нумерация разделов</a:t>
            </a:r>
          </a:p>
          <a:p>
            <a:endParaRPr lang="en-US" i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BD77BC7-7C32-40BB-A456-DB91CBAF1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235" y="2420888"/>
            <a:ext cx="7617529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2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980728"/>
            <a:ext cx="7109261" cy="1490517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Стадии разработки ПО </a:t>
            </a:r>
            <a:r>
              <a:rPr lang="ru-RU" sz="4000" b="1" dirty="0"/>
              <a:t>(Жизненный цикл), </a:t>
            </a:r>
            <a:r>
              <a:rPr lang="ru-RU" sz="4000" dirty="0"/>
              <a:t>регламентированные ГОСТами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276872"/>
            <a:ext cx="6912768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ГОСТ 19.102-77 «Стадии разработки программ и программной документации»</a:t>
            </a:r>
            <a:r>
              <a:rPr lang="ru-RU" dirty="0"/>
              <a:t> и содержит следующие стадии и этапы: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29000"/>
            <a:ext cx="7704856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2685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Грамотно и вовремя разработанная документация позволяет решить ряд вопросов: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Что должно быть сделано, кроме собственно программы?</a:t>
            </a:r>
          </a:p>
          <a:p>
            <a:r>
              <a:rPr lang="ru-RU" dirty="0"/>
              <a:t>Что и как должно быть оформлено в виде документации?</a:t>
            </a:r>
          </a:p>
          <a:p>
            <a:r>
              <a:rPr lang="ru-RU" dirty="0"/>
              <a:t>Что передавать пользователям, а что службе сопровождения?</a:t>
            </a:r>
          </a:p>
          <a:p>
            <a:r>
              <a:rPr lang="ru-RU" dirty="0"/>
              <a:t>Как управлять всем этим процессом?</a:t>
            </a:r>
          </a:p>
          <a:p>
            <a:r>
              <a:rPr lang="ru-RU" dirty="0"/>
              <a:t>Что должно входить в само задание на программирование?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3484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C15236-89EF-4A75-9240-AF16E9FA0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Стандарты ЕСПД, как и другие ГОСТ  подразделяют на группы</a:t>
            </a:r>
            <a:endParaRPr lang="en-US" sz="32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8E4391D-E549-45B7-AD12-C8017043A0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05533"/>
              </p:ext>
            </p:extLst>
          </p:nvPr>
        </p:nvGraphicFramePr>
        <p:xfrm>
          <a:off x="755576" y="2020066"/>
          <a:ext cx="7632848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999">
                  <a:extLst>
                    <a:ext uri="{9D8B030D-6E8A-4147-A177-3AD203B41FA5}">
                      <a16:colId xmlns:a16="http://schemas.microsoft.com/office/drawing/2014/main" val="629206183"/>
                    </a:ext>
                  </a:extLst>
                </a:gridCol>
                <a:gridCol w="6479849">
                  <a:extLst>
                    <a:ext uri="{9D8B030D-6E8A-4147-A177-3AD203B41FA5}">
                      <a16:colId xmlns:a16="http://schemas.microsoft.com/office/drawing/2014/main" val="2609144552"/>
                    </a:ext>
                  </a:extLst>
                </a:gridCol>
              </a:tblGrid>
              <a:tr h="617376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Код группы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Наименование группы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306224"/>
                  </a:ext>
                </a:extLst>
              </a:tr>
              <a:tr h="352786"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Общие положения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676044"/>
                  </a:ext>
                </a:extLst>
              </a:tr>
              <a:tr h="352786"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Основополагающие стандарты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720567"/>
                  </a:ext>
                </a:extLst>
              </a:tr>
              <a:tr h="352786"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Правила выполнения документации разработки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3332029"/>
                  </a:ext>
                </a:extLst>
              </a:tr>
              <a:tr h="352786"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Правила выполнения документации изготовления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9234493"/>
                  </a:ext>
                </a:extLst>
              </a:tr>
              <a:tr h="352786"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Правила выполнения документации сопровождения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166911"/>
                  </a:ext>
                </a:extLst>
              </a:tr>
              <a:tr h="352786">
                <a:tc>
                  <a:txBody>
                    <a:bodyPr/>
                    <a:lstStyle/>
                    <a:p>
                      <a:r>
                        <a:rPr lang="ru-RU" dirty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Правила выполнения эксплуатационной  документации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5300947"/>
                  </a:ext>
                </a:extLst>
              </a:tr>
              <a:tr h="352786">
                <a:tc>
                  <a:txBody>
                    <a:bodyPr/>
                    <a:lstStyle/>
                    <a:p>
                      <a:r>
                        <a:rPr lang="ru-RU" dirty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Правила обращения программной документации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696422"/>
                  </a:ext>
                </a:extLst>
              </a:tr>
              <a:tr h="352786">
                <a:tc>
                  <a:txBody>
                    <a:bodyPr/>
                    <a:lstStyle/>
                    <a:p>
                      <a:r>
                        <a:rPr lang="ru-RU" dirty="0"/>
                        <a:t>7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/>
                        <a:t>Резервные </a:t>
                      </a:r>
                    </a:p>
                    <a:p>
                      <a:r>
                        <a:rPr lang="ru-RU" dirty="0"/>
                        <a:t>группы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385380"/>
                  </a:ext>
                </a:extLst>
              </a:tr>
              <a:tr h="219776">
                <a:tc>
                  <a:txBody>
                    <a:bodyPr/>
                    <a:lstStyle/>
                    <a:p>
                      <a:r>
                        <a:rPr lang="ru-RU" dirty="0"/>
                        <a:t>8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059272"/>
                  </a:ext>
                </a:extLst>
              </a:tr>
              <a:tr h="352786">
                <a:tc>
                  <a:txBody>
                    <a:bodyPr/>
                    <a:lstStyle/>
                    <a:p>
                      <a:r>
                        <a:rPr lang="ru-RU" dirty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Прочие стандарты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8083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5311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/>
              <a:t>Нормативная база в области документирования ПС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08912" cy="5184576"/>
          </a:xfrm>
        </p:spPr>
        <p:txBody>
          <a:bodyPr>
            <a:noAutofit/>
          </a:bodyPr>
          <a:lstStyle/>
          <a:p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1.ГОСТ 19.001-77 ЕСПД. Общие положения.</a:t>
            </a:r>
          </a:p>
          <a:p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2.ГОСТ 19.101-77 ЕСПД. Виды программ и программных документов.</a:t>
            </a:r>
          </a:p>
          <a:p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3.ГОСТ 19.102-77 ЕСПД. Стадии разработки.</a:t>
            </a:r>
          </a:p>
          <a:p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4.ГОСТ 19.103-77 ЕСПД. Обозначение программ и программных доку-ментов.</a:t>
            </a:r>
          </a:p>
          <a:p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5.ГОСТ 19.104-78 ЕСПД. Основные надписи.</a:t>
            </a:r>
          </a:p>
          <a:p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6.ГОСТ 19.105-78 ЕСПД. Общие требования к программным документам.</a:t>
            </a:r>
          </a:p>
          <a:p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7.ГОСТ 19.106-78 ЕСПД. Требования к программным документам, выполненным печатным способом.</a:t>
            </a:r>
          </a:p>
          <a:p>
            <a:r>
              <a:rPr lang="ru-RU" sz="115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8.ГОСТ 19.201-78 ЕСПД. Техническое задание. Требования к содержанию и оформлению.</a:t>
            </a:r>
          </a:p>
          <a:p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9.ГОСТ 19.202-78 ЕСПД. Спецификация. Требования к содержанию и оформлению.</a:t>
            </a:r>
          </a:p>
          <a:p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ГОСТ 19.301-79 ЕСПД. Порядок и методика испытаний.</a:t>
            </a:r>
          </a:p>
          <a:p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ГОСТ 19.401-78 ЕСПД. Текст программы. Требования к содержанию и оформлению.</a:t>
            </a:r>
          </a:p>
          <a:p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ГОСТ 19.402-78 ЕСПД. Описание программы.</a:t>
            </a:r>
          </a:p>
          <a:p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ГОСТ 19.404-79 ЕСПД. Пояснительная записка. Требования к содержанию и оформлению.</a:t>
            </a:r>
          </a:p>
          <a:p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 ГОСТ 19.501-78 ЕСПД. Формуляр. Требования к содержанию и оформлению.</a:t>
            </a:r>
          </a:p>
          <a:p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 ГОСТ 19.502-78 ЕСПД. Описание применения. Требования к содержанию и оформлению.</a:t>
            </a:r>
          </a:p>
          <a:p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 ГОСТ 19.503-79 ЕСПД. Руководство системного программиста. Требования к содержанию и оформлению.</a:t>
            </a:r>
          </a:p>
          <a:p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17. ГОСТ 19.504-79 ЕСПД. Руководство программиста.</a:t>
            </a:r>
          </a:p>
          <a:p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18. ГОСТ 19.505-79 ЕСПД. Руководство оператора.</a:t>
            </a:r>
          </a:p>
          <a:p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 ГОСТ 19.506-79 ЕСПД. Описание языка.</a:t>
            </a:r>
          </a:p>
          <a:p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20. ГОСТ 19.508-79 ЕСПД. Руководство по техническому обслуживанию. Требования к содержанию и оформлению.</a:t>
            </a:r>
          </a:p>
          <a:p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21. ГОСТ 19.604-78 ЕСПД. Правила внесения изменений в программные документы, выполняемые печатным способом. </a:t>
            </a:r>
          </a:p>
        </p:txBody>
      </p:sp>
    </p:spTree>
    <p:extLst>
      <p:ext uri="{BB962C8B-B14F-4D97-AF65-F5344CB8AC3E}">
        <p14:creationId xmlns:p14="http://schemas.microsoft.com/office/powerpoint/2010/main" val="413029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D3CED-1A7C-4C5F-A7BC-8C443ACAA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377" y="533688"/>
            <a:ext cx="6965245" cy="1202485"/>
          </a:xfrm>
        </p:spPr>
        <p:txBody>
          <a:bodyPr>
            <a:noAutofit/>
          </a:bodyPr>
          <a:lstStyle/>
          <a:p>
            <a:r>
              <a:rPr lang="ru-RU" sz="2800" dirty="0"/>
              <a:t>Требования к программным документам, выполненным печатным способом</a:t>
            </a:r>
            <a:endParaRPr lang="en-US" sz="2800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A0F98D7-8BAB-4249-B4C0-D1BE28E0F6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5092" y="1628800"/>
            <a:ext cx="4259155" cy="518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12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D3CED-1A7C-4C5F-A7BC-8C443ACAA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377" y="533688"/>
            <a:ext cx="6965245" cy="1202485"/>
          </a:xfrm>
        </p:spPr>
        <p:txBody>
          <a:bodyPr>
            <a:noAutofit/>
          </a:bodyPr>
          <a:lstStyle/>
          <a:p>
            <a:r>
              <a:rPr lang="ru-RU" sz="2800" dirty="0"/>
              <a:t>Требования к программным документам, выполненным печатным способом</a:t>
            </a:r>
            <a:endParaRPr lang="en-US" sz="28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84332999-5C89-478C-9393-8F4E3CA485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034492" y="853940"/>
            <a:ext cx="4858991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354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94A789-E835-4EAB-9976-7D68CE712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/>
              <a:t>Расположение материалов</a:t>
            </a:r>
            <a:br>
              <a:rPr lang="ru-RU" sz="2800" b="1" dirty="0"/>
            </a:br>
            <a:r>
              <a:rPr lang="ru-RU" sz="2800" b="1" dirty="0"/>
              <a:t> программного документа осуществляется в следующей последовательности:</a:t>
            </a:r>
            <a:endParaRPr lang="en-US" sz="28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F53F99-CD75-44C5-93C8-0B5FD373A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1) титульная часть:</a:t>
            </a:r>
          </a:p>
          <a:p>
            <a:r>
              <a:rPr lang="ru-RU" dirty="0"/>
              <a:t>- лист утверждения (не входит в общее количество листов документа);</a:t>
            </a:r>
          </a:p>
          <a:p>
            <a:r>
              <a:rPr lang="ru-RU" dirty="0"/>
              <a:t>- титульный лист (первый лист документа);</a:t>
            </a:r>
          </a:p>
          <a:p>
            <a:pPr marL="0" indent="0">
              <a:buNone/>
            </a:pPr>
            <a:r>
              <a:rPr lang="ru-RU" dirty="0"/>
              <a:t>2) информационная часть:</a:t>
            </a:r>
          </a:p>
          <a:p>
            <a:r>
              <a:rPr lang="ru-RU" dirty="0"/>
              <a:t>- аннотация;</a:t>
            </a:r>
          </a:p>
          <a:p>
            <a:r>
              <a:rPr lang="ru-RU" dirty="0"/>
              <a:t>- лист содержания;</a:t>
            </a:r>
          </a:p>
        </p:txBody>
      </p:sp>
    </p:spTree>
    <p:extLst>
      <p:ext uri="{BB962C8B-B14F-4D97-AF65-F5344CB8AC3E}">
        <p14:creationId xmlns:p14="http://schemas.microsoft.com/office/powerpoint/2010/main" val="4249854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150</TotalTime>
  <Words>919</Words>
  <Application>Microsoft Office PowerPoint</Application>
  <PresentationFormat>Экран (4:3)</PresentationFormat>
  <Paragraphs>118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Brush Script MT</vt:lpstr>
      <vt:lpstr>Constantia</vt:lpstr>
      <vt:lpstr>Franklin Gothic Book</vt:lpstr>
      <vt:lpstr>Rage Italic</vt:lpstr>
      <vt:lpstr>Times New Roman</vt:lpstr>
      <vt:lpstr>Кнопка</vt:lpstr>
      <vt:lpstr>Разработка технического задания</vt:lpstr>
      <vt:lpstr>Нормативная база в области документирования ПС </vt:lpstr>
      <vt:lpstr>Стадии разработки ПО (Жизненный цикл), регламентированные ГОСТами </vt:lpstr>
      <vt:lpstr>Грамотно и вовремя разработанная документация позволяет решить ряд вопросов:</vt:lpstr>
      <vt:lpstr>Стандарты ЕСПД, как и другие ГОСТ  подразделяют на группы</vt:lpstr>
      <vt:lpstr>Нормативная база в области документирования ПС </vt:lpstr>
      <vt:lpstr>Требования к программным документам, выполненным печатным способом</vt:lpstr>
      <vt:lpstr>Требования к программным документам, выполненным печатным способом</vt:lpstr>
      <vt:lpstr>Расположение материалов  программного документа осуществляется в следующей последовательности:</vt:lpstr>
      <vt:lpstr>Расположение материалов  программного документа осуществляется в следующей последовательности:</vt:lpstr>
      <vt:lpstr>Техническое задание</vt:lpstr>
      <vt:lpstr>Презентация PowerPoint</vt:lpstr>
      <vt:lpstr>Техническое задание должно содержать следующие разделы</vt:lpstr>
      <vt:lpstr>Техническое задание должно содержать следующие разделы</vt:lpstr>
      <vt:lpstr>Техническое задание должно содержать следующие разделы</vt:lpstr>
      <vt:lpstr>Техническое задание должно содержать следующие разделы</vt:lpstr>
      <vt:lpstr>Практические приемы при написании ТЗ</vt:lpstr>
      <vt:lpstr>Практические приемы при написании ТЗ</vt:lpstr>
      <vt:lpstr>Практические приемы при написании ТЗ</vt:lpstr>
      <vt:lpstr>Презентация PowerPoint</vt:lpstr>
      <vt:lpstr>Презентация PowerPoint</vt:lpstr>
      <vt:lpstr>Практические приемы при написании ТЗ</vt:lpstr>
      <vt:lpstr>Практические приемы при написании ТЗ</vt:lpstr>
      <vt:lpstr>Практические приемы при написании ТЗ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ПС</dc:title>
  <dc:creator>1</dc:creator>
  <cp:lastModifiedBy>Студент</cp:lastModifiedBy>
  <cp:revision>14</cp:revision>
  <dcterms:created xsi:type="dcterms:W3CDTF">2020-01-12T09:28:47Z</dcterms:created>
  <dcterms:modified xsi:type="dcterms:W3CDTF">2020-10-15T11:58:33Z</dcterms:modified>
</cp:coreProperties>
</file>