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  <Default Extension="vml" ContentType="application/vnd.openxmlformats-officedocument.vmlDrawi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5"/>
  </p:notesMasterIdLst>
  <p:sldIdLst>
    <p:sldId id="300" r:id="rId2"/>
    <p:sldId id="346" r:id="rId3"/>
    <p:sldId id="301" r:id="rId4"/>
    <p:sldId id="381" r:id="rId5"/>
    <p:sldId id="382" r:id="rId6"/>
    <p:sldId id="383" r:id="rId7"/>
    <p:sldId id="384" r:id="rId8"/>
    <p:sldId id="385" r:id="rId9"/>
    <p:sldId id="386" r:id="rId10"/>
    <p:sldId id="387" r:id="rId11"/>
    <p:sldId id="388" r:id="rId12"/>
    <p:sldId id="389" r:id="rId13"/>
    <p:sldId id="390" r:id="rId14"/>
    <p:sldId id="391" r:id="rId15"/>
    <p:sldId id="392" r:id="rId16"/>
    <p:sldId id="393" r:id="rId17"/>
    <p:sldId id="394" r:id="rId18"/>
    <p:sldId id="395" r:id="rId19"/>
    <p:sldId id="396" r:id="rId20"/>
    <p:sldId id="397" r:id="rId21"/>
    <p:sldId id="398" r:id="rId22"/>
    <p:sldId id="399" r:id="rId23"/>
    <p:sldId id="400" r:id="rId24"/>
    <p:sldId id="401" r:id="rId25"/>
    <p:sldId id="402" r:id="rId26"/>
    <p:sldId id="403" r:id="rId27"/>
    <p:sldId id="404" r:id="rId28"/>
    <p:sldId id="405" r:id="rId29"/>
    <p:sldId id="406" r:id="rId30"/>
    <p:sldId id="407" r:id="rId31"/>
    <p:sldId id="408" r:id="rId32"/>
    <p:sldId id="409" r:id="rId33"/>
    <p:sldId id="380" r:id="rId34"/>
    <p:sldId id="410" r:id="rId35"/>
    <p:sldId id="411" r:id="rId36"/>
    <p:sldId id="412" r:id="rId37"/>
    <p:sldId id="413" r:id="rId38"/>
    <p:sldId id="414" r:id="rId39"/>
    <p:sldId id="415" r:id="rId40"/>
    <p:sldId id="416" r:id="rId41"/>
    <p:sldId id="417" r:id="rId42"/>
    <p:sldId id="418" r:id="rId43"/>
    <p:sldId id="419" r:id="rId44"/>
    <p:sldId id="420" r:id="rId45"/>
    <p:sldId id="421" r:id="rId46"/>
    <p:sldId id="422" r:id="rId47"/>
    <p:sldId id="423" r:id="rId48"/>
    <p:sldId id="424" r:id="rId49"/>
    <p:sldId id="425" r:id="rId50"/>
    <p:sldId id="426" r:id="rId51"/>
    <p:sldId id="427" r:id="rId52"/>
    <p:sldId id="428" r:id="rId53"/>
    <p:sldId id="429" r:id="rId5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7820" autoAdjust="0"/>
    <p:restoredTop sz="94660"/>
  </p:normalViewPr>
  <p:slideViewPr>
    <p:cSldViewPr>
      <p:cViewPr varScale="1">
        <p:scale>
          <a:sx n="88" d="100"/>
          <a:sy n="88" d="100"/>
        </p:scale>
        <p:origin x="-120" y="-2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41.wmf"/><Relationship Id="rId1" Type="http://schemas.openxmlformats.org/officeDocument/2006/relationships/image" Target="../media/image40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4.wmf"/></Relationships>
</file>

<file path=ppt/drawings/_rels/vmlDrawing12.vml.rels><?xml version="1.0" encoding="UTF-8" standalone="yes"?>
<Relationships xmlns="http://schemas.openxmlformats.org/package/2006/relationships"><Relationship Id="rId2" Type="http://schemas.openxmlformats.org/officeDocument/2006/relationships/image" Target="../media/image47.wmf"/><Relationship Id="rId1" Type="http://schemas.openxmlformats.org/officeDocument/2006/relationships/image" Target="../media/image46.w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2.w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65.w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70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7.wmf"/><Relationship Id="rId1" Type="http://schemas.openxmlformats.org/officeDocument/2006/relationships/image" Target="../media/image10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image" Target="../media/image14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image" Target="../media/image17.wmf"/><Relationship Id="rId1" Type="http://schemas.openxmlformats.org/officeDocument/2006/relationships/image" Target="../media/image16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20.wmf"/><Relationship Id="rId1" Type="http://schemas.openxmlformats.org/officeDocument/2006/relationships/image" Target="../media/image19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22.wmf"/><Relationship Id="rId2" Type="http://schemas.openxmlformats.org/officeDocument/2006/relationships/image" Target="../media/image10.wmf"/><Relationship Id="rId1" Type="http://schemas.openxmlformats.org/officeDocument/2006/relationships/image" Target="../media/image21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24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27.wmf"/><Relationship Id="rId1" Type="http://schemas.openxmlformats.org/officeDocument/2006/relationships/image" Target="../media/image26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B0645D6-04C1-49DF-B8B1-3A6B0C47C124}" type="datetimeFigureOut">
              <a:rPr lang="ru-RU" smtClean="0"/>
              <a:pPr/>
              <a:t>03.10.2017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E0883B-AEFB-4DB0-85A6-D9460B22A0B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E0883B-AEFB-4DB0-85A6-D9460B22A0BA}" type="slidenum">
              <a:rPr lang="ru-RU" smtClean="0"/>
              <a:pPr/>
              <a:t>34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03.10.2017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03.10.2017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03.10.2017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03.10.2017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03.10.2017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03.10.2017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03.10.2017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4.bin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9.bin"/><Relationship Id="rId5" Type="http://schemas.openxmlformats.org/officeDocument/2006/relationships/oleObject" Target="../embeddings/oleObject8.bin"/><Relationship Id="rId4" Type="http://schemas.openxmlformats.org/officeDocument/2006/relationships/oleObject" Target="../embeddings/oleObject7.bin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oleObject" Target="../embeddings/oleObject11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5" Type="http://schemas.openxmlformats.org/officeDocument/2006/relationships/oleObject" Target="../embeddings/oleObject14.bin"/><Relationship Id="rId4" Type="http://schemas.openxmlformats.org/officeDocument/2006/relationships/oleObject" Target="../embeddings/oleObject13.bin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oleObject" Target="../embeddings/oleObject16.bin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19.bin"/><Relationship Id="rId5" Type="http://schemas.openxmlformats.org/officeDocument/2006/relationships/oleObject" Target="../embeddings/oleObject18.bin"/><Relationship Id="rId4" Type="http://schemas.openxmlformats.org/officeDocument/2006/relationships/oleObject" Target="../embeddings/oleObject17.bin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4" Type="http://schemas.openxmlformats.org/officeDocument/2006/relationships/oleObject" Target="../embeddings/oleObject20.bin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5" Type="http://schemas.openxmlformats.org/officeDocument/2006/relationships/image" Target="../media/image28.png"/><Relationship Id="rId4" Type="http://schemas.openxmlformats.org/officeDocument/2006/relationships/oleObject" Target="../embeddings/oleObject22.bin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5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png"/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25.png"/><Relationship Id="rId5" Type="http://schemas.openxmlformats.org/officeDocument/2006/relationships/image" Target="../media/image42.png"/><Relationship Id="rId4" Type="http://schemas.openxmlformats.org/officeDocument/2006/relationships/oleObject" Target="../embeddings/oleObject24.bin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3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4" Type="http://schemas.openxmlformats.org/officeDocument/2006/relationships/oleObject" Target="../embeddings/oleObject25.bin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5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8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5" Type="http://schemas.openxmlformats.org/officeDocument/2006/relationships/oleObject" Target="../embeddings/oleObject27.bin"/><Relationship Id="rId4" Type="http://schemas.openxmlformats.org/officeDocument/2006/relationships/oleObject" Target="../embeddings/oleObject26.bin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0.png"/><Relationship Id="rId2" Type="http://schemas.openxmlformats.org/officeDocument/2006/relationships/image" Target="../media/image4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1.png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3.pn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5.png"/><Relationship Id="rId2" Type="http://schemas.openxmlformats.org/officeDocument/2006/relationships/image" Target="../media/image54.pn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7.png"/><Relationship Id="rId2" Type="http://schemas.openxmlformats.org/officeDocument/2006/relationships/image" Target="../media/image56.pn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8.png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5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6.png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1.png"/><Relationship Id="rId2" Type="http://schemas.openxmlformats.org/officeDocument/2006/relationships/image" Target="../media/image6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2.png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4.png"/><Relationship Id="rId2" Type="http://schemas.openxmlformats.org/officeDocument/2006/relationships/image" Target="../media/image6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7.png"/><Relationship Id="rId2" Type="http://schemas.openxmlformats.org/officeDocument/2006/relationships/image" Target="../media/image66.png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9.png"/><Relationship Id="rId2" Type="http://schemas.openxmlformats.org/officeDocument/2006/relationships/image" Target="../media/image68.png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1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Relationship Id="rId5" Type="http://schemas.openxmlformats.org/officeDocument/2006/relationships/image" Target="../media/image72.png"/><Relationship Id="rId4" Type="http://schemas.openxmlformats.org/officeDocument/2006/relationships/oleObject" Target="../embeddings/oleObject30.bin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357166"/>
            <a:ext cx="8543956" cy="5768997"/>
          </a:xfrm>
        </p:spPr>
        <p:txBody>
          <a:bodyPr/>
          <a:lstStyle/>
          <a:p>
            <a:pPr algn="ctr">
              <a:buNone/>
            </a:pPr>
            <a:endParaRPr lang="ru-RU" b="1" dirty="0" smtClean="0">
              <a:solidFill>
                <a:srgbClr val="FF0000"/>
              </a:solidFill>
            </a:endParaRPr>
          </a:p>
          <a:p>
            <a:pPr algn="ctr">
              <a:buNone/>
            </a:pPr>
            <a:endParaRPr lang="ru-RU" b="1" dirty="0" smtClean="0">
              <a:solidFill>
                <a:srgbClr val="FF0000"/>
              </a:solidFill>
            </a:endParaRPr>
          </a:p>
          <a:p>
            <a:pPr algn="ctr">
              <a:buNone/>
            </a:pPr>
            <a:endParaRPr lang="ru-RU" b="1" dirty="0" smtClean="0">
              <a:solidFill>
                <a:srgbClr val="FF0000"/>
              </a:solidFill>
            </a:endParaRPr>
          </a:p>
          <a:p>
            <a:pPr algn="ctr">
              <a:buNone/>
            </a:pPr>
            <a:r>
              <a:rPr lang="ru-RU" b="1" dirty="0" smtClean="0">
                <a:solidFill>
                  <a:srgbClr val="FF0000"/>
                </a:solidFill>
              </a:rPr>
              <a:t>Лекция:</a:t>
            </a:r>
          </a:p>
          <a:p>
            <a:pPr algn="ctr">
              <a:buNone/>
            </a:pPr>
            <a:r>
              <a:rPr lang="ru-RU" b="1" dirty="0" smtClean="0">
                <a:solidFill>
                  <a:srgbClr val="FF0000"/>
                </a:solidFill>
              </a:rPr>
              <a:t>МАТЕМАТИЧЕСКИЕ МОДЕЛИ ЭЛЕМЕНТОВ ЭЭС</a:t>
            </a:r>
            <a:endParaRPr lang="ru-RU" dirty="0" smtClean="0">
              <a:solidFill>
                <a:srgbClr val="FF0000"/>
              </a:solidFill>
            </a:endParaRPr>
          </a:p>
          <a:p>
            <a:pPr algn="ctr">
              <a:buNone/>
            </a:pPr>
            <a:endParaRPr lang="ru-RU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3" name="Rectangle 1"/>
          <p:cNvSpPr>
            <a:spLocks noChangeArrowheads="1"/>
          </p:cNvSpPr>
          <p:nvPr/>
        </p:nvSpPr>
        <p:spPr bwMode="auto">
          <a:xfrm>
            <a:off x="357158" y="0"/>
            <a:ext cx="8358246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mbria" pitchFamily="18" charset="0"/>
                <a:cs typeface="Times New Roman" pitchFamily="18" charset="0"/>
              </a:rPr>
              <a:t>1.2. Математическая модель линии с распределенными параметрами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5474" name="Rectangle 2"/>
          <p:cNvSpPr>
            <a:spLocks noChangeArrowheads="1"/>
          </p:cNvSpPr>
          <p:nvPr/>
        </p:nvSpPr>
        <p:spPr bwMode="auto">
          <a:xfrm>
            <a:off x="142844" y="857232"/>
            <a:ext cx="8643998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Элементы ЭЭС являются, как правило, трехфазными устройствами переменного тока, и ЛЭП имеет три фазы, которые присоединяются к другим трехфазным элементам сети, например повышающим и понижающим трансформаторам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Рисунок 5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2428868"/>
            <a:ext cx="7072330" cy="41434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Прямоугольник 6"/>
          <p:cNvSpPr/>
          <p:nvPr/>
        </p:nvSpPr>
        <p:spPr>
          <a:xfrm>
            <a:off x="5929322" y="4214818"/>
            <a:ext cx="3214678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Далее будем рассматривать только симметричные трехфазные системы, которые вследствие симметрии можно графически изображать в однолинейном виде </a:t>
            </a:r>
            <a:endParaRPr lang="ru-RU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44" y="357166"/>
            <a:ext cx="7072330" cy="41434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642910" y="4929198"/>
            <a:ext cx="7143768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/>
              <a:t>Далее будем рассматривать только симметричные трехфазные системы, которые вследствие симметрии можно графически изображать в однолинейном виде имея в виду, что протекающий по фазе </a:t>
            </a:r>
            <a:r>
              <a:rPr lang="ru-RU" sz="2000" b="1" dirty="0" smtClean="0">
                <a:solidFill>
                  <a:srgbClr val="00B0F0"/>
                </a:solidFill>
              </a:rPr>
              <a:t>переменный ток замыкается через две другие фазы. </a:t>
            </a:r>
            <a:endParaRPr lang="ru-RU" sz="2000" b="1" dirty="0">
              <a:solidFill>
                <a:srgbClr val="00B0F0"/>
              </a:solidFill>
            </a:endParaRPr>
          </a:p>
        </p:txBody>
      </p:sp>
      <p:cxnSp>
        <p:nvCxnSpPr>
          <p:cNvPr id="11" name="Скругленная соединительная линия 10"/>
          <p:cNvCxnSpPr/>
          <p:nvPr/>
        </p:nvCxnSpPr>
        <p:spPr>
          <a:xfrm rot="16200000" flipV="1">
            <a:off x="4607719" y="3250405"/>
            <a:ext cx="2357454" cy="1857388"/>
          </a:xfrm>
          <a:prstGeom prst="curvedConnector3">
            <a:avLst>
              <a:gd name="adj1" fmla="val 50000"/>
            </a:avLst>
          </a:prstGeom>
          <a:ln w="508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/>
          <p:nvPr/>
        </p:nvPicPr>
        <p:blipFill>
          <a:blip r:embed="rId2"/>
          <a:srcRect l="2062" t="8621" r="4124" b="6897"/>
          <a:stretch>
            <a:fillRect/>
          </a:stretch>
        </p:blipFill>
        <p:spPr bwMode="auto">
          <a:xfrm>
            <a:off x="142844" y="142852"/>
            <a:ext cx="6500858" cy="3500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6497" name="Rectangle 1"/>
          <p:cNvSpPr>
            <a:spLocks noChangeArrowheads="1"/>
          </p:cNvSpPr>
          <p:nvPr/>
        </p:nvSpPr>
        <p:spPr bwMode="auto">
          <a:xfrm>
            <a:off x="5429256" y="3000372"/>
            <a:ext cx="3714744" cy="36933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Трехфазная система имеет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нейтраль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N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, которая технически может отсутствовать, но токи утечки и емкостные токи в линии могут моделироваться посредством введения нейтральной точки (линии, плоскости). На рис. соединение обмоток трансформаторов в звезду дает нейтральные точки трехфазной системы, которые могут иметь соединение с землей (заземление).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6" name="Скругленная соединительная линия 5"/>
          <p:cNvCxnSpPr/>
          <p:nvPr/>
        </p:nvCxnSpPr>
        <p:spPr>
          <a:xfrm rot="16200000" flipV="1">
            <a:off x="5179223" y="964389"/>
            <a:ext cx="2357454" cy="1857388"/>
          </a:xfrm>
          <a:prstGeom prst="curvedConnector3">
            <a:avLst>
              <a:gd name="adj1" fmla="val 50000"/>
            </a:avLst>
          </a:prstGeom>
          <a:ln w="508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Прямоугольник 6"/>
          <p:cNvSpPr/>
          <p:nvPr/>
        </p:nvSpPr>
        <p:spPr>
          <a:xfrm>
            <a:off x="500034" y="4500570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b="1" dirty="0" smtClean="0"/>
              <a:t>Выделим в линии на расстоянии </a:t>
            </a:r>
            <a:r>
              <a:rPr lang="ru-RU" b="1" i="1" dirty="0" err="1" smtClean="0"/>
              <a:t>x</a:t>
            </a:r>
            <a:r>
              <a:rPr lang="ru-RU" b="1" dirty="0" smtClean="0"/>
              <a:t> от начала линии участок бесконечно малой длины </a:t>
            </a:r>
            <a:r>
              <a:rPr lang="ru-RU" b="1" i="1" dirty="0" err="1" smtClean="0"/>
              <a:t>dx</a:t>
            </a:r>
            <a:r>
              <a:rPr lang="ru-RU" b="1" dirty="0" smtClean="0"/>
              <a:t>. </a:t>
            </a:r>
            <a:endParaRPr lang="ru-RU" b="1" dirty="0"/>
          </a:p>
        </p:txBody>
      </p:sp>
      <p:cxnSp>
        <p:nvCxnSpPr>
          <p:cNvPr id="8" name="Скругленная соединительная линия 7"/>
          <p:cNvCxnSpPr/>
          <p:nvPr/>
        </p:nvCxnSpPr>
        <p:spPr>
          <a:xfrm rot="16200000" flipV="1">
            <a:off x="3143240" y="3357562"/>
            <a:ext cx="1214446" cy="1214446"/>
          </a:xfrm>
          <a:prstGeom prst="curvedConnector3">
            <a:avLst>
              <a:gd name="adj1" fmla="val 50000"/>
            </a:avLst>
          </a:prstGeom>
          <a:ln w="508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/>
          <p:nvPr/>
        </p:nvPicPr>
        <p:blipFill>
          <a:blip r:embed="rId2"/>
          <a:srcRect l="11340" t="53448" r="16495" b="6897"/>
          <a:stretch>
            <a:fillRect/>
          </a:stretch>
        </p:blipFill>
        <p:spPr bwMode="auto">
          <a:xfrm>
            <a:off x="357158" y="285728"/>
            <a:ext cx="5000660" cy="16430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714612" y="3643314"/>
            <a:ext cx="5938520" cy="28663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5500694" y="1928802"/>
            <a:ext cx="3286116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/>
              <a:t>На этом участке линии электрические параметры можно считать сосредоточенными </a:t>
            </a:r>
            <a:endParaRPr lang="ru-RU" sz="2000" b="1" dirty="0"/>
          </a:p>
        </p:txBody>
      </p:sp>
      <p:sp>
        <p:nvSpPr>
          <p:cNvPr id="108545" name="Rectangle 1"/>
          <p:cNvSpPr>
            <a:spLocks noChangeArrowheads="1"/>
          </p:cNvSpPr>
          <p:nvPr/>
        </p:nvSpPr>
        <p:spPr bwMode="auto">
          <a:xfrm>
            <a:off x="2857488" y="6550223"/>
            <a:ext cx="550069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Элементарный отрезок линии</a:t>
            </a:r>
            <a:endParaRPr kumimoji="0" lang="ru-RU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Стрелка вниз 7"/>
          <p:cNvSpPr/>
          <p:nvPr/>
        </p:nvSpPr>
        <p:spPr>
          <a:xfrm rot="20035083">
            <a:off x="3548898" y="461974"/>
            <a:ext cx="322962" cy="3545016"/>
          </a:xfrm>
          <a:prstGeom prst="downArrow">
            <a:avLst>
              <a:gd name="adj1" fmla="val 50000"/>
              <a:gd name="adj2" fmla="val 38769"/>
            </a:avLst>
          </a:prstGeom>
          <a:solidFill>
            <a:schemeClr val="accent5">
              <a:lumMod val="40000"/>
              <a:lumOff val="60000"/>
              <a:alpha val="0"/>
            </a:schemeClr>
          </a:solidFill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0" y="4429132"/>
            <a:ext cx="3071802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Составим уравнения Кирхгофа для электрической цепи на выделенном участке линии: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Стрелка вниз 8"/>
          <p:cNvSpPr/>
          <p:nvPr/>
        </p:nvSpPr>
        <p:spPr>
          <a:xfrm>
            <a:off x="1285852" y="6000768"/>
            <a:ext cx="1714512" cy="571504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7650" name="Object 2"/>
          <p:cNvGraphicFramePr>
            <a:graphicFrameLocks noChangeAspect="1"/>
          </p:cNvGraphicFramePr>
          <p:nvPr/>
        </p:nvGraphicFramePr>
        <p:xfrm>
          <a:off x="1214414" y="142852"/>
          <a:ext cx="6000792" cy="2000264"/>
        </p:xfrm>
        <a:graphic>
          <a:graphicData uri="http://schemas.openxmlformats.org/presentationml/2006/ole">
            <p:oleObj spid="_x0000_s27650" name="Формула" r:id="rId3" imgW="2679700" imgH="889000" progId="Equation.3">
              <p:embed/>
            </p:oleObj>
          </a:graphicData>
        </a:graphic>
      </p:graphicFrame>
      <p:graphicFrame>
        <p:nvGraphicFramePr>
          <p:cNvPr id="27649" name="Object 1"/>
          <p:cNvGraphicFramePr>
            <a:graphicFrameLocks noChangeAspect="1"/>
          </p:cNvGraphicFramePr>
          <p:nvPr/>
        </p:nvGraphicFramePr>
        <p:xfrm>
          <a:off x="1285852" y="2643182"/>
          <a:ext cx="3714776" cy="2168654"/>
        </p:xfrm>
        <a:graphic>
          <a:graphicData uri="http://schemas.openxmlformats.org/presentationml/2006/ole">
            <p:oleObj spid="_x0000_s27649" name="Формула" r:id="rId4" imgW="1206500" imgH="812800" progId="Equation.3">
              <p:embed/>
            </p:oleObj>
          </a:graphicData>
        </a:graphic>
      </p:graphicFrame>
      <p:sp>
        <p:nvSpPr>
          <p:cNvPr id="27651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7652" name="Rectangle 4"/>
          <p:cNvSpPr>
            <a:spLocks noChangeArrowheads="1"/>
          </p:cNvSpPr>
          <p:nvPr/>
        </p:nvSpPr>
        <p:spPr bwMode="auto">
          <a:xfrm rot="10800000" flipV="1">
            <a:off x="0" y="2143116"/>
            <a:ext cx="1214414" cy="677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5397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или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539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7653" name="Rectangle 5"/>
          <p:cNvSpPr>
            <a:spLocks noChangeArrowheads="1"/>
          </p:cNvSpPr>
          <p:nvPr/>
        </p:nvSpPr>
        <p:spPr bwMode="auto">
          <a:xfrm>
            <a:off x="5143504" y="3214686"/>
            <a:ext cx="3500462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Здесь в 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C</a:t>
            </a:r>
            <a:r>
              <a:rPr kumimoji="0" lang="ru-RU" sz="20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0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и 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L</a:t>
            </a:r>
            <a:r>
              <a:rPr kumimoji="0" lang="ru-RU" sz="20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0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учтены влияния соседних фаз линии.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7654" name="Object 6"/>
          <p:cNvGraphicFramePr>
            <a:graphicFrameLocks noChangeAspect="1"/>
          </p:cNvGraphicFramePr>
          <p:nvPr/>
        </p:nvGraphicFramePr>
        <p:xfrm>
          <a:off x="0" y="457200"/>
          <a:ext cx="114300" cy="219075"/>
        </p:xfrm>
        <a:graphic>
          <a:graphicData uri="http://schemas.openxmlformats.org/presentationml/2006/ole">
            <p:oleObj spid="_x0000_s27654" name="Формула" r:id="rId5" imgW="114151" imgH="215619" progId="Equation.3">
              <p:embed/>
            </p:oleObj>
          </a:graphicData>
        </a:graphic>
      </p:graphicFrame>
      <p:sp>
        <p:nvSpPr>
          <p:cNvPr id="27658" name="Rectangle 10"/>
          <p:cNvSpPr>
            <a:spLocks noChangeArrowheads="1"/>
          </p:cNvSpPr>
          <p:nvPr/>
        </p:nvSpPr>
        <p:spPr bwMode="auto">
          <a:xfrm>
            <a:off x="285720" y="5000636"/>
            <a:ext cx="8429684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Полученные уравнения являются дифференциальными уравнениями в частных производных – моделью участка линии на микроуровне. Независимыми переменными в них являются время </a:t>
            </a:r>
            <a:r>
              <a:rPr kumimoji="0" lang="ru-RU" sz="24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t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и одна пространственная координата </a:t>
            </a:r>
            <a:r>
              <a:rPr kumimoji="0" lang="en-US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x</a:t>
            </a:r>
            <a:endParaRPr kumimoji="0" lang="ru-RU" sz="24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7657" name="Object 9"/>
          <p:cNvGraphicFramePr>
            <a:graphicFrameLocks noChangeAspect="1"/>
          </p:cNvGraphicFramePr>
          <p:nvPr/>
        </p:nvGraphicFramePr>
        <p:xfrm>
          <a:off x="0" y="457200"/>
          <a:ext cx="114300" cy="219075"/>
        </p:xfrm>
        <a:graphic>
          <a:graphicData uri="http://schemas.openxmlformats.org/presentationml/2006/ole">
            <p:oleObj spid="_x0000_s27657" name="Формула" r:id="rId6" imgW="114151" imgH="215619" progId="Equation.3">
              <p:embed/>
            </p:oleObj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ChangeArrowheads="1"/>
          </p:cNvSpPr>
          <p:nvPr/>
        </p:nvSpPr>
        <p:spPr bwMode="auto">
          <a:xfrm>
            <a:off x="214282" y="428604"/>
            <a:ext cx="8501122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Используя символический метод представления синусоидальных функций времени комплексными величинами, для действующих значений токов и напряжений можно записать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8673" name="Object 1"/>
          <p:cNvGraphicFramePr>
            <a:graphicFrameLocks noChangeAspect="1"/>
          </p:cNvGraphicFramePr>
          <p:nvPr/>
        </p:nvGraphicFramePr>
        <p:xfrm>
          <a:off x="619358" y="2214554"/>
          <a:ext cx="6875698" cy="1928826"/>
        </p:xfrm>
        <a:graphic>
          <a:graphicData uri="http://schemas.openxmlformats.org/presentationml/2006/ole">
            <p:oleObj spid="_x0000_s28673" name="Формула" r:id="rId3" imgW="2882900" imgH="812800" progId="Equation.3">
              <p:embed/>
            </p:oleObj>
          </a:graphicData>
        </a:graphic>
      </p:graphicFrame>
      <p:sp>
        <p:nvSpPr>
          <p:cNvPr id="28675" name="Rectangle 3"/>
          <p:cNvSpPr>
            <a:spLocks noChangeArrowheads="1"/>
          </p:cNvSpPr>
          <p:nvPr/>
        </p:nvSpPr>
        <p:spPr bwMode="auto">
          <a:xfrm>
            <a:off x="0" y="12668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                                   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8677" name="Rectangle 5"/>
          <p:cNvSpPr>
            <a:spLocks noChangeArrowheads="1"/>
          </p:cNvSpPr>
          <p:nvPr/>
        </p:nvSpPr>
        <p:spPr bwMode="auto">
          <a:xfrm>
            <a:off x="7643834" y="2857496"/>
            <a:ext cx="135732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(2.3.)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8678" name="Rectangle 6"/>
          <p:cNvSpPr>
            <a:spLocks noChangeArrowheads="1"/>
          </p:cNvSpPr>
          <p:nvPr/>
        </p:nvSpPr>
        <p:spPr bwMode="auto">
          <a:xfrm>
            <a:off x="0" y="12668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                                   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ChangeArrowheads="1"/>
          </p:cNvSpPr>
          <p:nvPr/>
        </p:nvSpPr>
        <p:spPr bwMode="auto">
          <a:xfrm>
            <a:off x="285720" y="0"/>
            <a:ext cx="8858280" cy="22159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Полученная система уравнений уже имеет одну независимую переменную </a:t>
            </a:r>
            <a:r>
              <a:rPr kumimoji="0" lang="ru-RU" sz="24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x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. Обозначим напряжения и токи по концам линии: </a:t>
            </a:r>
            <a:r>
              <a:rPr kumimoji="0" lang="ru-RU" sz="2400" b="1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U</a:t>
            </a:r>
            <a:r>
              <a:rPr kumimoji="0" lang="ru-RU" sz="2400" b="1" i="1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1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и </a:t>
            </a:r>
            <a:r>
              <a:rPr kumimoji="0" lang="ru-RU" sz="2400" b="1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I</a:t>
            </a:r>
            <a:r>
              <a:rPr kumimoji="0" lang="ru-RU" sz="2400" b="1" i="1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1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при </a:t>
            </a:r>
            <a:r>
              <a:rPr kumimoji="0" lang="ru-RU" sz="24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x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= 0 и </a:t>
            </a:r>
            <a:r>
              <a:rPr kumimoji="0" lang="ru-RU" sz="2400" b="1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U</a:t>
            </a:r>
            <a:r>
              <a:rPr kumimoji="0" lang="ru-RU" sz="24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и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1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I</a:t>
            </a:r>
            <a:r>
              <a:rPr kumimoji="0" lang="ru-RU" sz="24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при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x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=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l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.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Тогда из решения системы дифференциальных уравнений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(2.3) получим связь между напряжениями и токами по концам линии: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9697" name="Рисунок 103"/>
          <p:cNvPicPr>
            <a:picLocks noChangeAspect="1" noChangeArrowheads="1"/>
          </p:cNvPicPr>
          <p:nvPr/>
        </p:nvPicPr>
        <p:blipFill>
          <a:blip r:embed="rId2">
            <a:lum bright="-10000" contrast="-10000"/>
          </a:blip>
          <a:srcRect/>
          <a:stretch>
            <a:fillRect/>
          </a:stretch>
        </p:blipFill>
        <p:spPr bwMode="auto">
          <a:xfrm>
            <a:off x="0" y="2285992"/>
            <a:ext cx="9011520" cy="3500462"/>
          </a:xfrm>
          <a:prstGeom prst="rect">
            <a:avLst/>
          </a:prstGeom>
          <a:noFill/>
        </p:spPr>
      </p:pic>
      <p:sp>
        <p:nvSpPr>
          <p:cNvPr id="29699" name="Rectangle 3"/>
          <p:cNvSpPr>
            <a:spLocks noChangeArrowheads="1"/>
          </p:cNvSpPr>
          <p:nvPr/>
        </p:nvSpPr>
        <p:spPr bwMode="auto">
          <a:xfrm rot="10800000" flipV="1">
            <a:off x="357158" y="6051311"/>
            <a:ext cx="8001024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Полученные уравнения называются уравнениями длинной линии или телеграфными уравнениями.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0724" name="Object 4"/>
          <p:cNvGraphicFramePr>
            <a:graphicFrameLocks noChangeAspect="1"/>
          </p:cNvGraphicFramePr>
          <p:nvPr/>
        </p:nvGraphicFramePr>
        <p:xfrm>
          <a:off x="1643042" y="2071678"/>
          <a:ext cx="5129117" cy="1857388"/>
        </p:xfrm>
        <a:graphic>
          <a:graphicData uri="http://schemas.openxmlformats.org/presentationml/2006/ole">
            <p:oleObj spid="_x0000_s30724" name="Формула" r:id="rId3" imgW="2870200" imgH="1041400" progId="Equation.3">
              <p:embed/>
            </p:oleObj>
          </a:graphicData>
        </a:graphic>
      </p:graphicFrame>
      <p:graphicFrame>
        <p:nvGraphicFramePr>
          <p:cNvPr id="30723" name="Object 3"/>
          <p:cNvGraphicFramePr>
            <a:graphicFrameLocks noChangeAspect="1"/>
          </p:cNvGraphicFramePr>
          <p:nvPr/>
        </p:nvGraphicFramePr>
        <p:xfrm>
          <a:off x="0" y="1743075"/>
          <a:ext cx="114300" cy="219075"/>
        </p:xfrm>
        <a:graphic>
          <a:graphicData uri="http://schemas.openxmlformats.org/presentationml/2006/ole">
            <p:oleObj spid="_x0000_s30723" name="Формула" r:id="rId4" imgW="114151" imgH="215619" progId="Equation.3">
              <p:embed/>
            </p:oleObj>
          </a:graphicData>
        </a:graphic>
      </p:graphicFrame>
      <p:sp>
        <p:nvSpPr>
          <p:cNvPr id="30727" name="Rectangle 7"/>
          <p:cNvSpPr>
            <a:spLocks noChangeArrowheads="1"/>
          </p:cNvSpPr>
          <p:nvPr/>
        </p:nvSpPr>
        <p:spPr bwMode="auto">
          <a:xfrm>
            <a:off x="428596" y="285728"/>
            <a:ext cx="8429684" cy="1292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indent="449263" algn="just"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В (2.4) напряжения записаны в фазных значениях. Однако в трехфазных системах принято указывать линейные значения напряжений, что приводит к пересчету на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        </a:t>
            </a:r>
            <a:r>
              <a:rPr lang="ru-RU" sz="2000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некоторых слагаемых в (2.4.)</a:t>
            </a:r>
            <a:endParaRPr lang="ru-RU" sz="2000" dirty="0" smtClean="0"/>
          </a:p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729" name="Rectangle 9"/>
          <p:cNvSpPr>
            <a:spLocks noChangeArrowheads="1"/>
          </p:cNvSpPr>
          <p:nvPr/>
        </p:nvSpPr>
        <p:spPr bwMode="auto">
          <a:xfrm rot="10800000" flipV="1">
            <a:off x="7715272" y="2357430"/>
            <a:ext cx="857256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                                      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(2.6.)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730" name="Rectangle 10"/>
          <p:cNvSpPr>
            <a:spLocks noChangeArrowheads="1"/>
          </p:cNvSpPr>
          <p:nvPr/>
        </p:nvSpPr>
        <p:spPr bwMode="auto">
          <a:xfrm rot="10800000" flipV="1">
            <a:off x="642910" y="4597280"/>
            <a:ext cx="657226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Здесь </a:t>
            </a:r>
            <a:r>
              <a:rPr kumimoji="0" lang="ru-RU" sz="2000" b="0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I</a:t>
            </a:r>
            <a:r>
              <a:rPr kumimoji="0" lang="ru-RU" sz="20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1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и </a:t>
            </a:r>
            <a:r>
              <a:rPr kumimoji="0" lang="ru-RU" sz="2000" b="0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I</a:t>
            </a:r>
            <a:r>
              <a:rPr kumimoji="0" lang="ru-RU" sz="20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– фазные токи линии, увеличенные в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734" name="Rectangle 1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30733" name="Object 13"/>
          <p:cNvGraphicFramePr>
            <a:graphicFrameLocks noChangeAspect="1"/>
          </p:cNvGraphicFramePr>
          <p:nvPr/>
        </p:nvGraphicFramePr>
        <p:xfrm>
          <a:off x="3643306" y="928670"/>
          <a:ext cx="428628" cy="428628"/>
        </p:xfrm>
        <a:graphic>
          <a:graphicData uri="http://schemas.openxmlformats.org/presentationml/2006/ole">
            <p:oleObj spid="_x0000_s30733" name="Формула" r:id="rId5" imgW="228600" imgH="228600" progId="Equation.3">
              <p:embed/>
            </p:oleObj>
          </a:graphicData>
        </a:graphic>
      </p:graphicFrame>
      <p:graphicFrame>
        <p:nvGraphicFramePr>
          <p:cNvPr id="30735" name="Object 15"/>
          <p:cNvGraphicFramePr>
            <a:graphicFrameLocks noChangeAspect="1"/>
          </p:cNvGraphicFramePr>
          <p:nvPr/>
        </p:nvGraphicFramePr>
        <p:xfrm>
          <a:off x="6643702" y="4572008"/>
          <a:ext cx="428625" cy="428625"/>
        </p:xfrm>
        <a:graphic>
          <a:graphicData uri="http://schemas.openxmlformats.org/presentationml/2006/ole">
            <p:oleObj spid="_x0000_s30735" name="Формула" r:id="rId6" imgW="228600" imgH="228600" progId="Equation.3">
              <p:embed/>
            </p:oleObj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1"/>
          <p:cNvSpPr>
            <a:spLocks noChangeArrowheads="1"/>
          </p:cNvSpPr>
          <p:nvPr/>
        </p:nvSpPr>
        <p:spPr bwMode="auto">
          <a:xfrm>
            <a:off x="642910" y="0"/>
            <a:ext cx="8001056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Когда необходимо вычислить напряжение и ток в какой-либо другой точке линии, находящейся на расстоянии </a:t>
            </a:r>
            <a:r>
              <a:rPr kumimoji="0" lang="ru-RU" sz="24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x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от начала линии (рис.), по напряжению и току в конце, используют модель: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Рисунок 4"/>
          <p:cNvPicPr/>
          <p:nvPr/>
        </p:nvPicPr>
        <p:blipFill>
          <a:blip r:embed="rId2">
            <a:lum bright="-10000" contrast="-10000"/>
          </a:blip>
          <a:srcRect/>
          <a:stretch>
            <a:fillRect/>
          </a:stretch>
        </p:blipFill>
        <p:spPr bwMode="auto">
          <a:xfrm>
            <a:off x="0" y="4857760"/>
            <a:ext cx="9144000" cy="16668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/>
          <p:cNvPicPr/>
          <p:nvPr/>
        </p:nvPicPr>
        <p:blipFill>
          <a:blip r:embed="rId3">
            <a:duotone>
              <a:prstClr val="black"/>
              <a:srgbClr val="D9C3A5">
                <a:tint val="50000"/>
                <a:satMod val="180000"/>
              </a:srgbClr>
            </a:duotone>
          </a:blip>
          <a:srcRect/>
          <a:stretch>
            <a:fillRect/>
          </a:stretch>
        </p:blipFill>
        <p:spPr bwMode="auto">
          <a:xfrm>
            <a:off x="714348" y="1643050"/>
            <a:ext cx="7500989" cy="30003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1"/>
          <p:cNvSpPr>
            <a:spLocks noChangeArrowheads="1"/>
          </p:cNvSpPr>
          <p:nvPr/>
        </p:nvSpPr>
        <p:spPr bwMode="auto">
          <a:xfrm>
            <a:off x="428596" y="357166"/>
            <a:ext cx="8501122" cy="2862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Формально напряжение и ток в любой точке линии можно рассматривать как результат наложения двух волн, движущихся в противоположные стороны. С течением времени волна напряжения перемещается от начала линии к ее концу; она носит название прямой или падающей волны. Волна напряжения, которая перемещается от конца линии к ее началу, носит название обратной или отраженной волны.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Расчеты показывают, что для воздушных линий электропередачи при частоте </a:t>
            </a:r>
            <a:r>
              <a:rPr kumimoji="0" lang="ru-RU" sz="20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f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= 50 Гц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коэффициент фазы 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β</a:t>
            </a:r>
            <a:r>
              <a:rPr kumimoji="0" lang="ru-RU" sz="2000" b="1" i="1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0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≈ 0,001 рад/км (0,06 град/км).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С помощью этого значения можно найти длину прямой и обратной волн.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32771" name="Object 3"/>
          <p:cNvGraphicFramePr>
            <a:graphicFrameLocks noChangeAspect="1"/>
          </p:cNvGraphicFramePr>
          <p:nvPr/>
        </p:nvGraphicFramePr>
        <p:xfrm>
          <a:off x="1500166" y="4786322"/>
          <a:ext cx="1000132" cy="970716"/>
        </p:xfrm>
        <a:graphic>
          <a:graphicData uri="http://schemas.openxmlformats.org/presentationml/2006/ole">
            <p:oleObj spid="_x0000_s32771" name="Формула" r:id="rId3" imgW="647419" imgH="622030" progId="Equation.3">
              <p:embed/>
            </p:oleObj>
          </a:graphicData>
        </a:graphic>
      </p:graphicFrame>
      <p:graphicFrame>
        <p:nvGraphicFramePr>
          <p:cNvPr id="32770" name="Object 2"/>
          <p:cNvGraphicFramePr>
            <a:graphicFrameLocks noChangeAspect="1"/>
          </p:cNvGraphicFramePr>
          <p:nvPr/>
        </p:nvGraphicFramePr>
        <p:xfrm>
          <a:off x="1571604" y="6072206"/>
          <a:ext cx="1982405" cy="642942"/>
        </p:xfrm>
        <a:graphic>
          <a:graphicData uri="http://schemas.openxmlformats.org/presentationml/2006/ole">
            <p:oleObj spid="_x0000_s32770" name="Формула" r:id="rId4" imgW="1054100" imgH="342900" progId="Equation.3">
              <p:embed/>
            </p:oleObj>
          </a:graphicData>
        </a:graphic>
      </p:graphicFrame>
      <p:sp>
        <p:nvSpPr>
          <p:cNvPr id="32772" name="Rectangle 4"/>
          <p:cNvSpPr>
            <a:spLocks noChangeArrowheads="1"/>
          </p:cNvSpPr>
          <p:nvPr/>
        </p:nvSpPr>
        <p:spPr bwMode="auto">
          <a:xfrm>
            <a:off x="500034" y="3214686"/>
            <a:ext cx="8215370" cy="1600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Введем понятие длины волны напряжения и тока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λ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, равной расстоянию между двумя точками линии, в которых фазы напряжения (тока) падающей или отраженной волны напряжения (тока) различаются на 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2π.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2773" name="Rectangle 5"/>
          <p:cNvSpPr>
            <a:spLocks noChangeArrowheads="1"/>
          </p:cNvSpPr>
          <p:nvPr/>
        </p:nvSpPr>
        <p:spPr bwMode="auto">
          <a:xfrm rot="10800000" flipV="1">
            <a:off x="214282" y="6215082"/>
            <a:ext cx="142876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Где 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2774" name="Rectangle 6"/>
          <p:cNvSpPr>
            <a:spLocks noChangeArrowheads="1"/>
          </p:cNvSpPr>
          <p:nvPr/>
        </p:nvSpPr>
        <p:spPr bwMode="auto">
          <a:xfrm rot="10800000" flipV="1">
            <a:off x="3714744" y="6215082"/>
            <a:ext cx="400052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- коэффициент фазы.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62612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b="1" dirty="0" smtClean="0">
                <a:solidFill>
                  <a:srgbClr val="FF0000"/>
                </a:solidFill>
              </a:rPr>
              <a:t>1.  Линия электропередачи </a:t>
            </a:r>
            <a:endParaRPr lang="ru-RU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ru-RU" b="1" dirty="0" smtClean="0">
                <a:solidFill>
                  <a:srgbClr val="FF0000"/>
                </a:solidFill>
              </a:rPr>
              <a:t>2.  Силовой трансформатор</a:t>
            </a:r>
            <a:endParaRPr lang="ru-RU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3795" name="Object 3"/>
          <p:cNvGraphicFramePr>
            <a:graphicFrameLocks noChangeAspect="1"/>
          </p:cNvGraphicFramePr>
          <p:nvPr/>
        </p:nvGraphicFramePr>
        <p:xfrm>
          <a:off x="2714612" y="1214422"/>
          <a:ext cx="2643206" cy="1226643"/>
        </p:xfrm>
        <a:graphic>
          <a:graphicData uri="http://schemas.openxmlformats.org/presentationml/2006/ole">
            <p:oleObj spid="_x0000_s33795" name="Формула" r:id="rId3" imgW="1167893" imgH="622030" progId="Equation.3">
              <p:embed/>
            </p:oleObj>
          </a:graphicData>
        </a:graphic>
      </p:graphicFrame>
      <p:graphicFrame>
        <p:nvGraphicFramePr>
          <p:cNvPr id="33794" name="Object 2"/>
          <p:cNvGraphicFramePr>
            <a:graphicFrameLocks noChangeAspect="1"/>
          </p:cNvGraphicFramePr>
          <p:nvPr/>
        </p:nvGraphicFramePr>
        <p:xfrm>
          <a:off x="1857356" y="3429000"/>
          <a:ext cx="6156275" cy="1104556"/>
        </p:xfrm>
        <a:graphic>
          <a:graphicData uri="http://schemas.openxmlformats.org/presentationml/2006/ole">
            <p:oleObj spid="_x0000_s33794" name="Формула" r:id="rId4" imgW="3606800" imgH="647700" progId="Equation.3">
              <p:embed/>
            </p:oleObj>
          </a:graphicData>
        </a:graphic>
      </p:graphicFrame>
      <p:graphicFrame>
        <p:nvGraphicFramePr>
          <p:cNvPr id="33793" name="Object 1"/>
          <p:cNvGraphicFramePr>
            <a:graphicFrameLocks noChangeAspect="1"/>
          </p:cNvGraphicFramePr>
          <p:nvPr/>
        </p:nvGraphicFramePr>
        <p:xfrm>
          <a:off x="1857356" y="5000636"/>
          <a:ext cx="4643470" cy="945631"/>
        </p:xfrm>
        <a:graphic>
          <a:graphicData uri="http://schemas.openxmlformats.org/presentationml/2006/ole">
            <p:oleObj spid="_x0000_s33793" name="Формула" r:id="rId5" imgW="3136900" imgH="635000" progId="Equation.3">
              <p:embed/>
            </p:oleObj>
          </a:graphicData>
        </a:graphic>
      </p:graphicFrame>
      <p:sp>
        <p:nvSpPr>
          <p:cNvPr id="33796" name="Rectangle 4"/>
          <p:cNvSpPr>
            <a:spLocks noChangeArrowheads="1"/>
          </p:cNvSpPr>
          <p:nvPr/>
        </p:nvSpPr>
        <p:spPr bwMode="auto">
          <a:xfrm>
            <a:off x="285720" y="214290"/>
            <a:ext cx="8572560" cy="1292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Скорость перемещения падающей волны вдоль линии называется фазовой скоростью волны.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Это скорость перемещения точки, фаза колебания в которой остается постоянной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3797" name="Rectangle 5"/>
          <p:cNvSpPr>
            <a:spLocks noChangeArrowheads="1"/>
          </p:cNvSpPr>
          <p:nvPr/>
        </p:nvSpPr>
        <p:spPr bwMode="auto">
          <a:xfrm rot="10800000" flipV="1">
            <a:off x="142844" y="2500306"/>
            <a:ext cx="8643998" cy="9848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Из этого соотношения с учетом </a:t>
            </a:r>
            <a:r>
              <a:rPr kumimoji="0" lang="ru-RU" sz="20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ω 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= 2πf,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получим более точное значение коэффициента фазы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3798" name="Rectangle 6"/>
          <p:cNvSpPr>
            <a:spLocks noChangeArrowheads="1"/>
          </p:cNvSpPr>
          <p:nvPr/>
        </p:nvSpPr>
        <p:spPr bwMode="auto">
          <a:xfrm>
            <a:off x="285720" y="4500570"/>
            <a:ext cx="2357454" cy="677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 длина волны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3799" name="Rectangle 7"/>
          <p:cNvSpPr>
            <a:spLocks noChangeArrowheads="1"/>
          </p:cNvSpPr>
          <p:nvPr/>
        </p:nvSpPr>
        <p:spPr bwMode="auto">
          <a:xfrm rot="10800000" flipV="1">
            <a:off x="357158" y="5944719"/>
            <a:ext cx="7786678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Линии с длиной </a:t>
            </a:r>
            <a:r>
              <a:rPr kumimoji="0" lang="ru-RU" sz="20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l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= </a:t>
            </a:r>
            <a:r>
              <a:rPr kumimoji="0" lang="ru-RU" sz="20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λ 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= 6000 км называют волновыми, а с                      </a:t>
            </a:r>
            <a:r>
              <a:rPr kumimoji="0" lang="ru-RU" sz="20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l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= </a:t>
            </a:r>
            <a:r>
              <a:rPr kumimoji="0" lang="ru-RU" sz="20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λ 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/ 2 =3000 км – полуволновыми линиями.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1"/>
          <p:cNvSpPr>
            <a:spLocks noChangeArrowheads="1"/>
          </p:cNvSpPr>
          <p:nvPr/>
        </p:nvSpPr>
        <p:spPr bwMode="auto">
          <a:xfrm>
            <a:off x="357158" y="357166"/>
            <a:ext cx="8358246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Для упрощения исследований режимов работы ЛЭП сверхвысокого напряжения иногда пользуются уравнениями идеальной линии, в которой активные параметры считаются равными нулю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: r</a:t>
            </a:r>
            <a:r>
              <a:rPr kumimoji="0" lang="ru-RU" sz="2000" b="0" i="1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0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= 0, g</a:t>
            </a:r>
            <a:r>
              <a:rPr kumimoji="0" lang="ru-RU" sz="2000" b="0" i="1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0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= 0.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Очевидно, что при этом 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α</a:t>
            </a:r>
            <a:r>
              <a:rPr kumimoji="0" lang="ru-RU" sz="2000" b="0" i="1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0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= 0.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4818" name="Rectangle 2"/>
          <p:cNvSpPr>
            <a:spLocks noChangeArrowheads="1"/>
          </p:cNvSpPr>
          <p:nvPr/>
        </p:nvSpPr>
        <p:spPr bwMode="auto">
          <a:xfrm>
            <a:off x="214282" y="1643050"/>
            <a:ext cx="135732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С учетом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482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34819" name="Object 3"/>
          <p:cNvGraphicFramePr>
            <a:graphicFrameLocks noChangeAspect="1"/>
          </p:cNvGraphicFramePr>
          <p:nvPr/>
        </p:nvGraphicFramePr>
        <p:xfrm>
          <a:off x="857224" y="2028559"/>
          <a:ext cx="3429024" cy="1058787"/>
        </p:xfrm>
        <a:graphic>
          <a:graphicData uri="http://schemas.openxmlformats.org/presentationml/2006/ole">
            <p:oleObj spid="_x0000_s34819" name="Формула" r:id="rId3" imgW="1803400" imgH="609600" progId="Equation.3">
              <p:embed/>
            </p:oleObj>
          </a:graphicData>
        </a:graphic>
      </p:graphicFrame>
      <p:sp>
        <p:nvSpPr>
          <p:cNvPr id="34822" name="Rectangle 6"/>
          <p:cNvSpPr>
            <a:spLocks noChangeArrowheads="1"/>
          </p:cNvSpPr>
          <p:nvPr/>
        </p:nvSpPr>
        <p:spPr bwMode="auto">
          <a:xfrm>
            <a:off x="500034" y="3357562"/>
            <a:ext cx="7215238" cy="677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Получим математическую модель идеальной линии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34821" name="Object 5"/>
          <p:cNvGraphicFramePr>
            <a:graphicFrameLocks noChangeAspect="1"/>
          </p:cNvGraphicFramePr>
          <p:nvPr/>
        </p:nvGraphicFramePr>
        <p:xfrm>
          <a:off x="1500166" y="4000504"/>
          <a:ext cx="4286280" cy="1392007"/>
        </p:xfrm>
        <a:graphic>
          <a:graphicData uri="http://schemas.openxmlformats.org/presentationml/2006/ole">
            <p:oleObj spid="_x0000_s34821" name="Формула" r:id="rId4" imgW="2959100" imgH="965200" progId="Equation.3">
              <p:embed/>
            </p:oleObj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1"/>
          <p:cNvSpPr>
            <a:spLocks noChangeArrowheads="1"/>
          </p:cNvSpPr>
          <p:nvPr/>
        </p:nvSpPr>
        <p:spPr bwMode="auto">
          <a:xfrm>
            <a:off x="0" y="0"/>
            <a:ext cx="828778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mbria" pitchFamily="18" charset="0"/>
                <a:cs typeface="Times New Roman" pitchFamily="18" charset="0"/>
              </a:rPr>
              <a:t>1.3. Математические модели линии в виде схем замещения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Рисунок 4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0034" y="3214686"/>
            <a:ext cx="6429420" cy="20717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5842" name="Rectangle 2"/>
          <p:cNvSpPr>
            <a:spLocks noChangeArrowheads="1"/>
          </p:cNvSpPr>
          <p:nvPr/>
        </p:nvSpPr>
        <p:spPr bwMode="auto">
          <a:xfrm>
            <a:off x="642910" y="642918"/>
            <a:ext cx="7000892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Систему уравнений (2.6) можно представить как уравнения четырехполюсника (рис.).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584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35843" name="Object 3"/>
          <p:cNvGraphicFramePr>
            <a:graphicFrameLocks noChangeAspect="1"/>
          </p:cNvGraphicFramePr>
          <p:nvPr/>
        </p:nvGraphicFramePr>
        <p:xfrm>
          <a:off x="5715008" y="1643050"/>
          <a:ext cx="3017139" cy="1214446"/>
        </p:xfrm>
        <a:graphic>
          <a:graphicData uri="http://schemas.openxmlformats.org/presentationml/2006/ole">
            <p:oleObj spid="_x0000_s35843" name="Формула" r:id="rId4" imgW="1511300" imgH="609600" progId="Equation.3">
              <p:embed/>
            </p:oleObj>
          </a:graphicData>
        </a:graphic>
      </p:graphicFrame>
      <p:graphicFrame>
        <p:nvGraphicFramePr>
          <p:cNvPr id="35845" name="Object 5"/>
          <p:cNvGraphicFramePr>
            <a:graphicFrameLocks noChangeAspect="1"/>
          </p:cNvGraphicFramePr>
          <p:nvPr/>
        </p:nvGraphicFramePr>
        <p:xfrm>
          <a:off x="214282" y="1643051"/>
          <a:ext cx="3748296" cy="1357322"/>
        </p:xfrm>
        <a:graphic>
          <a:graphicData uri="http://schemas.openxmlformats.org/presentationml/2006/ole">
            <p:oleObj spid="_x0000_s35845" name="Формула" r:id="rId5" imgW="2870200" imgH="1041400" progId="Equation.3">
              <p:embed/>
            </p:oleObj>
          </a:graphicData>
        </a:graphic>
      </p:graphicFrame>
      <p:sp>
        <p:nvSpPr>
          <p:cNvPr id="10" name="Стрелка вправо 9"/>
          <p:cNvSpPr/>
          <p:nvPr/>
        </p:nvSpPr>
        <p:spPr>
          <a:xfrm>
            <a:off x="4286248" y="2071678"/>
            <a:ext cx="978408" cy="484632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847" name="Rectangle 7"/>
          <p:cNvSpPr>
            <a:spLocks noChangeArrowheads="1"/>
          </p:cNvSpPr>
          <p:nvPr/>
        </p:nvSpPr>
        <p:spPr bwMode="auto">
          <a:xfrm>
            <a:off x="0" y="5500702"/>
            <a:ext cx="142876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5397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Здесь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35846" name="Object 6"/>
          <p:cNvGraphicFramePr>
            <a:graphicFrameLocks noChangeAspect="1"/>
          </p:cNvGraphicFramePr>
          <p:nvPr/>
        </p:nvGraphicFramePr>
        <p:xfrm>
          <a:off x="1428728" y="5357825"/>
          <a:ext cx="5143536" cy="791313"/>
        </p:xfrm>
        <a:graphic>
          <a:graphicData uri="http://schemas.openxmlformats.org/presentationml/2006/ole">
            <p:oleObj spid="_x0000_s35846" name="Формула" r:id="rId6" imgW="3962400" imgH="609600" progId="Equation.3">
              <p:embed/>
            </p:oleObj>
          </a:graphicData>
        </a:graphic>
      </p:graphicFrame>
      <p:sp>
        <p:nvSpPr>
          <p:cNvPr id="35848" name="Rectangle 8"/>
          <p:cNvSpPr>
            <a:spLocks noChangeArrowheads="1"/>
          </p:cNvSpPr>
          <p:nvPr/>
        </p:nvSpPr>
        <p:spPr bwMode="auto">
          <a:xfrm rot="10800000" flipV="1">
            <a:off x="357158" y="6205199"/>
            <a:ext cx="850112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5397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что позволяет считать данный четырехполюсник симметричным.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5" name="Скругленная соединительная линия 14"/>
          <p:cNvCxnSpPr/>
          <p:nvPr/>
        </p:nvCxnSpPr>
        <p:spPr>
          <a:xfrm rot="5400000">
            <a:off x="5965041" y="3464719"/>
            <a:ext cx="2500330" cy="1428760"/>
          </a:xfrm>
          <a:prstGeom prst="curvedConnector3">
            <a:avLst>
              <a:gd name="adj1" fmla="val 61755"/>
            </a:avLst>
          </a:prstGeom>
          <a:ln w="50800" cmpd="sng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866" name="Рисунок 18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14546" y="714356"/>
            <a:ext cx="5214974" cy="2755640"/>
          </a:xfrm>
          <a:prstGeom prst="rect">
            <a:avLst/>
          </a:prstGeom>
          <a:noFill/>
        </p:spPr>
      </p:pic>
      <p:graphicFrame>
        <p:nvGraphicFramePr>
          <p:cNvPr id="36865" name="Object 1"/>
          <p:cNvGraphicFramePr>
            <a:graphicFrameLocks noChangeAspect="1"/>
          </p:cNvGraphicFramePr>
          <p:nvPr/>
        </p:nvGraphicFramePr>
        <p:xfrm>
          <a:off x="1000100" y="5072074"/>
          <a:ext cx="3143272" cy="399005"/>
        </p:xfrm>
        <a:graphic>
          <a:graphicData uri="http://schemas.openxmlformats.org/presentationml/2006/ole">
            <p:oleObj spid="_x0000_s36865" name="Формула" r:id="rId4" imgW="2247840" imgH="291960" progId="Equation.3">
              <p:embed/>
            </p:oleObj>
          </a:graphicData>
        </a:graphic>
      </p:graphicFrame>
      <p:sp>
        <p:nvSpPr>
          <p:cNvPr id="36867" name="Rectangle 3"/>
          <p:cNvSpPr>
            <a:spLocks noChangeArrowheads="1"/>
          </p:cNvSpPr>
          <p:nvPr/>
        </p:nvSpPr>
        <p:spPr bwMode="auto">
          <a:xfrm>
            <a:off x="1" y="0"/>
            <a:ext cx="8001024" cy="9848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796925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В практике расчетов удобно пользоваться П-образной схемой замещения линии (рис.).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796925" algn="l"/>
              </a:tabLst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6868" name="Rectangle 4"/>
          <p:cNvSpPr>
            <a:spLocks noChangeArrowheads="1"/>
          </p:cNvSpPr>
          <p:nvPr/>
        </p:nvSpPr>
        <p:spPr bwMode="auto">
          <a:xfrm>
            <a:off x="214282" y="3571876"/>
            <a:ext cx="8643998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796925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Найдем соотношения, связывающие параметры П-образной схемы замещения </a:t>
            </a:r>
            <a:r>
              <a:rPr kumimoji="0" lang="ru-RU" sz="2000" b="0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Z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2000" b="0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Y</a:t>
            </a:r>
            <a:r>
              <a:rPr kumimoji="0" lang="ru-RU" sz="20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1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и </a:t>
            </a:r>
            <a:r>
              <a:rPr kumimoji="0" lang="ru-RU" sz="2000" b="0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Y</a:t>
            </a:r>
            <a:r>
              <a:rPr kumimoji="0" lang="ru-RU" sz="20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с параметрами модели длинной линии (2.6).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796925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Запишем выражение, связывающее напряжения в начале </a:t>
            </a:r>
            <a:r>
              <a:rPr kumimoji="0" lang="ru-RU" sz="2000" b="0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U</a:t>
            </a:r>
            <a:r>
              <a:rPr kumimoji="0" lang="ru-RU" sz="20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1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и конце </a:t>
            </a:r>
            <a:r>
              <a:rPr kumimoji="0" lang="ru-RU" sz="2000" b="0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U</a:t>
            </a:r>
            <a:r>
              <a:rPr kumimoji="0" lang="ru-RU" sz="20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П-образной схемы замещения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6869" name="Rectangle 5"/>
          <p:cNvSpPr>
            <a:spLocks noChangeArrowheads="1"/>
          </p:cNvSpPr>
          <p:nvPr/>
        </p:nvSpPr>
        <p:spPr bwMode="auto">
          <a:xfrm>
            <a:off x="0" y="25146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                                                     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6870" name="Rectangle 6"/>
          <p:cNvSpPr>
            <a:spLocks noChangeArrowheads="1"/>
          </p:cNvSpPr>
          <p:nvPr/>
        </p:nvSpPr>
        <p:spPr bwMode="auto">
          <a:xfrm>
            <a:off x="357158" y="5929330"/>
            <a:ext cx="8501122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где </a:t>
            </a:r>
            <a:r>
              <a:rPr kumimoji="0" lang="ru-RU" sz="2000" b="0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U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– падение напряжения в продольной ветви на параметре </a:t>
            </a:r>
            <a:r>
              <a:rPr kumimoji="0" lang="ru-RU" sz="2000" b="0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Z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схемы замещения; </a:t>
            </a:r>
            <a:r>
              <a:rPr kumimoji="0" lang="ru-RU" sz="2000" b="0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I</a:t>
            </a:r>
            <a:r>
              <a:rPr kumimoji="0" lang="ru-RU" sz="2000" b="0" i="1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Z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– ток в ветви с параметром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Z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6872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6873" name="Rectangle 9"/>
          <p:cNvSpPr>
            <a:spLocks noChangeArrowheads="1"/>
          </p:cNvSpPr>
          <p:nvPr/>
        </p:nvSpPr>
        <p:spPr bwMode="auto">
          <a:xfrm rot="10800000" flipV="1">
            <a:off x="6572264" y="4929198"/>
            <a:ext cx="928694" cy="6155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                                  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(2.15.)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7891" name="Object 3"/>
          <p:cNvGraphicFramePr>
            <a:graphicFrameLocks noChangeAspect="1"/>
          </p:cNvGraphicFramePr>
          <p:nvPr/>
        </p:nvGraphicFramePr>
        <p:xfrm>
          <a:off x="1500166" y="1000108"/>
          <a:ext cx="1928826" cy="1036384"/>
        </p:xfrm>
        <a:graphic>
          <a:graphicData uri="http://schemas.openxmlformats.org/presentationml/2006/ole">
            <p:oleObj spid="_x0000_s37891" name="Формула" r:id="rId3" imgW="1270000" imgH="685800" progId="Equation.3">
              <p:embed/>
            </p:oleObj>
          </a:graphicData>
        </a:graphic>
      </p:graphicFrame>
      <p:graphicFrame>
        <p:nvGraphicFramePr>
          <p:cNvPr id="37890" name="Object 2"/>
          <p:cNvGraphicFramePr>
            <a:graphicFrameLocks noChangeAspect="1"/>
          </p:cNvGraphicFramePr>
          <p:nvPr/>
        </p:nvGraphicFramePr>
        <p:xfrm>
          <a:off x="1142976" y="2786058"/>
          <a:ext cx="1714512" cy="1066167"/>
        </p:xfrm>
        <a:graphic>
          <a:graphicData uri="http://schemas.openxmlformats.org/presentationml/2006/ole">
            <p:oleObj spid="_x0000_s37890" name="Формула" r:id="rId4" imgW="1129810" imgH="710891" progId="Equation.3">
              <p:embed/>
            </p:oleObj>
          </a:graphicData>
        </a:graphic>
      </p:graphicFrame>
      <p:pic>
        <p:nvPicPr>
          <p:cNvPr id="37889" name="Рисунок 40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000100" y="4643446"/>
            <a:ext cx="7285106" cy="1143008"/>
          </a:xfrm>
          <a:prstGeom prst="rect">
            <a:avLst/>
          </a:prstGeom>
          <a:noFill/>
        </p:spPr>
      </p:pic>
      <p:sp>
        <p:nvSpPr>
          <p:cNvPr id="37892" name="Rectangle 4"/>
          <p:cNvSpPr>
            <a:spLocks noChangeArrowheads="1"/>
          </p:cNvSpPr>
          <p:nvPr/>
        </p:nvSpPr>
        <p:spPr bwMode="auto">
          <a:xfrm>
            <a:off x="214282" y="214290"/>
            <a:ext cx="8429684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Соотношения между токами в ветвях схемы замещения получаются из первого закона Кирхгофа: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7893" name="Rectangle 5"/>
          <p:cNvSpPr>
            <a:spLocks noChangeArrowheads="1"/>
          </p:cNvSpPr>
          <p:nvPr/>
        </p:nvSpPr>
        <p:spPr bwMode="auto">
          <a:xfrm rot="10800000" flipV="1">
            <a:off x="428596" y="2250838"/>
            <a:ext cx="8215370" cy="677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Токи в поперечных ветвях с </a:t>
            </a:r>
            <a:r>
              <a:rPr kumimoji="0" lang="ru-RU" sz="2000" b="0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Y</a:t>
            </a:r>
            <a:r>
              <a:rPr kumimoji="0" lang="ru-RU" sz="20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1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и </a:t>
            </a:r>
            <a:r>
              <a:rPr kumimoji="0" lang="ru-RU" sz="2000" b="0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Y</a:t>
            </a:r>
            <a:r>
              <a:rPr kumimoji="0" lang="ru-RU" sz="20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вычисляются по формулам: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7894" name="Rectangle 6"/>
          <p:cNvSpPr>
            <a:spLocks noChangeArrowheads="1"/>
          </p:cNvSpPr>
          <p:nvPr/>
        </p:nvSpPr>
        <p:spPr bwMode="auto">
          <a:xfrm rot="10800000" flipV="1">
            <a:off x="214282" y="3857628"/>
            <a:ext cx="8143900" cy="677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Подставим ток </a:t>
            </a:r>
            <a:r>
              <a:rPr kumimoji="0" lang="ru-RU" sz="2000" b="0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I</a:t>
            </a:r>
            <a:r>
              <a:rPr kumimoji="0" lang="ru-RU" sz="20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Z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из (2.16) в (2.15) и с учетом (2.17) будем иметь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7895" name="Rectangle 7"/>
          <p:cNvSpPr>
            <a:spLocks noChangeArrowheads="1"/>
          </p:cNvSpPr>
          <p:nvPr/>
        </p:nvSpPr>
        <p:spPr bwMode="auto">
          <a:xfrm>
            <a:off x="0" y="27146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5500694" y="1500174"/>
            <a:ext cx="85792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(2.16.)</a:t>
            </a:r>
            <a:endParaRPr lang="ru-RU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5500694" y="3286124"/>
            <a:ext cx="85792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(2.17.)</a:t>
            </a:r>
            <a:endParaRPr lang="ru-RU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1"/>
          <p:cNvSpPr>
            <a:spLocks noChangeArrowheads="1"/>
          </p:cNvSpPr>
          <p:nvPr/>
        </p:nvSpPr>
        <p:spPr bwMode="auto">
          <a:xfrm>
            <a:off x="142844" y="357166"/>
            <a:ext cx="8643998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Теперь запишем соотношение для тока в начале схемы замещения </a:t>
            </a:r>
            <a:r>
              <a:rPr kumimoji="0" lang="ru-RU" sz="2000" b="0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I</a:t>
            </a:r>
            <a:r>
              <a:rPr kumimoji="0" lang="ru-RU" sz="20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1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, выразив его также через напряжение и ток конца схемы замещения. Подставив в выражение для тока </a:t>
            </a:r>
            <a:r>
              <a:rPr kumimoji="0" lang="ru-RU" sz="2000" b="0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I</a:t>
            </a:r>
            <a:r>
              <a:rPr kumimoji="0" lang="ru-RU" sz="20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1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из (2.16) выражения для тока </a:t>
            </a:r>
            <a:r>
              <a:rPr kumimoji="0" lang="ru-RU" sz="2000" b="0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I</a:t>
            </a:r>
            <a:r>
              <a:rPr kumimoji="0" lang="ru-RU" sz="20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Z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и тока </a:t>
            </a:r>
            <a:r>
              <a:rPr kumimoji="0" lang="ru-RU" sz="2000" b="0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I</a:t>
            </a:r>
            <a:r>
              <a:rPr kumimoji="0" lang="ru-RU" sz="2000" b="0" i="1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Y</a:t>
            </a:r>
            <a:r>
              <a:rPr kumimoji="0" lang="ru-RU" sz="20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1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, получим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Рисунок 4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44" y="1785926"/>
            <a:ext cx="8786874" cy="22402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8914" name="Rectangle 2"/>
          <p:cNvSpPr>
            <a:spLocks noChangeArrowheads="1"/>
          </p:cNvSpPr>
          <p:nvPr/>
        </p:nvSpPr>
        <p:spPr bwMode="auto">
          <a:xfrm>
            <a:off x="214282" y="4071942"/>
            <a:ext cx="8643998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Окончательно получаем систему уравнений для П-образной схемы замещения: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Рисунок 6"/>
          <p:cNvPicPr/>
          <p:nvPr/>
        </p:nvPicPr>
        <p:blipFill>
          <a:blip r:embed="rId3">
            <a:duotone>
              <a:prstClr val="black"/>
              <a:schemeClr val="accent3">
                <a:tint val="45000"/>
                <a:satMod val="400000"/>
              </a:schemeClr>
            </a:duotone>
            <a:lum bright="-20000" contrast="-10000"/>
          </a:blip>
          <a:srcRect/>
          <a:stretch>
            <a:fillRect/>
          </a:stretch>
        </p:blipFill>
        <p:spPr bwMode="auto">
          <a:xfrm>
            <a:off x="285720" y="4857760"/>
            <a:ext cx="8643998" cy="1500198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1"/>
          <p:cNvSpPr>
            <a:spLocks noChangeArrowheads="1"/>
          </p:cNvSpPr>
          <p:nvPr/>
        </p:nvSpPr>
        <p:spPr bwMode="auto">
          <a:xfrm>
            <a:off x="285720" y="214290"/>
            <a:ext cx="857256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Модель (2.21) по своей структуре совпадает с уравнениями четырехполюсника (2.14). Из этого, с учетом вида модели длинной линии (2.6), следует, что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Рисунок 4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214422"/>
            <a:ext cx="9144000" cy="26028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rgbClr val="000000">
                <a:alpha val="0"/>
              </a:srgbClr>
            </a:outerShdw>
          </a:effectLst>
        </p:spPr>
      </p:pic>
      <p:sp>
        <p:nvSpPr>
          <p:cNvPr id="39938" name="Rectangle 2"/>
          <p:cNvSpPr>
            <a:spLocks noChangeArrowheads="1"/>
          </p:cNvSpPr>
          <p:nvPr/>
        </p:nvSpPr>
        <p:spPr bwMode="auto">
          <a:xfrm>
            <a:off x="0" y="3929066"/>
            <a:ext cx="8929718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Решение (2.22) относительно параметров П-образной схемы замещения дает: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Рисунок 6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7158" y="4643446"/>
            <a:ext cx="8786842" cy="1928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1"/>
          <p:cNvSpPr>
            <a:spLocks noChangeArrowheads="1"/>
          </p:cNvSpPr>
          <p:nvPr/>
        </p:nvSpPr>
        <p:spPr bwMode="auto">
          <a:xfrm>
            <a:off x="428596" y="214290"/>
            <a:ext cx="757239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Используя известные математические соотношения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Рисунок 4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571480"/>
            <a:ext cx="8286776" cy="145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962" name="Rectangle 2"/>
          <p:cNvSpPr>
            <a:spLocks noChangeArrowheads="1"/>
          </p:cNvSpPr>
          <p:nvPr/>
        </p:nvSpPr>
        <p:spPr bwMode="auto">
          <a:xfrm>
            <a:off x="428596" y="2000240"/>
            <a:ext cx="1269707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Получаем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Рисунок 6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5720" y="2357430"/>
            <a:ext cx="8572560" cy="17233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963" name="Rectangle 3"/>
          <p:cNvSpPr>
            <a:spLocks noChangeArrowheads="1"/>
          </p:cNvSpPr>
          <p:nvPr/>
        </p:nvSpPr>
        <p:spPr bwMode="auto">
          <a:xfrm>
            <a:off x="1" y="4286256"/>
            <a:ext cx="8715404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Для идеальной линии параметры П-образной схемы замещения получаются в виде: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9" name="Рисунок 8"/>
          <p:cNvPicPr/>
          <p:nvPr/>
        </p:nvPicPr>
        <p:blipFill>
          <a:blip r:embed="rId4">
            <a:duotone>
              <a:prstClr val="black"/>
              <a:schemeClr val="accent2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357158" y="4929198"/>
            <a:ext cx="8429684" cy="178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1"/>
          <p:cNvSpPr>
            <a:spLocks noChangeArrowheads="1"/>
          </p:cNvSpPr>
          <p:nvPr/>
        </p:nvSpPr>
        <p:spPr bwMode="auto">
          <a:xfrm>
            <a:off x="0" y="0"/>
            <a:ext cx="492506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5397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63600" algn="l"/>
              </a:tabLst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1.4. Упрощенные модели ЛЭП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1986" name="Rectangle 2"/>
          <p:cNvSpPr>
            <a:spLocks noChangeArrowheads="1"/>
          </p:cNvSpPr>
          <p:nvPr/>
        </p:nvSpPr>
        <p:spPr bwMode="auto">
          <a:xfrm>
            <a:off x="0" y="785794"/>
            <a:ext cx="828643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NewRoman"/>
                <a:cs typeface="Times New Roman" pitchFamily="18" charset="0"/>
              </a:rPr>
              <a:t>Для П-образной схемы замещения ЛЭП (рис. 2.6) в п. 1.3 было получено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Рисунок 5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28794" y="1428736"/>
            <a:ext cx="5214974" cy="23574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Рисунок 6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3857628"/>
            <a:ext cx="8429652" cy="16430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1"/>
          <p:cNvSpPr>
            <a:spLocks noChangeArrowheads="1"/>
          </p:cNvSpPr>
          <p:nvPr/>
        </p:nvSpPr>
        <p:spPr bwMode="auto">
          <a:xfrm>
            <a:off x="1" y="0"/>
            <a:ext cx="7715272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90488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Следовательно, для параметров П-образной схемы замещения с математической моделью длинной линии получаем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Рисунок 4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857232"/>
            <a:ext cx="9144000" cy="22860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3010" name="Rectangle 2"/>
          <p:cNvSpPr>
            <a:spLocks noChangeArrowheads="1"/>
          </p:cNvSpPr>
          <p:nvPr/>
        </p:nvSpPr>
        <p:spPr bwMode="auto">
          <a:xfrm>
            <a:off x="142844" y="3286124"/>
            <a:ext cx="8786874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Подставим в уравнения для П-образной схемы замещения (2.21) полученные значения (2.29)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Рисунок 6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5720" y="4071942"/>
            <a:ext cx="8858280" cy="25717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Стрелка вниз 7"/>
          <p:cNvSpPr/>
          <p:nvPr/>
        </p:nvSpPr>
        <p:spPr>
          <a:xfrm>
            <a:off x="6643702" y="5879592"/>
            <a:ext cx="2071702" cy="978408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62612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b="1" dirty="0" smtClean="0">
                <a:solidFill>
                  <a:srgbClr val="FF0000"/>
                </a:solidFill>
              </a:rPr>
              <a:t>1.  Линия электропередачи </a:t>
            </a:r>
            <a:endParaRPr lang="ru-RU" dirty="0" smtClean="0">
              <a:solidFill>
                <a:srgbClr val="FF0000"/>
              </a:solidFill>
            </a:endParaRPr>
          </a:p>
        </p:txBody>
      </p:sp>
      <p:pic>
        <p:nvPicPr>
          <p:cNvPr id="4" name="Picture 2" descr="Картинки по запросу 1.1. Конструктивное выполнение и свойства линии электропередачи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5786" y="1428736"/>
            <a:ext cx="6667500" cy="4419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1"/>
          <p:cNvSpPr>
            <a:spLocks noChangeArrowheads="1"/>
          </p:cNvSpPr>
          <p:nvPr/>
        </p:nvSpPr>
        <p:spPr bwMode="auto">
          <a:xfrm>
            <a:off x="0" y="0"/>
            <a:ext cx="2223557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90488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или окончательно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Рисунок 4"/>
          <p:cNvPicPr/>
          <p:nvPr/>
        </p:nvPicPr>
        <p:blipFill>
          <a:blip r:embed="rId2"/>
          <a:srcRect b="27632"/>
          <a:stretch>
            <a:fillRect/>
          </a:stretch>
        </p:blipFill>
        <p:spPr bwMode="auto">
          <a:xfrm>
            <a:off x="357158" y="571480"/>
            <a:ext cx="8143932" cy="24906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4034" name="Rectangle 2"/>
          <p:cNvSpPr>
            <a:spLocks noChangeArrowheads="1"/>
          </p:cNvSpPr>
          <p:nvPr/>
        </p:nvSpPr>
        <p:spPr bwMode="auto">
          <a:xfrm>
            <a:off x="500034" y="3429000"/>
            <a:ext cx="8215370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Полученные уравнения являются упрощенной математической моделью ЛЭП, в которой не учитывается распределенность параметров, а сосредоточенные сопротивления и проводимости вычисляются по (2.29).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5058" name="Object 2"/>
          <p:cNvGraphicFramePr>
            <a:graphicFrameLocks noChangeAspect="1"/>
          </p:cNvGraphicFramePr>
          <p:nvPr/>
        </p:nvGraphicFramePr>
        <p:xfrm>
          <a:off x="0" y="457199"/>
          <a:ext cx="1714480" cy="1289523"/>
        </p:xfrm>
        <a:graphic>
          <a:graphicData uri="http://schemas.openxmlformats.org/presentationml/2006/ole">
            <p:oleObj spid="_x0000_s45058" name="Формула" r:id="rId3" imgW="1117600" imgH="838200" progId="Equation.3">
              <p:embed/>
            </p:oleObj>
          </a:graphicData>
        </a:graphic>
      </p:graphicFrame>
      <p:sp>
        <p:nvSpPr>
          <p:cNvPr id="45059" name="Rectangle 3"/>
          <p:cNvSpPr>
            <a:spLocks noChangeArrowheads="1"/>
          </p:cNvSpPr>
          <p:nvPr/>
        </p:nvSpPr>
        <p:spPr bwMode="auto">
          <a:xfrm>
            <a:off x="0" y="0"/>
            <a:ext cx="907755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Для	совсем	коротких	линий	второе	слагаемое	в выражении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5060" name="Rectangle 4"/>
          <p:cNvSpPr>
            <a:spLocks noChangeArrowheads="1"/>
          </p:cNvSpPr>
          <p:nvPr/>
        </p:nvSpPr>
        <p:spPr bwMode="auto">
          <a:xfrm>
            <a:off x="2071670" y="714356"/>
            <a:ext cx="6572296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является очень маленьким, в следствии того, чтобы проводимость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5061" name="Rectangle 5"/>
          <p:cNvSpPr>
            <a:spLocks noChangeArrowheads="1"/>
          </p:cNvSpPr>
          <p:nvPr/>
        </p:nvSpPr>
        <p:spPr bwMode="auto">
          <a:xfrm rot="10800000" flipV="1">
            <a:off x="4572000" y="1142984"/>
            <a:ext cx="4071902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имеет порядок 10</a:t>
            </a:r>
            <a:r>
              <a:rPr kumimoji="0" lang="ru-RU" sz="20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–6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… 10</a:t>
            </a:r>
            <a:r>
              <a:rPr kumimoji="0" lang="ru-RU" sz="20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–4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. Тогда уравнения (2.31) приобретают еще более простой вид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5063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45062" name="Object 6"/>
          <p:cNvGraphicFramePr>
            <a:graphicFrameLocks noChangeAspect="1"/>
          </p:cNvGraphicFramePr>
          <p:nvPr/>
        </p:nvGraphicFramePr>
        <p:xfrm>
          <a:off x="3857620" y="1000108"/>
          <a:ext cx="428628" cy="571504"/>
        </p:xfrm>
        <a:graphic>
          <a:graphicData uri="http://schemas.openxmlformats.org/presentationml/2006/ole">
            <p:oleObj spid="_x0000_s45062" name="Формула" r:id="rId4" imgW="253890" imgH="342751" progId="Equation.3">
              <p:embed/>
            </p:oleObj>
          </a:graphicData>
        </a:graphic>
      </p:graphicFrame>
      <p:pic>
        <p:nvPicPr>
          <p:cNvPr id="11" name="Рисунок 10"/>
          <p:cNvPicPr/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57158" y="2285993"/>
            <a:ext cx="8143932" cy="15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5064" name="Rectangle 8"/>
          <p:cNvSpPr>
            <a:spLocks noChangeArrowheads="1"/>
          </p:cNvSpPr>
          <p:nvPr/>
        </p:nvSpPr>
        <p:spPr bwMode="auto">
          <a:xfrm>
            <a:off x="214282" y="3857628"/>
            <a:ext cx="8072494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Такая модель соответствует Г-образной схеме замещения линии, в которой только одна поперечная ветвь </a:t>
            </a:r>
            <a:r>
              <a:rPr kumimoji="0" lang="ru-RU" sz="2000" b="1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Y</a:t>
            </a:r>
            <a:r>
              <a:rPr kumimoji="0" lang="ru-RU" sz="20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1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= </a:t>
            </a:r>
            <a:r>
              <a:rPr kumimoji="0" lang="ru-RU" sz="2000" b="1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y</a:t>
            </a:r>
            <a:r>
              <a:rPr kumimoji="0" lang="ru-RU" sz="20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0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l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3" name="Рисунок 12"/>
          <p:cNvPicPr/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071802" y="4643446"/>
            <a:ext cx="4572032" cy="1928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5" name="Прямая соединительная линия 14"/>
          <p:cNvCxnSpPr/>
          <p:nvPr/>
        </p:nvCxnSpPr>
        <p:spPr>
          <a:xfrm>
            <a:off x="5929322" y="5072074"/>
            <a:ext cx="1000132" cy="928694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 rot="10800000" flipV="1">
            <a:off x="5715008" y="5072074"/>
            <a:ext cx="1143008" cy="928694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Rectangle 1"/>
          <p:cNvSpPr>
            <a:spLocks noChangeArrowheads="1"/>
          </p:cNvSpPr>
          <p:nvPr/>
        </p:nvSpPr>
        <p:spPr bwMode="auto">
          <a:xfrm>
            <a:off x="285720" y="0"/>
            <a:ext cx="8858280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Все математические модели ЛЭП удобно сопоставлять в табличной форме записи параметров четырехполюсника.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Распределенность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параметров в двух последних моделях не учитывается.  В других случаях пренебрегают либо сопротивлениями токоведущих жил линии (активным или реактивным), либо емкостной проводимостью между фазами линии.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Рисунок 4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600200"/>
            <a:ext cx="9144000" cy="49006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554683"/>
          </a:xfrm>
        </p:spPr>
        <p:txBody>
          <a:bodyPr/>
          <a:lstStyle/>
          <a:p>
            <a:pPr>
              <a:buNone/>
            </a:pPr>
            <a:r>
              <a:rPr lang="ru-RU" b="1" dirty="0" smtClean="0">
                <a:solidFill>
                  <a:srgbClr val="FF0000"/>
                </a:solidFill>
              </a:rPr>
              <a:t>2.  Силовой трансформатор</a:t>
            </a:r>
            <a:endParaRPr lang="ru-RU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Rectangle 1"/>
          <p:cNvSpPr>
            <a:spLocks noChangeArrowheads="1"/>
          </p:cNvSpPr>
          <p:nvPr/>
        </p:nvSpPr>
        <p:spPr bwMode="auto">
          <a:xfrm>
            <a:off x="214282" y="0"/>
            <a:ext cx="8929718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 pitchFamily="34" charset="0"/>
                <a:ea typeface="Cambria" pitchFamily="18" charset="0"/>
                <a:cs typeface="Times New Roman" pitchFamily="18" charset="0"/>
              </a:rPr>
              <a:t>2.1. Конструктивное выполнение и принцип действия силового трансформатора</a:t>
            </a: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Трансформатором называют статическое электромагнитное устройство, имеющее две или более индуктивно связанных обмоток и предназначенное для преобразования посредством электромагнитной индукции одной системы переменного тока в другую систему переменного тока.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При этом число фаз, форма кривой напряжения (тока) и частота остаются неизменными.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7106" name="Rectangle 2"/>
          <p:cNvSpPr>
            <a:spLocks noChangeArrowheads="1"/>
          </p:cNvSpPr>
          <p:nvPr/>
        </p:nvSpPr>
        <p:spPr bwMode="auto">
          <a:xfrm>
            <a:off x="214282" y="2571744"/>
            <a:ext cx="8429684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Принцип действие трансформатора основан на явлении электромагнитной индукции. При подключении первичной обмотки к источнику переменного тока c напряжением 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u</a:t>
            </a:r>
            <a:r>
              <a:rPr kumimoji="0" lang="ru-RU" sz="20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1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в витках этой обмотки протекает переменный ток 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i</a:t>
            </a:r>
            <a:r>
              <a:rPr kumimoji="0" lang="ru-RU" sz="20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1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, который создает в магнитопроводе переменный магнитный поток Ф.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Замыкаясь на магнитопроводе, этот поток сцепляется с обеими обмотками (первичной и вторичной) и индуктирует в них ЭДС: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710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47107" name="Object 3"/>
          <p:cNvGraphicFramePr>
            <a:graphicFrameLocks noChangeAspect="1"/>
          </p:cNvGraphicFramePr>
          <p:nvPr/>
        </p:nvGraphicFramePr>
        <p:xfrm>
          <a:off x="928662" y="4857761"/>
          <a:ext cx="1785950" cy="1898757"/>
        </p:xfrm>
        <a:graphic>
          <a:graphicData uri="http://schemas.openxmlformats.org/presentationml/2006/ole">
            <p:oleObj spid="_x0000_s47107" name="Формула" r:id="rId4" imgW="1155700" imgH="1143000" progId="Equation.3">
              <p:embed/>
            </p:oleObj>
          </a:graphicData>
        </a:graphic>
      </p:graphicFrame>
      <p:sp>
        <p:nvSpPr>
          <p:cNvPr id="47109" name="Rectangle 5"/>
          <p:cNvSpPr>
            <a:spLocks noChangeArrowheads="1"/>
          </p:cNvSpPr>
          <p:nvPr/>
        </p:nvSpPr>
        <p:spPr bwMode="auto">
          <a:xfrm>
            <a:off x="7429520" y="5286388"/>
            <a:ext cx="142876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079500" algn="l"/>
                <a:tab pos="1790700" algn="l"/>
                <a:tab pos="2679700" algn="l"/>
                <a:tab pos="3327400" algn="l"/>
                <a:tab pos="4025900" algn="l"/>
                <a:tab pos="4965700" algn="l"/>
                <a:tab pos="5232400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(2.33)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7110" name="Rectangle 6"/>
          <p:cNvSpPr>
            <a:spLocks noChangeArrowheads="1"/>
          </p:cNvSpPr>
          <p:nvPr/>
        </p:nvSpPr>
        <p:spPr bwMode="auto">
          <a:xfrm>
            <a:off x="3786182" y="5715016"/>
            <a:ext cx="421481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где 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w</a:t>
            </a:r>
            <a:r>
              <a:rPr kumimoji="0" lang="ru-RU" sz="20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1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и 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w</a:t>
            </a:r>
            <a:r>
              <a:rPr kumimoji="0" lang="ru-RU" sz="20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– число витков в первичной и вторичной обмотках трансформатора.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Rectangle 1"/>
          <p:cNvSpPr>
            <a:spLocks noChangeArrowheads="1"/>
          </p:cNvSpPr>
          <p:nvPr/>
        </p:nvSpPr>
        <p:spPr bwMode="auto">
          <a:xfrm>
            <a:off x="285720" y="0"/>
            <a:ext cx="9058569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 pitchFamily="34" charset="0"/>
                <a:ea typeface="Cambria" pitchFamily="18" charset="0"/>
                <a:cs typeface="Times New Roman" pitchFamily="18" charset="0"/>
              </a:rPr>
              <a:t>2.2. Электрические и магнитные свойства и параметры силового трансформатора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8130" name="Rectangle 2"/>
          <p:cNvSpPr>
            <a:spLocks noChangeArrowheads="1"/>
          </p:cNvSpPr>
          <p:nvPr/>
        </p:nvSpPr>
        <p:spPr bwMode="auto">
          <a:xfrm>
            <a:off x="214282" y="857232"/>
            <a:ext cx="8786874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Основными электрическими элементами силового трансформатора являются обмотки, имеющими электрическое сопротивление. Ток, протекая по этим обмоткам, вызывает нагрев обмотки. Потоки рассеивания обмоток обуславливают собственные индуктивности обмоток. Следовательно, в обмотках трансформатора, по которым протекают токи,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имеются активные и индуктивные сопротивления.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8131" name="Rectangle 3"/>
          <p:cNvSpPr>
            <a:spLocks noChangeArrowheads="1"/>
          </p:cNvSpPr>
          <p:nvPr/>
        </p:nvSpPr>
        <p:spPr bwMode="auto">
          <a:xfrm>
            <a:off x="285720" y="3143248"/>
            <a:ext cx="8572560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Процесс намагничивания активной стали магнитопровода характеризуется кривой намагничивания 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B = </a:t>
            </a:r>
            <a:r>
              <a:rPr kumimoji="0" lang="ru-RU" sz="20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f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(H).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Эта зависимость является нелинейной: на кривой имеется участок, после которого дальнейший рост напряженности магнитного поля практически не приводит к увеличению индукции в стали. Эта зона характеризует насыщение электротехнической стали. Отношение индукции к напряженности поля в любой точке кривой намагничивания называют магнитной проницаемостью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(</a:t>
            </a:r>
            <a:r>
              <a:rPr kumimoji="0" lang="ru-RU" sz="20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μ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),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которая характеризует способность материала к намагничиванию. Зависимость магнитной проницаемости электротехнической стали от индукции является также нелинейной.</a:t>
            </a:r>
          </a:p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2000" dirty="0" smtClean="0">
              <a:latin typeface="Calibri" pitchFamily="34" charset="0"/>
              <a:cs typeface="Times New Roman" pitchFamily="18" charset="0"/>
            </a:endParaRPr>
          </a:p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Rectangle 1"/>
          <p:cNvSpPr>
            <a:spLocks noChangeArrowheads="1"/>
          </p:cNvSpPr>
          <p:nvPr/>
        </p:nvSpPr>
        <p:spPr bwMode="auto">
          <a:xfrm>
            <a:off x="214282" y="0"/>
            <a:ext cx="8929718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Потери в активной части магнитопровода обусловливаются природой процессов намагничивания ферромагнитных материалов и состоят из трех частей:</a:t>
            </a:r>
          </a:p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потерь на гистерезис. (</a:t>
            </a:r>
            <a:r>
              <a:rPr kumimoji="0" lang="ru-RU" sz="2000" b="1" i="1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Р</a:t>
            </a:r>
            <a:r>
              <a:rPr kumimoji="0" lang="ru-RU" sz="2000" b="1" i="0" u="none" strike="noStrike" cap="none" normalizeH="0" baseline="-3000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г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), </a:t>
            </a:r>
          </a:p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потерь на вихревые токи (</a:t>
            </a:r>
            <a:r>
              <a:rPr kumimoji="0" lang="ru-RU" sz="2000" b="1" i="1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Р</a:t>
            </a:r>
            <a:r>
              <a:rPr kumimoji="0" lang="ru-RU" sz="2000" b="1" i="0" u="none" strike="noStrike" cap="none" normalizeH="0" baseline="-3000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в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) </a:t>
            </a:r>
          </a:p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потерь на магнитное последействие (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P</a:t>
            </a:r>
            <a:r>
              <a:rPr kumimoji="0" lang="ru-RU" sz="2000" b="1" i="0" u="none" strike="noStrike" cap="none" normalizeH="0" baseline="-3000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).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202" name="Rectangle 2"/>
          <p:cNvSpPr>
            <a:spLocks noChangeArrowheads="1"/>
          </p:cNvSpPr>
          <p:nvPr/>
        </p:nvSpPr>
        <p:spPr bwMode="auto">
          <a:xfrm>
            <a:off x="285720" y="2500306"/>
            <a:ext cx="8643998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Потери на гистерезис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при перемагничивании вызываются затратой энергии на перестройку границ доменов, и направления их самопроизвольной намагниченности в электротехнической стали зависят от ее микроструктуры и параметров внешнего магнитного поля.</a:t>
            </a:r>
          </a:p>
          <a:p>
            <a:pPr marL="0" marR="0" lvl="0" indent="4492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Потери на вихревые токи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вызываются затратой энергии на нагрев активной стали от вихревых токов, наводимых в ней переменным магнитным потоком.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357158" y="5214950"/>
            <a:ext cx="8358246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/>
              <a:t>Измеренные потери в стали всегда больше, чем расчетная сумма потерь на гистерезис и на вихревые токи, за счет наличия </a:t>
            </a:r>
            <a:r>
              <a:rPr lang="ru-RU" sz="2000" b="1" dirty="0" smtClean="0"/>
              <a:t>потерь на магнитное последействие или, как их иногда называют, «дополнительных» потерь. </a:t>
            </a:r>
            <a:r>
              <a:rPr lang="ru-RU" sz="2000" dirty="0" smtClean="0"/>
              <a:t>Природа этих потерь в настоящее время недостаточно ясна, и они не поддаются аналитическому расчету. </a:t>
            </a:r>
            <a:endParaRPr lang="ru-RU" sz="2000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Rectangle 1"/>
          <p:cNvSpPr>
            <a:spLocks noChangeArrowheads="1"/>
          </p:cNvSpPr>
          <p:nvPr/>
        </p:nvSpPr>
        <p:spPr bwMode="auto">
          <a:xfrm>
            <a:off x="0" y="0"/>
            <a:ext cx="644689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 pitchFamily="34" charset="0"/>
                <a:ea typeface="Cambria" pitchFamily="18" charset="0"/>
                <a:cs typeface="Times New Roman" pitchFamily="18" charset="0"/>
              </a:rPr>
              <a:t>2.3. Математические модели силового трансформатора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2226" name="Rectangle 2"/>
          <p:cNvSpPr>
            <a:spLocks noChangeArrowheads="1"/>
          </p:cNvSpPr>
          <p:nvPr/>
        </p:nvSpPr>
        <p:spPr bwMode="auto">
          <a:xfrm>
            <a:off x="500034" y="785794"/>
            <a:ext cx="8286808" cy="34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Рассмотрим математические модели силовых трансформаторов, которые применяются в задачах, связанных с расчетом установившихся режимов схем электрических сетей. </a:t>
            </a:r>
          </a:p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В таких моделях не учитываются:</a:t>
            </a:r>
          </a:p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емкостные связи между витками каждой из обмоток, </a:t>
            </a:r>
          </a:p>
          <a:p>
            <a:pPr lvl="0" indent="449263" algn="just" fontAlgn="base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ru-RU" sz="2000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емкостные связи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между самими обмотками </a:t>
            </a:r>
          </a:p>
          <a:p>
            <a:pPr lvl="0" indent="449263" algn="just" fontAlgn="base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ru-RU" sz="2000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емкостные связи между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обмотками и землей,</a:t>
            </a:r>
          </a:p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распределенность электрических и магнитных параметров.</a:t>
            </a:r>
          </a:p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ru-RU" sz="2000" dirty="0" smtClean="0"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Кроме того, ограничимся рассмотрением симметричных режимов нагрузки трансформаторов.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Rectangle 1"/>
          <p:cNvSpPr>
            <a:spLocks noChangeArrowheads="1"/>
          </p:cNvSpPr>
          <p:nvPr/>
        </p:nvSpPr>
        <p:spPr bwMode="auto">
          <a:xfrm>
            <a:off x="428596" y="214290"/>
            <a:ext cx="8143932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Получим математическую модель однофазного двухобмоточного трансформатора. 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Вначале предположим, что трансформатор не имеет магнитопровода (воздушный трансформатор),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тогда он может быть представлен схемой, в которой активные сопротивления обмоток изображены отдельно. Полярности обмоток на схеме отмечены звездочками.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Рисунок 4"/>
          <p:cNvPicPr/>
          <p:nvPr/>
        </p:nvPicPr>
        <p:blipFill>
          <a:blip r:embed="rId2"/>
          <a:srcRect t="8984"/>
          <a:stretch>
            <a:fillRect/>
          </a:stretch>
        </p:blipFill>
        <p:spPr bwMode="auto">
          <a:xfrm>
            <a:off x="428596" y="2232060"/>
            <a:ext cx="8501121" cy="31972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Rectangle 1"/>
          <p:cNvSpPr>
            <a:spLocks noChangeArrowheads="1"/>
          </p:cNvSpPr>
          <p:nvPr/>
        </p:nvSpPr>
        <p:spPr bwMode="auto">
          <a:xfrm>
            <a:off x="500034" y="357166"/>
            <a:ext cx="8429684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При обходе контуров на схеме рис. 2.6 в соответствии с заданными направлениями по второму закону Кирхгофа получим уравнения трансформатора в дифференциальной форме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Рисунок 4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4282" y="1500174"/>
            <a:ext cx="8715436" cy="17440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54275" name="Object 3"/>
          <p:cNvGraphicFramePr>
            <a:graphicFrameLocks noChangeAspect="1"/>
          </p:cNvGraphicFramePr>
          <p:nvPr/>
        </p:nvGraphicFramePr>
        <p:xfrm>
          <a:off x="4500562" y="3571876"/>
          <a:ext cx="785818" cy="785818"/>
        </p:xfrm>
        <a:graphic>
          <a:graphicData uri="http://schemas.openxmlformats.org/presentationml/2006/ole">
            <p:oleObj spid="_x0000_s54275" name="Формула" r:id="rId4" imgW="558800" imgH="558800" progId="Equation.3">
              <p:embed/>
            </p:oleObj>
          </a:graphicData>
        </a:graphic>
      </p:graphicFrame>
      <p:graphicFrame>
        <p:nvGraphicFramePr>
          <p:cNvPr id="54274" name="Object 2"/>
          <p:cNvGraphicFramePr>
            <a:graphicFrameLocks noChangeAspect="1"/>
          </p:cNvGraphicFramePr>
          <p:nvPr/>
        </p:nvGraphicFramePr>
        <p:xfrm>
          <a:off x="6572264" y="4429132"/>
          <a:ext cx="857256" cy="789220"/>
        </p:xfrm>
        <a:graphic>
          <a:graphicData uri="http://schemas.openxmlformats.org/presentationml/2006/ole">
            <p:oleObj spid="_x0000_s54274" name="Формула" r:id="rId5" imgW="596900" imgH="558800" progId="Equation.3">
              <p:embed/>
            </p:oleObj>
          </a:graphicData>
        </a:graphic>
      </p:graphicFrame>
      <p:sp>
        <p:nvSpPr>
          <p:cNvPr id="54276" name="Rectangle 4"/>
          <p:cNvSpPr>
            <a:spLocks noChangeArrowheads="1"/>
          </p:cNvSpPr>
          <p:nvPr/>
        </p:nvSpPr>
        <p:spPr bwMode="auto">
          <a:xfrm>
            <a:off x="0" y="3214686"/>
            <a:ext cx="8715436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Так как направления токов на схеме ориентированы не одинаково по отношению к звездочкам, то полярность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4277" name="Rectangle 5"/>
          <p:cNvSpPr>
            <a:spLocks noChangeArrowheads="1"/>
          </p:cNvSpPr>
          <p:nvPr/>
        </p:nvSpPr>
        <p:spPr bwMode="auto">
          <a:xfrm rot="10800000" flipV="1">
            <a:off x="5072066" y="4000504"/>
            <a:ext cx="4071934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не совпадает с 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i</a:t>
            </a:r>
            <a:r>
              <a:rPr kumimoji="0" lang="ru-RU" sz="20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и, наоборот,       полярность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4278" name="Rectangle 6"/>
          <p:cNvSpPr>
            <a:spLocks noChangeArrowheads="1"/>
          </p:cNvSpPr>
          <p:nvPr/>
        </p:nvSpPr>
        <p:spPr bwMode="auto">
          <a:xfrm>
            <a:off x="5143504" y="5357826"/>
            <a:ext cx="350046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не совпадает 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с </a:t>
            </a:r>
            <a:r>
              <a:rPr kumimoji="0" lang="en-US" sz="20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i</a:t>
            </a:r>
            <a:r>
              <a:rPr kumimoji="0" lang="ru-RU" sz="2000" b="0" i="1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1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428604"/>
            <a:ext cx="8715436" cy="6143668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ru-RU" sz="2400" b="1" dirty="0" smtClean="0">
                <a:solidFill>
                  <a:srgbClr val="FF0000"/>
                </a:solidFill>
              </a:rPr>
              <a:t>1.1. Конструктивное выполнение и свойства линии электропередачи</a:t>
            </a:r>
          </a:p>
          <a:p>
            <a:pPr>
              <a:buNone/>
            </a:pPr>
            <a:r>
              <a:rPr lang="ru-RU" sz="2400" b="1" i="1" dirty="0" smtClean="0"/>
              <a:t>Конструктивно воздушные ЛЭП представляет собой провода, подвешенные на безопасном расстоянии от земли, или кабели, в которых проводящие жилы изолированы друг от друга и от внешней среды и защищены различными покровами и броней.</a:t>
            </a:r>
          </a:p>
          <a:p>
            <a:pPr>
              <a:buNone/>
            </a:pPr>
            <a:r>
              <a:rPr lang="ru-RU" sz="2400" dirty="0" smtClean="0"/>
              <a:t>Передача электроэнергии по ЛЭП переменного тока обусловлена распространением </a:t>
            </a:r>
            <a:r>
              <a:rPr lang="ru-RU" sz="2400" b="1" dirty="0" smtClean="0">
                <a:solidFill>
                  <a:srgbClr val="00B0F0"/>
                </a:solidFill>
              </a:rPr>
              <a:t>электромагнитного поля </a:t>
            </a:r>
            <a:r>
              <a:rPr lang="ru-RU" sz="2400" dirty="0" smtClean="0"/>
              <a:t>в проводах и окружающем пространстве. Возникновение переменного электростатического поля приводит к появлению токов смещения </a:t>
            </a:r>
            <a:r>
              <a:rPr lang="ru-RU" sz="2400" b="1" dirty="0" smtClean="0">
                <a:solidFill>
                  <a:srgbClr val="00B0F0"/>
                </a:solidFill>
              </a:rPr>
              <a:t>(зарядных токов)</a:t>
            </a:r>
          </a:p>
          <a:p>
            <a:pPr>
              <a:buNone/>
            </a:pPr>
            <a:endParaRPr lang="ru-RU" sz="2400" dirty="0" smtClean="0"/>
          </a:p>
          <a:p>
            <a:pPr>
              <a:buNone/>
            </a:pPr>
            <a:endParaRPr lang="ru-RU" sz="2400" dirty="0" smtClean="0"/>
          </a:p>
          <a:p>
            <a:pPr>
              <a:buNone/>
            </a:pPr>
            <a:endParaRPr lang="ru-RU" sz="2400" dirty="0" smtClean="0"/>
          </a:p>
          <a:p>
            <a:pPr>
              <a:buNone/>
            </a:pPr>
            <a:endParaRPr lang="ru-RU" sz="2400" dirty="0" smtClean="0"/>
          </a:p>
          <a:p>
            <a:pPr>
              <a:buNone/>
            </a:pPr>
            <a:r>
              <a:rPr lang="ru-RU" sz="2400" dirty="0" smtClean="0"/>
              <a:t> Зарядные токи, накладываясь на нагрузочный ток, определяют постепенное изменение </a:t>
            </a:r>
            <a:r>
              <a:rPr lang="ru-RU" sz="2400" dirty="0" smtClean="0">
                <a:solidFill>
                  <a:srgbClr val="00B0F0"/>
                </a:solidFill>
              </a:rPr>
              <a:t>тока вдоль линии</a:t>
            </a:r>
            <a:r>
              <a:rPr lang="ru-RU" sz="2400" dirty="0" smtClean="0"/>
              <a:t>. Магнитное поле, обусловленное током линии, характеризуется напряженностью, также изменяющейся вдоль линии. Это приводит к наведению ЭДС самоиндукции и взаимоиндукции, неравных для различных участков линии. Неравенство этих ЭДС определяет сложный закон изменения напряжения вдоль линии, в свою очередь, определяющий изменение токов смещения вдоль линии.</a:t>
            </a:r>
          </a:p>
          <a:p>
            <a:pPr>
              <a:buNone/>
            </a:pPr>
            <a:endParaRPr lang="ru-RU" sz="2400" b="1" i="1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ru-RU" dirty="0"/>
          </a:p>
        </p:txBody>
      </p:sp>
      <p:pic>
        <p:nvPicPr>
          <p:cNvPr id="4" name="Рисунок 3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28662" y="3214686"/>
            <a:ext cx="6511276" cy="12167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Rectangle 1"/>
          <p:cNvSpPr>
            <a:spLocks noChangeArrowheads="1"/>
          </p:cNvSpPr>
          <p:nvPr/>
        </p:nvSpPr>
        <p:spPr bwMode="auto">
          <a:xfrm>
            <a:off x="285720" y="357166"/>
            <a:ext cx="8429684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При синусоидальных токах и напряжениях уравнения (2.34) в комплексной форме записываются в следующим образом: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Рисунок 4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2976" y="1142984"/>
            <a:ext cx="7643866" cy="857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5298" name="Rectangle 2"/>
          <p:cNvSpPr>
            <a:spLocks noChangeArrowheads="1"/>
          </p:cNvSpPr>
          <p:nvPr/>
        </p:nvSpPr>
        <p:spPr bwMode="auto">
          <a:xfrm>
            <a:off x="285720" y="2000240"/>
            <a:ext cx="671514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Эти уравнения равносильны следующим: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Рисунок 6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57224" y="2428868"/>
            <a:ext cx="7715304" cy="857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5299" name="Rectangle 3"/>
          <p:cNvSpPr>
            <a:spLocks noChangeArrowheads="1"/>
          </p:cNvSpPr>
          <p:nvPr/>
        </p:nvSpPr>
        <p:spPr bwMode="auto">
          <a:xfrm>
            <a:off x="214282" y="3357562"/>
            <a:ext cx="8929718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indent="449263" algn="just"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Последним уравнениям соответствует схема замещения. В схеме замещения первичная и вторичная цепи трансформатора связаны не индуктивно, а гальванически.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9" name="Рисунок 8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28596" y="4429132"/>
            <a:ext cx="8215370" cy="22145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Rectangle 1"/>
          <p:cNvSpPr>
            <a:spLocks noChangeArrowheads="1"/>
          </p:cNvSpPr>
          <p:nvPr/>
        </p:nvSpPr>
        <p:spPr bwMode="auto">
          <a:xfrm>
            <a:off x="214282" y="285728"/>
            <a:ext cx="8572560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9371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Входящие в схему разности 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L</a:t>
            </a:r>
            <a:r>
              <a:rPr kumimoji="0" lang="ru-RU" sz="20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1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– 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M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и 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L</a:t>
            </a:r>
            <a:r>
              <a:rPr kumimoji="0" lang="ru-RU" sz="20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– 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M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имеют физический смысл только при одинаковом числе витков первичной 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w</a:t>
            </a:r>
            <a:r>
              <a:rPr kumimoji="0" lang="ru-RU" sz="2000" b="1" i="1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1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и вторичной 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w</a:t>
            </a:r>
            <a:r>
              <a:rPr kumimoji="0" lang="ru-RU" sz="20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обмоток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(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w</a:t>
            </a:r>
            <a:r>
              <a:rPr kumimoji="0" lang="ru-RU" sz="20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1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= 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w</a:t>
            </a:r>
            <a:r>
              <a:rPr kumimoji="0" lang="ru-RU" sz="20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).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В этом случае они представляют собой индуктивности рассеяния 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L</a:t>
            </a:r>
            <a:r>
              <a:rPr kumimoji="0" lang="ru-RU" sz="2000" b="1" i="1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s</a:t>
            </a:r>
            <a:r>
              <a:rPr kumimoji="0" lang="ru-RU" sz="20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1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и 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L</a:t>
            </a:r>
            <a:r>
              <a:rPr kumimoji="0" lang="ru-RU" sz="2000" b="1" i="1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s</a:t>
            </a:r>
            <a:r>
              <a:rPr kumimoji="0" lang="ru-RU" sz="20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первичной и вторичной обмоток трансформатора.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9371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В реальных трансформаторах для моделирования потерь в стали в схему замещения трансформатора вводят активную проводимость 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G</a:t>
            </a:r>
            <a:r>
              <a:rPr kumimoji="0" lang="ru-RU" sz="20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µ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. Для моделирования эффекта намагничивания сердечника вводят реактивную проводимость 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B</a:t>
            </a:r>
            <a:r>
              <a:rPr kumimoji="0" lang="ru-RU" sz="20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µ.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57158" y="3071810"/>
            <a:ext cx="814393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Если взять за основу математической модели трансформатора так называемый идеальный трансформатор с коэффициентом трансформации </a:t>
            </a:r>
            <a:endParaRPr lang="ru-RU" dirty="0"/>
          </a:p>
        </p:txBody>
      </p:sp>
      <p:sp>
        <p:nvSpPr>
          <p:cNvPr id="56323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56322" name="Object 2"/>
          <p:cNvGraphicFramePr>
            <a:graphicFrameLocks noChangeAspect="1"/>
          </p:cNvGraphicFramePr>
          <p:nvPr/>
        </p:nvGraphicFramePr>
        <p:xfrm>
          <a:off x="357158" y="3643314"/>
          <a:ext cx="928694" cy="900552"/>
        </p:xfrm>
        <a:graphic>
          <a:graphicData uri="http://schemas.openxmlformats.org/presentationml/2006/ole">
            <p:oleObj spid="_x0000_s56322" name="Формула" r:id="rId3" imgW="622030" imgH="609336" progId="Equation.3">
              <p:embed/>
            </p:oleObj>
          </a:graphicData>
        </a:graphic>
      </p:graphicFrame>
      <p:sp>
        <p:nvSpPr>
          <p:cNvPr id="8" name="Прямоугольник 7"/>
          <p:cNvSpPr/>
          <p:nvPr/>
        </p:nvSpPr>
        <p:spPr>
          <a:xfrm>
            <a:off x="1928794" y="3929066"/>
            <a:ext cx="664373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latin typeface="+mj-lt"/>
              </a:rPr>
              <a:t>для которого относительная магнитная проницаемость равна </a:t>
            </a:r>
            <a:endParaRPr lang="ru-RU" dirty="0">
              <a:latin typeface="+mj-lt"/>
            </a:endParaRPr>
          </a:p>
        </p:txBody>
      </p:sp>
      <p:sp>
        <p:nvSpPr>
          <p:cNvPr id="56324" name="Rectangle 4"/>
          <p:cNvSpPr>
            <a:spLocks noChangeArrowheads="1"/>
          </p:cNvSpPr>
          <p:nvPr/>
        </p:nvSpPr>
        <p:spPr bwMode="auto">
          <a:xfrm>
            <a:off x="1857356" y="4286256"/>
            <a:ext cx="7072362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бесконечности и ток намагничивания равен нулю, то путем добавления к нему элементов, учитывающих основные паразитные эффекты, можно получить полную схему замещения трансформатора (рис).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Стрелка вниз 9"/>
          <p:cNvSpPr/>
          <p:nvPr/>
        </p:nvSpPr>
        <p:spPr>
          <a:xfrm>
            <a:off x="6429388" y="5572140"/>
            <a:ext cx="2071702" cy="978408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428604"/>
            <a:ext cx="8001056" cy="2857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142844" y="3286124"/>
            <a:ext cx="8786874" cy="646331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r>
              <a:rPr lang="ru-RU" b="1" dirty="0" smtClean="0"/>
              <a:t>Потери энергии в обмотках трансформатора при протекании по ним токов учитываются активными сопротивлениями </a:t>
            </a:r>
            <a:r>
              <a:rPr lang="ru-RU" b="1" i="1" dirty="0" smtClean="0"/>
              <a:t>R</a:t>
            </a:r>
            <a:r>
              <a:rPr lang="ru-RU" b="1" baseline="-25000" dirty="0" smtClean="0"/>
              <a:t>1</a:t>
            </a:r>
            <a:r>
              <a:rPr lang="ru-RU" b="1" dirty="0" smtClean="0"/>
              <a:t> и </a:t>
            </a:r>
            <a:r>
              <a:rPr lang="ru-RU" b="1" i="1" dirty="0" smtClean="0"/>
              <a:t>R</a:t>
            </a:r>
            <a:r>
              <a:rPr lang="ru-RU" b="1" baseline="-25000" dirty="0" smtClean="0"/>
              <a:t>2</a:t>
            </a:r>
            <a:r>
              <a:rPr lang="ru-RU" b="1" dirty="0" smtClean="0"/>
              <a:t>, </a:t>
            </a:r>
            <a:endParaRPr lang="ru-RU" b="1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0" y="4071942"/>
            <a:ext cx="8929718" cy="646331"/>
          </a:xfrm>
          <a:prstGeom prst="rect">
            <a:avLst/>
          </a:prstGeom>
          <a:solidFill>
            <a:srgbClr val="00B0F0"/>
          </a:solidFill>
        </p:spPr>
        <p:txBody>
          <a:bodyPr wrap="square">
            <a:spAutoFit/>
          </a:bodyPr>
          <a:lstStyle/>
          <a:p>
            <a:r>
              <a:rPr lang="ru-RU" dirty="0" smtClean="0"/>
              <a:t>Индуктивности рассеяния учитывают эффект запасания энергии и наведения напряжения в обмотках от потоков рассеяния. 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142844" y="4714884"/>
            <a:ext cx="8715436" cy="369332"/>
          </a:xfrm>
          <a:prstGeom prst="rect">
            <a:avLst/>
          </a:prstGeom>
          <a:solidFill>
            <a:srgbClr val="00B0F0"/>
          </a:solidFill>
        </p:spPr>
        <p:txBody>
          <a:bodyPr wrap="square">
            <a:spAutoFit/>
          </a:bodyPr>
          <a:lstStyle/>
          <a:p>
            <a:r>
              <a:rPr lang="ru-RU" b="1" dirty="0" smtClean="0"/>
              <a:t>Этим индуктивностям соответствуют индуктивные сопротивления обмоток </a:t>
            </a:r>
            <a:r>
              <a:rPr lang="ru-RU" b="1" i="1" dirty="0" smtClean="0"/>
              <a:t>X</a:t>
            </a:r>
            <a:r>
              <a:rPr lang="ru-RU" b="1" baseline="-25000" dirty="0" smtClean="0"/>
              <a:t>1</a:t>
            </a:r>
            <a:r>
              <a:rPr lang="ru-RU" b="1" dirty="0" smtClean="0"/>
              <a:t> и </a:t>
            </a:r>
            <a:r>
              <a:rPr lang="ru-RU" b="1" i="1" dirty="0" smtClean="0"/>
              <a:t>X</a:t>
            </a:r>
            <a:r>
              <a:rPr lang="ru-RU" b="1" baseline="-25000" dirty="0" smtClean="0"/>
              <a:t>2</a:t>
            </a:r>
            <a:r>
              <a:rPr lang="ru-RU" b="1" dirty="0" smtClean="0"/>
              <a:t>.</a:t>
            </a:r>
            <a:endParaRPr lang="ru-RU" b="1" dirty="0"/>
          </a:p>
        </p:txBody>
      </p:sp>
      <p:sp>
        <p:nvSpPr>
          <p:cNvPr id="57345" name="Rectangle 1"/>
          <p:cNvSpPr>
            <a:spLocks noChangeArrowheads="1"/>
          </p:cNvSpPr>
          <p:nvPr/>
        </p:nvSpPr>
        <p:spPr bwMode="auto">
          <a:xfrm>
            <a:off x="214282" y="5072074"/>
            <a:ext cx="8572560" cy="1631216"/>
          </a:xfrm>
          <a:prstGeom prst="rect">
            <a:avLst/>
          </a:prstGeom>
          <a:solidFill>
            <a:srgbClr val="92D050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Ток намагничивания обусловливает намагничивающую силу, которая создает поток взаимной индукции. Величина тока намагничивания </a:t>
            </a:r>
            <a:r>
              <a:rPr kumimoji="0" lang="ru-RU" sz="20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I</a:t>
            </a:r>
            <a:r>
              <a:rPr kumimoji="0" lang="ru-RU" sz="2000" b="0" i="1" u="none" strike="noStrike" cap="none" normalizeH="0" baseline="-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μ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пропорциональна напряжению первичной обмотки. Параллельно индуктивной проводимости намагничивания </a:t>
            </a:r>
            <a:r>
              <a:rPr kumimoji="0" lang="ru-RU" sz="20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B</a:t>
            </a:r>
            <a:r>
              <a:rPr kumimoji="0" lang="ru-RU" sz="2000" b="0" i="1" u="none" strike="noStrike" cap="none" normalizeH="0" baseline="-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μ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включают активную проводимость </a:t>
            </a:r>
            <a:r>
              <a:rPr kumimoji="0" lang="ru-RU" sz="20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G</a:t>
            </a:r>
            <a:r>
              <a:rPr kumimoji="0" lang="ru-RU" sz="2000" b="0" i="1" u="none" strike="noStrike" cap="none" normalizeH="0" baseline="-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μ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, учитывающую потери в сердечнике.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Rectangle 1"/>
          <p:cNvSpPr>
            <a:spLocks noChangeArrowheads="1"/>
          </p:cNvSpPr>
          <p:nvPr/>
        </p:nvSpPr>
        <p:spPr bwMode="auto">
          <a:xfrm>
            <a:off x="500034" y="285728"/>
            <a:ext cx="8358246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Во многих случаях пользуются приведенной Т-образной схемой замещения трансформатора (рис). Получается она приведениям сопротивлений вторичной обмотки к напряжению первичной обмотки по соотношениям: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Рисунок 4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00100" y="1643050"/>
            <a:ext cx="6826912" cy="19748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8370" name="Rectangle 2"/>
          <p:cNvSpPr>
            <a:spLocks noChangeArrowheads="1"/>
          </p:cNvSpPr>
          <p:nvPr/>
        </p:nvSpPr>
        <p:spPr bwMode="auto">
          <a:xfrm>
            <a:off x="142844" y="3786190"/>
            <a:ext cx="436754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 схеме отмечены ток и напряжение: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Рисунок 6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857356" y="4214818"/>
            <a:ext cx="5072098" cy="1065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Rectangle 1"/>
          <p:cNvSpPr>
            <a:spLocks noChangeArrowheads="1"/>
          </p:cNvSpPr>
          <p:nvPr/>
        </p:nvSpPr>
        <p:spPr bwMode="auto">
          <a:xfrm>
            <a:off x="0" y="0"/>
            <a:ext cx="852778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mbria" pitchFamily="18" charset="0"/>
                <a:cs typeface="Times New Roman" pitchFamily="18" charset="0"/>
              </a:rPr>
              <a:t>2.4. Г-образная и П-образная схемы замещения силового трансформатора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9394" name="Rectangle 2"/>
          <p:cNvSpPr>
            <a:spLocks noChangeArrowheads="1"/>
          </p:cNvSpPr>
          <p:nvPr/>
        </p:nvSpPr>
        <p:spPr bwMode="auto">
          <a:xfrm>
            <a:off x="571472" y="642918"/>
            <a:ext cx="8143932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295400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Обычно для силовых трансформаторов более целесообразна так называемая Г-образная схема замещения, элементы которой имеют простой физический смысл и могут быть вычислены или измерены. Получается она следующим образом.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295400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Ветвь намагничивания переносится на зажимы первичной обмотки и оказывается включенной на напряжение 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U</a:t>
            </a:r>
            <a:r>
              <a:rPr kumimoji="0" lang="ru-RU" sz="20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1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. Это вносит погрешность в математическую модель, так как в действительности ток намагничивания (ток холостого хода) протекает по первичной обмотке. Обычно ток холостого хода силовых трансформаторов меньше одного процента от номинального тока трансформатора и такое упрощение считается допустимым. Сопротивления первичной обмотки оказываются последовательно включенными с приведенными сопротивлениями вторичной обмотки, и при их сложении получаются так называемые сопротивления трансформатора </a:t>
            </a:r>
            <a:r>
              <a:rPr kumimoji="0" lang="ru-RU" sz="20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R</a:t>
            </a:r>
            <a:r>
              <a:rPr kumimoji="0" lang="ru-RU" sz="2000" b="1" i="0" u="none" strike="noStrike" cap="none" normalizeH="0" baseline="-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т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и </a:t>
            </a:r>
            <a:r>
              <a:rPr kumimoji="0" lang="ru-RU" sz="20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X</a:t>
            </a:r>
            <a:r>
              <a:rPr kumimoji="0" lang="ru-RU" sz="2000" b="1" i="0" u="none" strike="noStrike" cap="none" normalizeH="0" baseline="-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т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(рис):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Стрелка вниз 5"/>
          <p:cNvSpPr/>
          <p:nvPr/>
        </p:nvSpPr>
        <p:spPr>
          <a:xfrm>
            <a:off x="6286512" y="5429264"/>
            <a:ext cx="2214578" cy="978408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9395" name="Rectangle 3"/>
          <p:cNvSpPr>
            <a:spLocks noChangeArrowheads="1"/>
          </p:cNvSpPr>
          <p:nvPr/>
        </p:nvSpPr>
        <p:spPr bwMode="auto">
          <a:xfrm>
            <a:off x="500034" y="5214950"/>
            <a:ext cx="339227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295400" algn="l"/>
              </a:tabLst>
            </a:pPr>
            <a:r>
              <a:rPr kumimoji="0" lang="ru-RU" sz="20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R</a:t>
            </a:r>
            <a:r>
              <a:rPr kumimoji="0" lang="ru-RU" sz="2000" b="1" i="0" u="none" strike="noStrike" cap="none" normalizeH="0" baseline="-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т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Symbol" pitchFamily="18" charset="2"/>
                <a:cs typeface="Times New Roman" pitchFamily="18" charset="0"/>
              </a:rPr>
              <a:t>=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R</a:t>
            </a:r>
            <a:r>
              <a:rPr kumimoji="0" lang="ru-RU" sz="20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1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Symbol" pitchFamily="18" charset="2"/>
                <a:cs typeface="Times New Roman" pitchFamily="18" charset="0"/>
              </a:rPr>
              <a:t>+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R</a:t>
            </a:r>
            <a:r>
              <a:rPr kumimoji="0" lang="ru-RU" sz="20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rial Unicode MS" pitchFamily="34" charset="-128"/>
                <a:cs typeface="Times New Roman" pitchFamily="18" charset="0"/>
              </a:rPr>
              <a:t>′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,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	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X </a:t>
            </a:r>
            <a:r>
              <a:rPr kumimoji="0" lang="ru-RU" sz="20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т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Symbol" pitchFamily="18" charset="2"/>
                <a:cs typeface="Times New Roman" pitchFamily="18" charset="0"/>
              </a:rPr>
              <a:t>=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X </a:t>
            </a:r>
            <a:r>
              <a:rPr kumimoji="0" lang="ru-RU" sz="20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1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Symbol" pitchFamily="18" charset="2"/>
                <a:cs typeface="Times New Roman" pitchFamily="18" charset="0"/>
              </a:rPr>
              <a:t>+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X</a:t>
            </a:r>
            <a:r>
              <a:rPr kumimoji="0" lang="ru-RU" sz="20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rial Unicode MS" pitchFamily="34" charset="-128"/>
                <a:cs typeface="Times New Roman" pitchFamily="18" charset="0"/>
              </a:rPr>
              <a:t>′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43042" y="142852"/>
            <a:ext cx="6215106" cy="24288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0417" name="Rectangle 1"/>
          <p:cNvSpPr>
            <a:spLocks noChangeArrowheads="1"/>
          </p:cNvSpPr>
          <p:nvPr/>
        </p:nvSpPr>
        <p:spPr bwMode="auto">
          <a:xfrm>
            <a:off x="357158" y="2571744"/>
            <a:ext cx="8429684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Полученная схема носит название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Г-образной схемы замещения трансформатора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и применяется для выполнения расчетов схем электрических сетей, где она еще больше упрощается путем представления ветви холостого хода в виде постоянных величин потерь активной и реактивной мощности на холостой ход (рис).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Рисунок 5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57224" y="4286256"/>
            <a:ext cx="7500990" cy="18767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Rectangle 1"/>
          <p:cNvSpPr>
            <a:spLocks noChangeArrowheads="1"/>
          </p:cNvSpPr>
          <p:nvPr/>
        </p:nvSpPr>
        <p:spPr bwMode="auto">
          <a:xfrm>
            <a:off x="428596" y="214290"/>
            <a:ext cx="8286776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Все полученное выше для однофазных трансформаторов можно распространить на каждую фазу трехфазного трансформатора.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Сопротивления и проводимости Г-образной схемы замещения трансформатора, приведенные к напряжению обмотки первичного напряжения, определяются по формулам: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Рисунок 4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2071678"/>
            <a:ext cx="8715436" cy="20612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Rectangle 1"/>
          <p:cNvSpPr>
            <a:spLocks noChangeArrowheads="1"/>
          </p:cNvSpPr>
          <p:nvPr/>
        </p:nvSpPr>
        <p:spPr bwMode="auto">
          <a:xfrm>
            <a:off x="214282" y="0"/>
            <a:ext cx="8929718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Моделирование элементов схем электрических сетей при использовании специальных программ для расчета их режимов работы удобно выполнять по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П-образным схемам замещения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. Такую схему замещения можно получить и для трансформатора.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Получим параметры П-образной схемы замещения (рис. 2.5), на основе Г-образной схемы замещения двухобмоточного понижающего трансформатора, с коэффициентом трансформации </a:t>
            </a:r>
            <a:r>
              <a:rPr kumimoji="0" lang="ru-RU" sz="20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n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&gt; 1 (рис. 2.10).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Найдем напряжение и ток первичной обмотки: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8" name="Прямая со стрелкой 7"/>
          <p:cNvCxnSpPr/>
          <p:nvPr/>
        </p:nvCxnSpPr>
        <p:spPr>
          <a:xfrm rot="16200000" flipH="1">
            <a:off x="6572264" y="1928802"/>
            <a:ext cx="1000132" cy="142876"/>
          </a:xfrm>
          <a:prstGeom prst="straightConnector1">
            <a:avLst/>
          </a:prstGeom>
          <a:ln w="444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Рисунок 11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3643314"/>
            <a:ext cx="5938520" cy="1366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Рисунок 13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30094" y="2643182"/>
            <a:ext cx="3813906" cy="11490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Рисунок 14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606165" y="4679950"/>
            <a:ext cx="5537835" cy="217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6" name="Прямая со стрелкой 15"/>
          <p:cNvCxnSpPr/>
          <p:nvPr/>
        </p:nvCxnSpPr>
        <p:spPr>
          <a:xfrm rot="16200000" flipH="1">
            <a:off x="5250661" y="2607463"/>
            <a:ext cx="2857520" cy="1785950"/>
          </a:xfrm>
          <a:prstGeom prst="straightConnector1">
            <a:avLst/>
          </a:prstGeom>
          <a:ln w="508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Rectangle 1"/>
          <p:cNvSpPr>
            <a:spLocks noChangeArrowheads="1"/>
          </p:cNvSpPr>
          <p:nvPr/>
        </p:nvSpPr>
        <p:spPr bwMode="auto">
          <a:xfrm>
            <a:off x="0" y="0"/>
            <a:ext cx="4998869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После подстановки (2.39.) в (2.40.) получим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Рисунок 4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642918"/>
            <a:ext cx="8215370" cy="714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3496" name="Rectangle 8"/>
          <p:cNvSpPr>
            <a:spLocks noChangeArrowheads="1"/>
          </p:cNvSpPr>
          <p:nvPr/>
        </p:nvSpPr>
        <p:spPr bwMode="auto">
          <a:xfrm>
            <a:off x="0" y="1428736"/>
            <a:ext cx="878681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77838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Сопоставляя полученные выражения (2.39) и (2.41) с уравнениями четырехполюсника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4" name="Рисунок 13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85852" y="2285992"/>
            <a:ext cx="5527675" cy="7702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3498" name="Rectangle 10"/>
          <p:cNvSpPr>
            <a:spLocks noChangeArrowheads="1"/>
          </p:cNvSpPr>
          <p:nvPr/>
        </p:nvSpPr>
        <p:spPr bwMode="auto">
          <a:xfrm>
            <a:off x="285720" y="3357562"/>
            <a:ext cx="8429684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 учитывая соотношения между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коэффицментами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четырехполюсника и параметрами П-образной схемы замещения [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м. (2.21.)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]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6" name="Рисунок 15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42910" y="4143380"/>
            <a:ext cx="7358114" cy="1857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Rectangle 1"/>
          <p:cNvSpPr>
            <a:spLocks noChangeArrowheads="1"/>
          </p:cNvSpPr>
          <p:nvPr/>
        </p:nvSpPr>
        <p:spPr bwMode="auto">
          <a:xfrm>
            <a:off x="0" y="0"/>
            <a:ext cx="162082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Будем иметь: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Рисунок 4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357166"/>
            <a:ext cx="7500990" cy="2500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4514" name="Rectangle 2"/>
          <p:cNvSpPr>
            <a:spLocks noChangeArrowheads="1"/>
          </p:cNvSpPr>
          <p:nvPr/>
        </p:nvSpPr>
        <p:spPr bwMode="auto">
          <a:xfrm>
            <a:off x="0" y="2786058"/>
            <a:ext cx="850109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Из полученных соотношений можно найти параметры П-образной схемы замещения трансформатора: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Рисунок 6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1472" y="3571876"/>
            <a:ext cx="7072362" cy="23803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4515" name="Rectangle 3"/>
          <p:cNvSpPr>
            <a:spLocks noChangeArrowheads="1"/>
          </p:cNvSpPr>
          <p:nvPr/>
        </p:nvSpPr>
        <p:spPr bwMode="auto">
          <a:xfrm>
            <a:off x="0" y="6072206"/>
            <a:ext cx="8572528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П-образная схема замещения трансформатора является не симметричной, т.е. </a:t>
            </a:r>
            <a:r>
              <a:rPr kumimoji="0" lang="ru-RU" sz="2000" b="0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Y</a:t>
            </a:r>
            <a:r>
              <a:rPr kumimoji="0" lang="ru-RU" sz="20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1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≠ </a:t>
            </a:r>
            <a:r>
              <a:rPr kumimoji="0" lang="ru-RU" sz="2000" b="0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Y</a:t>
            </a:r>
            <a:r>
              <a:rPr kumimoji="0" lang="ru-RU" sz="20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3" name="Rectangle 1"/>
          <p:cNvSpPr>
            <a:spLocks noChangeArrowheads="1"/>
          </p:cNvSpPr>
          <p:nvPr/>
        </p:nvSpPr>
        <p:spPr bwMode="auto">
          <a:xfrm>
            <a:off x="285720" y="142852"/>
            <a:ext cx="8572560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785813" algn="l"/>
              </a:tabLst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785813" algn="l"/>
              </a:tabLst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1.1.1. Свойство однородности.</a:t>
            </a:r>
          </a:p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785813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ЭП следует рассматривать как объект с распределенными вдоль одной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B0F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пространственной координаты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параметрами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(вдоль линии). </a:t>
            </a:r>
          </a:p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785813" algn="l"/>
              </a:tabLst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Параметры линии электропередачи, к которым относятся: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785813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- активное сопротивление, 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785813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-индуктивность, 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785813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-активная проводимость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785813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- и емкость на единицу длины, считают равномерно распределенными вдоль ее длины. Такое 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свойство линий называют однородностью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Rectangle 1"/>
          <p:cNvSpPr>
            <a:spLocks noChangeArrowheads="1"/>
          </p:cNvSpPr>
          <p:nvPr/>
        </p:nvSpPr>
        <p:spPr bwMode="auto">
          <a:xfrm>
            <a:off x="357158" y="285728"/>
            <a:ext cx="8429684" cy="40934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2.5. Построение внешней характеристики трансформатора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Внешней характеристикой трансформатора называют зависимость изменения вторичного напряжения 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U</a:t>
            </a:r>
            <a:r>
              <a:rPr kumimoji="0" lang="ru-RU" sz="20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от тока нагрузки 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I</a:t>
            </a:r>
            <a:r>
              <a:rPr kumimoji="0" lang="ru-RU" sz="20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при постоянном коэффициенте мощности приемника </a:t>
            </a:r>
            <a:r>
              <a:rPr kumimoji="0" lang="ru-RU" sz="20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cosφ 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= </a:t>
            </a:r>
            <a:r>
              <a:rPr kumimoji="0" lang="ru-RU" sz="20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const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и номинальном первичном напряжении 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U</a:t>
            </a:r>
            <a:r>
              <a:rPr kumimoji="0" lang="ru-RU" sz="20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1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= </a:t>
            </a:r>
            <a:r>
              <a:rPr kumimoji="0" lang="ru-RU" sz="20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U</a:t>
            </a:r>
            <a:r>
              <a:rPr kumimoji="0" lang="ru-RU" sz="2000" b="0" i="0" u="none" strike="noStrike" cap="none" normalizeH="0" baseline="-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ном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. Сопоставляя внешние характеристики, полученные для различных математических моделей трансформатора с экспериментально полученной характеристикой трансформатора, можно оценить величину погрешности различных моделей и определить, таким образом, область их использования.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Выполним построение внешней характеристики силового трансформатора по его математической модели при изменении тока вторичной обмотки от нуля до </a:t>
            </a:r>
            <a:r>
              <a:rPr kumimoji="0" lang="ru-RU" sz="20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I</a:t>
            </a:r>
            <a:r>
              <a:rPr kumimoji="0" lang="ru-RU" sz="2000" b="0" i="0" u="none" strike="noStrike" cap="none" normalizeH="0" baseline="-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ном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для трех различных коэффициентов мощности: 0,8; 0,9 и 1,0.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3969" name="Rectangle 1"/>
          <p:cNvSpPr>
            <a:spLocks noChangeArrowheads="1"/>
          </p:cNvSpPr>
          <p:nvPr/>
        </p:nvSpPr>
        <p:spPr bwMode="auto">
          <a:xfrm>
            <a:off x="0" y="4643446"/>
            <a:ext cx="669061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Внешнюю характеристику 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U</a:t>
            </a:r>
            <a:r>
              <a:rPr kumimoji="0" lang="ru-RU" sz="20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= </a:t>
            </a:r>
            <a:r>
              <a:rPr kumimoji="0" lang="ru-RU" sz="20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f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(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I</a:t>
            </a:r>
            <a:r>
              <a:rPr kumimoji="0" lang="ru-RU" sz="20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) построим по уравнению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3971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83970" name="Object 2"/>
          <p:cNvGraphicFramePr>
            <a:graphicFrameLocks noChangeAspect="1"/>
          </p:cNvGraphicFramePr>
          <p:nvPr/>
        </p:nvGraphicFramePr>
        <p:xfrm>
          <a:off x="785786" y="5286389"/>
          <a:ext cx="2857520" cy="571504"/>
        </p:xfrm>
        <a:graphic>
          <a:graphicData uri="http://schemas.openxmlformats.org/presentationml/2006/ole">
            <p:oleObj spid="_x0000_s83970" name="Формула" r:id="rId3" imgW="1714500" imgH="342900" progId="Equation.3">
              <p:embed/>
            </p:oleObj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7000892" y="5500702"/>
            <a:ext cx="79220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(2.46.)</a:t>
            </a:r>
            <a:endParaRPr lang="ru-RU" dirty="0"/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5" name="Rectangle 1"/>
          <p:cNvSpPr>
            <a:spLocks noChangeArrowheads="1"/>
          </p:cNvSpPr>
          <p:nvPr/>
        </p:nvSpPr>
        <p:spPr bwMode="auto">
          <a:xfrm>
            <a:off x="0" y="0"/>
            <a:ext cx="91440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Примем </a:t>
            </a:r>
            <a:r>
              <a:rPr kumimoji="0" lang="ru-RU" sz="2000" b="0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U</a:t>
            </a:r>
            <a:r>
              <a:rPr kumimoji="0" lang="ru-RU" sz="20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1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= 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U</a:t>
            </a:r>
            <a:r>
              <a:rPr kumimoji="0" lang="ru-RU" sz="20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1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=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const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(совместим с вещественной осью), тогда векторная диаграмма токов и напряжений трансформатора будет иметь вид как на рис.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Рисунок 4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00166" y="857232"/>
            <a:ext cx="5643602" cy="22145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3186" name="Rectangle 2"/>
          <p:cNvSpPr>
            <a:spLocks noChangeArrowheads="1"/>
          </p:cNvSpPr>
          <p:nvPr/>
        </p:nvSpPr>
        <p:spPr bwMode="auto">
          <a:xfrm>
            <a:off x="0" y="3071810"/>
            <a:ext cx="443576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Выразим из (2.46.) напряжение </a:t>
            </a:r>
            <a:r>
              <a:rPr kumimoji="0" lang="ru-RU" sz="2000" b="0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U</a:t>
            </a:r>
            <a:r>
              <a:rPr kumimoji="0" lang="ru-RU" sz="20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: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Рисунок 6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785918" y="3571876"/>
            <a:ext cx="5250180" cy="8013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3187" name="Rectangle 3"/>
          <p:cNvSpPr>
            <a:spLocks noChangeArrowheads="1"/>
          </p:cNvSpPr>
          <p:nvPr/>
        </p:nvSpPr>
        <p:spPr bwMode="auto">
          <a:xfrm>
            <a:off x="928662" y="4643446"/>
            <a:ext cx="7286676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Здесь ток </a:t>
            </a:r>
            <a:r>
              <a:rPr kumimoji="0" lang="ru-RU" sz="2000" b="1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I</a:t>
            </a:r>
            <a:r>
              <a:rPr kumimoji="0" lang="ru-RU" sz="20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имеет угол сдвига относительно вещественной оси  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–  (</a:t>
            </a:r>
            <a:r>
              <a:rPr kumimoji="0" lang="ru-RU" sz="20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δ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+ </a:t>
            </a:r>
            <a:r>
              <a:rPr kumimoji="0" lang="ru-RU" sz="20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φ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)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,напряжение вторичной обмотки представлено в комплексном виде: 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|</a:t>
            </a:r>
            <a:r>
              <a:rPr kumimoji="0" lang="ru-RU" sz="2000" b="1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U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2| и </a:t>
            </a:r>
            <a:r>
              <a:rPr kumimoji="0" lang="ru-RU" sz="20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δ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, где </a:t>
            </a:r>
            <a:r>
              <a:rPr kumimoji="0" lang="ru-RU" sz="20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δ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входит в левую часть уравнения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: </a:t>
            </a:r>
            <a:r>
              <a:rPr kumimoji="0" lang="ru-RU" sz="2000" b="1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U</a:t>
            </a:r>
            <a:r>
              <a:rPr kumimoji="0" lang="ru-RU" sz="2000" b="1" i="1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= U</a:t>
            </a:r>
            <a:r>
              <a:rPr kumimoji="0" lang="ru-RU" sz="2000" b="1" i="1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e</a:t>
            </a:r>
            <a:r>
              <a:rPr kumimoji="0" lang="ru-RU" sz="2000" b="1" i="1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–</a:t>
            </a:r>
            <a:r>
              <a:rPr kumimoji="0" lang="ru-RU" sz="2000" b="1" i="1" u="none" strike="noStrike" cap="none" normalizeH="0" baseline="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jδ</a:t>
            </a:r>
            <a:r>
              <a:rPr kumimoji="0" lang="ru-RU" sz="20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и в правую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:           </a:t>
            </a:r>
            <a:r>
              <a:rPr kumimoji="0" lang="ru-RU" sz="2000" b="1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I</a:t>
            </a:r>
            <a:r>
              <a:rPr kumimoji="0" lang="ru-RU" sz="2000" b="1" i="1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= I</a:t>
            </a:r>
            <a:r>
              <a:rPr kumimoji="0" lang="ru-RU" sz="2000" b="1" i="1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e</a:t>
            </a:r>
            <a:r>
              <a:rPr kumimoji="0" lang="ru-RU" sz="2000" b="1" i="1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–</a:t>
            </a:r>
            <a:r>
              <a:rPr kumimoji="0" lang="ru-RU" sz="2000" b="1" i="1" u="none" strike="noStrike" cap="none" normalizeH="0" baseline="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j</a:t>
            </a:r>
            <a:r>
              <a:rPr kumimoji="0" lang="ru-RU" sz="2000" b="1" i="1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(</a:t>
            </a:r>
            <a:r>
              <a:rPr kumimoji="0" lang="ru-RU" sz="2000" b="1" i="1" u="none" strike="noStrike" cap="none" normalizeH="0" baseline="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φ </a:t>
            </a:r>
            <a:r>
              <a:rPr kumimoji="0" lang="ru-RU" sz="2000" b="1" i="1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+ </a:t>
            </a:r>
            <a:r>
              <a:rPr kumimoji="0" lang="ru-RU" sz="2000" b="1" i="1" u="none" strike="noStrike" cap="none" normalizeH="0" baseline="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δ</a:t>
            </a:r>
            <a:r>
              <a:rPr kumimoji="0" lang="ru-RU" sz="2000" b="1" i="1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)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ru-RU" sz="20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09" name="Rectangle 1"/>
          <p:cNvSpPr>
            <a:spLocks noChangeArrowheads="1"/>
          </p:cNvSpPr>
          <p:nvPr/>
        </p:nvSpPr>
        <p:spPr bwMode="auto">
          <a:xfrm>
            <a:off x="500034" y="214290"/>
            <a:ext cx="7929618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Чтобы получить зависимость величины (модуля) 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U</a:t>
            </a:r>
            <a:r>
              <a:rPr kumimoji="0" lang="ru-RU" sz="20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от величины (модуля) 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I</a:t>
            </a:r>
            <a:r>
              <a:rPr kumimoji="0" lang="ru-RU" sz="20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необходимо перейти к уравнениям с вещественными переменными. Для удобства примем совмещенным с действительной осью вектор </a:t>
            </a:r>
            <a:r>
              <a:rPr kumimoji="0" lang="ru-RU" sz="2000" b="1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U</a:t>
            </a:r>
            <a:r>
              <a:rPr kumimoji="0" lang="ru-RU" sz="20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,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тогда векторная диаграмма токов и напряжений примет вид, рис.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Рисунок 4"/>
          <p:cNvPicPr/>
          <p:nvPr/>
        </p:nvPicPr>
        <p:blipFill>
          <a:blip r:embed="rId2"/>
          <a:srcRect t="19466" b="7252"/>
          <a:stretch>
            <a:fillRect/>
          </a:stretch>
        </p:blipFill>
        <p:spPr bwMode="auto">
          <a:xfrm>
            <a:off x="2000232" y="1928802"/>
            <a:ext cx="5357850" cy="20717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4210" name="Rectangle 2"/>
          <p:cNvSpPr>
            <a:spLocks noChangeArrowheads="1"/>
          </p:cNvSpPr>
          <p:nvPr/>
        </p:nvSpPr>
        <p:spPr bwMode="auto">
          <a:xfrm>
            <a:off x="0" y="4000504"/>
            <a:ext cx="211487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и напряжение 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U</a:t>
            </a:r>
            <a:r>
              <a:rPr kumimoji="0" lang="ru-RU" sz="20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: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Рисунок 6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5720" y="4643446"/>
            <a:ext cx="8643998" cy="1285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3" name="Rectangle 1"/>
          <p:cNvSpPr>
            <a:spLocks noChangeArrowheads="1"/>
          </p:cNvSpPr>
          <p:nvPr/>
        </p:nvSpPr>
        <p:spPr bwMode="auto">
          <a:xfrm>
            <a:off x="142844" y="0"/>
            <a:ext cx="9001156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Разделим уравнение (2.48) на два уравнения с вещественными переменными. С учетом </a:t>
            </a:r>
            <a:r>
              <a:rPr kumimoji="0" lang="ru-RU" sz="2000" b="0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A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= 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A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= </a:t>
            </a:r>
            <a:r>
              <a:rPr kumimoji="0" lang="ru-RU" sz="20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n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и </a:t>
            </a:r>
            <a:r>
              <a:rPr kumimoji="0" lang="ru-RU" sz="2000" b="0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B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= 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B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' + </a:t>
            </a:r>
            <a:r>
              <a:rPr kumimoji="0" lang="ru-RU" sz="20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jB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'', будем иметь систему уравнений: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Рисунок 4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4282" y="1000108"/>
            <a:ext cx="8572560" cy="15179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5235" name="Rectangle 3"/>
          <p:cNvSpPr>
            <a:spLocks noChangeArrowheads="1"/>
          </p:cNvSpPr>
          <p:nvPr/>
        </p:nvSpPr>
        <p:spPr bwMode="auto">
          <a:xfrm>
            <a:off x="0" y="2571744"/>
            <a:ext cx="1062407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Так как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95234" name="Object 2"/>
          <p:cNvGraphicFramePr>
            <a:graphicFrameLocks noChangeAspect="1"/>
          </p:cNvGraphicFramePr>
          <p:nvPr/>
        </p:nvGraphicFramePr>
        <p:xfrm>
          <a:off x="1000100" y="2571744"/>
          <a:ext cx="4663406" cy="500066"/>
        </p:xfrm>
        <a:graphic>
          <a:graphicData uri="http://schemas.openxmlformats.org/presentationml/2006/ole">
            <p:oleObj spid="_x0000_s95234" name="Формула" r:id="rId4" imgW="3810000" imgH="406400" progId="Equation.3">
              <p:embed/>
            </p:oleObj>
          </a:graphicData>
        </a:graphic>
      </p:graphicFrame>
      <p:sp>
        <p:nvSpPr>
          <p:cNvPr id="95236" name="Rectangle 4"/>
          <p:cNvSpPr>
            <a:spLocks noChangeArrowheads="1"/>
          </p:cNvSpPr>
          <p:nvPr/>
        </p:nvSpPr>
        <p:spPr bwMode="auto">
          <a:xfrm>
            <a:off x="5572132" y="2643182"/>
            <a:ext cx="3459409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получаем систему уравнений: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9" name="Рисунок 8"/>
          <p:cNvPicPr/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214414" y="3214686"/>
            <a:ext cx="7072362" cy="178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5237" name="Rectangle 5"/>
          <p:cNvSpPr>
            <a:spLocks noChangeArrowheads="1"/>
          </p:cNvSpPr>
          <p:nvPr/>
        </p:nvSpPr>
        <p:spPr bwMode="auto">
          <a:xfrm>
            <a:off x="0" y="5143512"/>
            <a:ext cx="341484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 неизвестными 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U</a:t>
            </a:r>
            <a:r>
              <a:rPr kumimoji="0" lang="ru-RU" sz="20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U</a:t>
            </a:r>
            <a:r>
              <a:rPr kumimoji="0" lang="ru-RU" sz="20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1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′ и 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U</a:t>
            </a:r>
            <a:r>
              <a:rPr kumimoji="0" lang="ru-RU" sz="20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1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′′.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5238" name="Rectangle 6"/>
          <p:cNvSpPr>
            <a:spLocks noChangeArrowheads="1"/>
          </p:cNvSpPr>
          <p:nvPr/>
        </p:nvSpPr>
        <p:spPr bwMode="auto">
          <a:xfrm>
            <a:off x="142844" y="5786454"/>
            <a:ext cx="8858312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Изменяя ток 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I</a:t>
            </a:r>
            <a:r>
              <a:rPr kumimoji="0" lang="ru-RU" sz="20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в пределах от нуля до 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I</a:t>
            </a:r>
            <a:r>
              <a:rPr kumimoji="0" lang="ru-RU" sz="20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2ном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будем искать решение системы уравнений (2.50) для каждого значения 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I</a:t>
            </a:r>
            <a:r>
              <a:rPr kumimoji="0" lang="ru-RU" sz="20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и строить зависимость 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U</a:t>
            </a:r>
            <a:r>
              <a:rPr kumimoji="0" lang="ru-RU" sz="20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= </a:t>
            </a:r>
            <a:r>
              <a:rPr kumimoji="0" lang="ru-RU" sz="20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f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(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I</a:t>
            </a:r>
            <a:r>
              <a:rPr kumimoji="0" lang="ru-RU" sz="20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).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7" name="Rectangle 1"/>
          <p:cNvSpPr>
            <a:spLocks noChangeArrowheads="1"/>
          </p:cNvSpPr>
          <p:nvPr/>
        </p:nvSpPr>
        <p:spPr bwMode="auto">
          <a:xfrm>
            <a:off x="571472" y="142852"/>
            <a:ext cx="7572428" cy="3539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1.1.2. Свойства активного сопротивления</a:t>
            </a:r>
          </a:p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Провода ВЛ имеют в качестве проводящего материала алюминий или его сплав.  Их удельное сопротивление постоянному току в среднем равно </a:t>
            </a:r>
            <a:r>
              <a:rPr kumimoji="0" lang="ru-RU" sz="20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rial Unicode MS" pitchFamily="34" charset="-128"/>
                <a:cs typeface="Times New Roman" pitchFamily="18" charset="0"/>
              </a:rPr>
              <a:t>ρ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rial Unicode MS" pitchFamily="34" charset="-128"/>
                <a:cs typeface="Times New Roman" pitchFamily="18" charset="0"/>
              </a:rPr>
              <a:t>=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29,1 Ом мм</a:t>
            </a:r>
            <a:r>
              <a:rPr kumimoji="0" lang="ru-RU" sz="2000" b="0" i="1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/ км.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</a:p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Активное сопротивление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переменному току больше сопротивления постоянному току вследствие поверхностного эффекта, однако, для частоты 50 Гц это различие несущественно. </a:t>
            </a:r>
          </a:p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Активное сопротивление в электрических схемах ЛЭП является параметром, определяющим процесс диссипации (рассеивания) энергии в виде отдачи тепла в окружающее пространство.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Рисунок 2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00166" y="3714752"/>
            <a:ext cx="5938520" cy="28663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олилиния 4"/>
          <p:cNvSpPr/>
          <p:nvPr/>
        </p:nvSpPr>
        <p:spPr>
          <a:xfrm>
            <a:off x="2634343" y="3600681"/>
            <a:ext cx="1055914" cy="1142940"/>
          </a:xfrm>
          <a:custGeom>
            <a:avLst/>
            <a:gdLst>
              <a:gd name="connsiteX0" fmla="*/ 424543 w 1055914"/>
              <a:gd name="connsiteY0" fmla="*/ 13376 h 1142940"/>
              <a:gd name="connsiteX1" fmla="*/ 304800 w 1055914"/>
              <a:gd name="connsiteY1" fmla="*/ 35148 h 1142940"/>
              <a:gd name="connsiteX2" fmla="*/ 272143 w 1055914"/>
              <a:gd name="connsiteY2" fmla="*/ 56919 h 1142940"/>
              <a:gd name="connsiteX3" fmla="*/ 195943 w 1055914"/>
              <a:gd name="connsiteY3" fmla="*/ 100462 h 1142940"/>
              <a:gd name="connsiteX4" fmla="*/ 152400 w 1055914"/>
              <a:gd name="connsiteY4" fmla="*/ 144005 h 1142940"/>
              <a:gd name="connsiteX5" fmla="*/ 97971 w 1055914"/>
              <a:gd name="connsiteY5" fmla="*/ 220205 h 1142940"/>
              <a:gd name="connsiteX6" fmla="*/ 76200 w 1055914"/>
              <a:gd name="connsiteY6" fmla="*/ 296405 h 1142940"/>
              <a:gd name="connsiteX7" fmla="*/ 65314 w 1055914"/>
              <a:gd name="connsiteY7" fmla="*/ 350833 h 1142940"/>
              <a:gd name="connsiteX8" fmla="*/ 43543 w 1055914"/>
              <a:gd name="connsiteY8" fmla="*/ 546776 h 1142940"/>
              <a:gd name="connsiteX9" fmla="*/ 21771 w 1055914"/>
              <a:gd name="connsiteY9" fmla="*/ 568548 h 1142940"/>
              <a:gd name="connsiteX10" fmla="*/ 0 w 1055914"/>
              <a:gd name="connsiteY10" fmla="*/ 612090 h 1142940"/>
              <a:gd name="connsiteX11" fmla="*/ 21771 w 1055914"/>
              <a:gd name="connsiteY11" fmla="*/ 808033 h 1142940"/>
              <a:gd name="connsiteX12" fmla="*/ 43543 w 1055914"/>
              <a:gd name="connsiteY12" fmla="*/ 873348 h 1142940"/>
              <a:gd name="connsiteX13" fmla="*/ 87086 w 1055914"/>
              <a:gd name="connsiteY13" fmla="*/ 938662 h 1142940"/>
              <a:gd name="connsiteX14" fmla="*/ 108857 w 1055914"/>
              <a:gd name="connsiteY14" fmla="*/ 971319 h 1142940"/>
              <a:gd name="connsiteX15" fmla="*/ 152400 w 1055914"/>
              <a:gd name="connsiteY15" fmla="*/ 1036633 h 1142940"/>
              <a:gd name="connsiteX16" fmla="*/ 185057 w 1055914"/>
              <a:gd name="connsiteY16" fmla="*/ 1047519 h 1142940"/>
              <a:gd name="connsiteX17" fmla="*/ 250371 w 1055914"/>
              <a:gd name="connsiteY17" fmla="*/ 1091062 h 1142940"/>
              <a:gd name="connsiteX18" fmla="*/ 293914 w 1055914"/>
              <a:gd name="connsiteY18" fmla="*/ 1101948 h 1142940"/>
              <a:gd name="connsiteX19" fmla="*/ 391886 w 1055914"/>
              <a:gd name="connsiteY19" fmla="*/ 1134605 h 1142940"/>
              <a:gd name="connsiteX20" fmla="*/ 838200 w 1055914"/>
              <a:gd name="connsiteY20" fmla="*/ 1123719 h 1142940"/>
              <a:gd name="connsiteX21" fmla="*/ 881743 w 1055914"/>
              <a:gd name="connsiteY21" fmla="*/ 1112833 h 1142940"/>
              <a:gd name="connsiteX22" fmla="*/ 914400 w 1055914"/>
              <a:gd name="connsiteY22" fmla="*/ 1091062 h 1142940"/>
              <a:gd name="connsiteX23" fmla="*/ 936171 w 1055914"/>
              <a:gd name="connsiteY23" fmla="*/ 1058405 h 1142940"/>
              <a:gd name="connsiteX24" fmla="*/ 979714 w 1055914"/>
              <a:gd name="connsiteY24" fmla="*/ 1003976 h 1142940"/>
              <a:gd name="connsiteX25" fmla="*/ 990600 w 1055914"/>
              <a:gd name="connsiteY25" fmla="*/ 971319 h 1142940"/>
              <a:gd name="connsiteX26" fmla="*/ 1012371 w 1055914"/>
              <a:gd name="connsiteY26" fmla="*/ 927776 h 1142940"/>
              <a:gd name="connsiteX27" fmla="*/ 1034143 w 1055914"/>
              <a:gd name="connsiteY27" fmla="*/ 797148 h 1142940"/>
              <a:gd name="connsiteX28" fmla="*/ 1055914 w 1055914"/>
              <a:gd name="connsiteY28" fmla="*/ 677405 h 1142940"/>
              <a:gd name="connsiteX29" fmla="*/ 1045028 w 1055914"/>
              <a:gd name="connsiteY29" fmla="*/ 372605 h 1142940"/>
              <a:gd name="connsiteX30" fmla="*/ 1034143 w 1055914"/>
              <a:gd name="connsiteY30" fmla="*/ 329062 h 1142940"/>
              <a:gd name="connsiteX31" fmla="*/ 1012371 w 1055914"/>
              <a:gd name="connsiteY31" fmla="*/ 198433 h 1142940"/>
              <a:gd name="connsiteX32" fmla="*/ 936171 w 1055914"/>
              <a:gd name="connsiteY32" fmla="*/ 111348 h 1142940"/>
              <a:gd name="connsiteX33" fmla="*/ 892628 w 1055914"/>
              <a:gd name="connsiteY33" fmla="*/ 89576 h 1142940"/>
              <a:gd name="connsiteX34" fmla="*/ 827314 w 1055914"/>
              <a:gd name="connsiteY34" fmla="*/ 46033 h 1142940"/>
              <a:gd name="connsiteX35" fmla="*/ 751114 w 1055914"/>
              <a:gd name="connsiteY35" fmla="*/ 24262 h 1142940"/>
              <a:gd name="connsiteX36" fmla="*/ 718457 w 1055914"/>
              <a:gd name="connsiteY36" fmla="*/ 13376 h 1142940"/>
              <a:gd name="connsiteX37" fmla="*/ 424543 w 1055914"/>
              <a:gd name="connsiteY37" fmla="*/ 13376 h 11429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1055914" h="1142940">
                <a:moveTo>
                  <a:pt x="424543" y="13376"/>
                </a:moveTo>
                <a:cubicBezTo>
                  <a:pt x="355600" y="17005"/>
                  <a:pt x="316973" y="30583"/>
                  <a:pt x="304800" y="35148"/>
                </a:cubicBezTo>
                <a:cubicBezTo>
                  <a:pt x="292550" y="39742"/>
                  <a:pt x="283502" y="50428"/>
                  <a:pt x="272143" y="56919"/>
                </a:cubicBezTo>
                <a:cubicBezTo>
                  <a:pt x="241251" y="74571"/>
                  <a:pt x="222468" y="77726"/>
                  <a:pt x="195943" y="100462"/>
                </a:cubicBezTo>
                <a:cubicBezTo>
                  <a:pt x="180358" y="113820"/>
                  <a:pt x="163786" y="126926"/>
                  <a:pt x="152400" y="144005"/>
                </a:cubicBezTo>
                <a:cubicBezTo>
                  <a:pt x="120564" y="191758"/>
                  <a:pt x="138478" y="166196"/>
                  <a:pt x="97971" y="220205"/>
                </a:cubicBezTo>
                <a:cubicBezTo>
                  <a:pt x="85850" y="256570"/>
                  <a:pt x="85312" y="255402"/>
                  <a:pt x="76200" y="296405"/>
                </a:cubicBezTo>
                <a:cubicBezTo>
                  <a:pt x="72186" y="314466"/>
                  <a:pt x="67707" y="332486"/>
                  <a:pt x="65314" y="350833"/>
                </a:cubicBezTo>
                <a:cubicBezTo>
                  <a:pt x="56814" y="415997"/>
                  <a:pt x="56431" y="482336"/>
                  <a:pt x="43543" y="546776"/>
                </a:cubicBezTo>
                <a:cubicBezTo>
                  <a:pt x="41530" y="556840"/>
                  <a:pt x="27464" y="560008"/>
                  <a:pt x="21771" y="568548"/>
                </a:cubicBezTo>
                <a:cubicBezTo>
                  <a:pt x="12770" y="582050"/>
                  <a:pt x="7257" y="597576"/>
                  <a:pt x="0" y="612090"/>
                </a:cubicBezTo>
                <a:cubicBezTo>
                  <a:pt x="1791" y="629996"/>
                  <a:pt x="15995" y="781077"/>
                  <a:pt x="21771" y="808033"/>
                </a:cubicBezTo>
                <a:cubicBezTo>
                  <a:pt x="26580" y="830473"/>
                  <a:pt x="30813" y="854253"/>
                  <a:pt x="43543" y="873348"/>
                </a:cubicBezTo>
                <a:lnTo>
                  <a:pt x="87086" y="938662"/>
                </a:lnTo>
                <a:cubicBezTo>
                  <a:pt x="94343" y="949548"/>
                  <a:pt x="103006" y="959617"/>
                  <a:pt x="108857" y="971319"/>
                </a:cubicBezTo>
                <a:cubicBezTo>
                  <a:pt x="120200" y="994006"/>
                  <a:pt x="128651" y="1022384"/>
                  <a:pt x="152400" y="1036633"/>
                </a:cubicBezTo>
                <a:cubicBezTo>
                  <a:pt x="162239" y="1042537"/>
                  <a:pt x="175026" y="1041946"/>
                  <a:pt x="185057" y="1047519"/>
                </a:cubicBezTo>
                <a:cubicBezTo>
                  <a:pt x="207930" y="1060226"/>
                  <a:pt x="224986" y="1084716"/>
                  <a:pt x="250371" y="1091062"/>
                </a:cubicBezTo>
                <a:cubicBezTo>
                  <a:pt x="264885" y="1094691"/>
                  <a:pt x="279721" y="1097217"/>
                  <a:pt x="293914" y="1101948"/>
                </a:cubicBezTo>
                <a:cubicBezTo>
                  <a:pt x="416890" y="1142940"/>
                  <a:pt x="287539" y="1108518"/>
                  <a:pt x="391886" y="1134605"/>
                </a:cubicBezTo>
                <a:cubicBezTo>
                  <a:pt x="540657" y="1130976"/>
                  <a:pt x="689531" y="1130327"/>
                  <a:pt x="838200" y="1123719"/>
                </a:cubicBezTo>
                <a:cubicBezTo>
                  <a:pt x="853146" y="1123055"/>
                  <a:pt x="867992" y="1118726"/>
                  <a:pt x="881743" y="1112833"/>
                </a:cubicBezTo>
                <a:cubicBezTo>
                  <a:pt x="893768" y="1107679"/>
                  <a:pt x="903514" y="1098319"/>
                  <a:pt x="914400" y="1091062"/>
                </a:cubicBezTo>
                <a:cubicBezTo>
                  <a:pt x="921657" y="1080176"/>
                  <a:pt x="927998" y="1068621"/>
                  <a:pt x="936171" y="1058405"/>
                </a:cubicBezTo>
                <a:cubicBezTo>
                  <a:pt x="963172" y="1024653"/>
                  <a:pt x="957376" y="1048651"/>
                  <a:pt x="979714" y="1003976"/>
                </a:cubicBezTo>
                <a:cubicBezTo>
                  <a:pt x="984846" y="993713"/>
                  <a:pt x="986080" y="981866"/>
                  <a:pt x="990600" y="971319"/>
                </a:cubicBezTo>
                <a:cubicBezTo>
                  <a:pt x="996992" y="956404"/>
                  <a:pt x="1005114" y="942290"/>
                  <a:pt x="1012371" y="927776"/>
                </a:cubicBezTo>
                <a:cubicBezTo>
                  <a:pt x="1019628" y="884233"/>
                  <a:pt x="1023437" y="839973"/>
                  <a:pt x="1034143" y="797148"/>
                </a:cubicBezTo>
                <a:cubicBezTo>
                  <a:pt x="1051251" y="728713"/>
                  <a:pt x="1042912" y="768416"/>
                  <a:pt x="1055914" y="677405"/>
                </a:cubicBezTo>
                <a:cubicBezTo>
                  <a:pt x="1052285" y="575805"/>
                  <a:pt x="1051370" y="474072"/>
                  <a:pt x="1045028" y="372605"/>
                </a:cubicBezTo>
                <a:cubicBezTo>
                  <a:pt x="1044095" y="357673"/>
                  <a:pt x="1036603" y="343819"/>
                  <a:pt x="1034143" y="329062"/>
                </a:cubicBezTo>
                <a:cubicBezTo>
                  <a:pt x="1032611" y="319868"/>
                  <a:pt x="1024620" y="222931"/>
                  <a:pt x="1012371" y="198433"/>
                </a:cubicBezTo>
                <a:cubicBezTo>
                  <a:pt x="986607" y="146906"/>
                  <a:pt x="978081" y="135297"/>
                  <a:pt x="936171" y="111348"/>
                </a:cubicBezTo>
                <a:cubicBezTo>
                  <a:pt x="922082" y="103297"/>
                  <a:pt x="906543" y="97925"/>
                  <a:pt x="892628" y="89576"/>
                </a:cubicBezTo>
                <a:cubicBezTo>
                  <a:pt x="870191" y="76114"/>
                  <a:pt x="852137" y="54307"/>
                  <a:pt x="827314" y="46033"/>
                </a:cubicBezTo>
                <a:cubicBezTo>
                  <a:pt x="748994" y="19928"/>
                  <a:pt x="846821" y="51608"/>
                  <a:pt x="751114" y="24262"/>
                </a:cubicBezTo>
                <a:cubicBezTo>
                  <a:pt x="740081" y="21110"/>
                  <a:pt x="729868" y="14577"/>
                  <a:pt x="718457" y="13376"/>
                </a:cubicBezTo>
                <a:cubicBezTo>
                  <a:pt x="591390" y="0"/>
                  <a:pt x="493486" y="9747"/>
                  <a:pt x="424543" y="13376"/>
                </a:cubicBezTo>
                <a:close/>
              </a:path>
            </a:pathLst>
          </a:custGeom>
          <a:solidFill>
            <a:schemeClr val="bg1">
              <a:alpha val="0"/>
            </a:schemeClr>
          </a:solidFill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олилиния 5"/>
          <p:cNvSpPr/>
          <p:nvPr/>
        </p:nvSpPr>
        <p:spPr>
          <a:xfrm>
            <a:off x="3847768" y="3733800"/>
            <a:ext cx="941946" cy="903514"/>
          </a:xfrm>
          <a:custGeom>
            <a:avLst/>
            <a:gdLst>
              <a:gd name="connsiteX0" fmla="*/ 103746 w 941946"/>
              <a:gd name="connsiteY0" fmla="*/ 43543 h 903514"/>
              <a:gd name="connsiteX1" fmla="*/ 92861 w 941946"/>
              <a:gd name="connsiteY1" fmla="*/ 174171 h 903514"/>
              <a:gd name="connsiteX2" fmla="*/ 71089 w 941946"/>
              <a:gd name="connsiteY2" fmla="*/ 206829 h 903514"/>
              <a:gd name="connsiteX3" fmla="*/ 60203 w 941946"/>
              <a:gd name="connsiteY3" fmla="*/ 293914 h 903514"/>
              <a:gd name="connsiteX4" fmla="*/ 49318 w 941946"/>
              <a:gd name="connsiteY4" fmla="*/ 326571 h 903514"/>
              <a:gd name="connsiteX5" fmla="*/ 38432 w 941946"/>
              <a:gd name="connsiteY5" fmla="*/ 370114 h 903514"/>
              <a:gd name="connsiteX6" fmla="*/ 16661 w 941946"/>
              <a:gd name="connsiteY6" fmla="*/ 446314 h 903514"/>
              <a:gd name="connsiteX7" fmla="*/ 38432 w 941946"/>
              <a:gd name="connsiteY7" fmla="*/ 751114 h 903514"/>
              <a:gd name="connsiteX8" fmla="*/ 60203 w 941946"/>
              <a:gd name="connsiteY8" fmla="*/ 794657 h 903514"/>
              <a:gd name="connsiteX9" fmla="*/ 125518 w 941946"/>
              <a:gd name="connsiteY9" fmla="*/ 881743 h 903514"/>
              <a:gd name="connsiteX10" fmla="*/ 223489 w 941946"/>
              <a:gd name="connsiteY10" fmla="*/ 903514 h 903514"/>
              <a:gd name="connsiteX11" fmla="*/ 593603 w 941946"/>
              <a:gd name="connsiteY11" fmla="*/ 892629 h 903514"/>
              <a:gd name="connsiteX12" fmla="*/ 669803 w 941946"/>
              <a:gd name="connsiteY12" fmla="*/ 859971 h 903514"/>
              <a:gd name="connsiteX13" fmla="*/ 735118 w 941946"/>
              <a:gd name="connsiteY13" fmla="*/ 849086 h 903514"/>
              <a:gd name="connsiteX14" fmla="*/ 767775 w 941946"/>
              <a:gd name="connsiteY14" fmla="*/ 827314 h 903514"/>
              <a:gd name="connsiteX15" fmla="*/ 843975 w 941946"/>
              <a:gd name="connsiteY15" fmla="*/ 805543 h 903514"/>
              <a:gd name="connsiteX16" fmla="*/ 909289 w 941946"/>
              <a:gd name="connsiteY16" fmla="*/ 762000 h 903514"/>
              <a:gd name="connsiteX17" fmla="*/ 941946 w 941946"/>
              <a:gd name="connsiteY17" fmla="*/ 740229 h 903514"/>
              <a:gd name="connsiteX18" fmla="*/ 931061 w 941946"/>
              <a:gd name="connsiteY18" fmla="*/ 587829 h 903514"/>
              <a:gd name="connsiteX19" fmla="*/ 909289 w 941946"/>
              <a:gd name="connsiteY19" fmla="*/ 522514 h 903514"/>
              <a:gd name="connsiteX20" fmla="*/ 887518 w 941946"/>
              <a:gd name="connsiteY20" fmla="*/ 435429 h 903514"/>
              <a:gd name="connsiteX21" fmla="*/ 876632 w 941946"/>
              <a:gd name="connsiteY21" fmla="*/ 228600 h 903514"/>
              <a:gd name="connsiteX22" fmla="*/ 865746 w 941946"/>
              <a:gd name="connsiteY22" fmla="*/ 119743 h 903514"/>
              <a:gd name="connsiteX23" fmla="*/ 843975 w 941946"/>
              <a:gd name="connsiteY23" fmla="*/ 97971 h 903514"/>
              <a:gd name="connsiteX24" fmla="*/ 822203 w 941946"/>
              <a:gd name="connsiteY24" fmla="*/ 65314 h 903514"/>
              <a:gd name="connsiteX25" fmla="*/ 756889 w 941946"/>
              <a:gd name="connsiteY25" fmla="*/ 43543 h 903514"/>
              <a:gd name="connsiteX26" fmla="*/ 724232 w 941946"/>
              <a:gd name="connsiteY26" fmla="*/ 32657 h 903514"/>
              <a:gd name="connsiteX27" fmla="*/ 626261 w 941946"/>
              <a:gd name="connsiteY27" fmla="*/ 10886 h 903514"/>
              <a:gd name="connsiteX28" fmla="*/ 550061 w 941946"/>
              <a:gd name="connsiteY28" fmla="*/ 0 h 903514"/>
              <a:gd name="connsiteX29" fmla="*/ 223489 w 941946"/>
              <a:gd name="connsiteY29" fmla="*/ 10886 h 903514"/>
              <a:gd name="connsiteX30" fmla="*/ 114632 w 941946"/>
              <a:gd name="connsiteY30" fmla="*/ 43543 h 903514"/>
              <a:gd name="connsiteX31" fmla="*/ 103746 w 941946"/>
              <a:gd name="connsiteY31" fmla="*/ 43543 h 9035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941946" h="903514">
                <a:moveTo>
                  <a:pt x="103746" y="43543"/>
                </a:moveTo>
                <a:cubicBezTo>
                  <a:pt x="100118" y="87086"/>
                  <a:pt x="101430" y="131326"/>
                  <a:pt x="92861" y="174171"/>
                </a:cubicBezTo>
                <a:cubicBezTo>
                  <a:pt x="90295" y="187000"/>
                  <a:pt x="74532" y="194207"/>
                  <a:pt x="71089" y="206829"/>
                </a:cubicBezTo>
                <a:cubicBezTo>
                  <a:pt x="63392" y="235052"/>
                  <a:pt x="65436" y="265132"/>
                  <a:pt x="60203" y="293914"/>
                </a:cubicBezTo>
                <a:cubicBezTo>
                  <a:pt x="58150" y="305203"/>
                  <a:pt x="52470" y="315538"/>
                  <a:pt x="49318" y="326571"/>
                </a:cubicBezTo>
                <a:cubicBezTo>
                  <a:pt x="45208" y="340956"/>
                  <a:pt x="42542" y="355729"/>
                  <a:pt x="38432" y="370114"/>
                </a:cubicBezTo>
                <a:cubicBezTo>
                  <a:pt x="7209" y="479391"/>
                  <a:pt x="50676" y="310244"/>
                  <a:pt x="16661" y="446314"/>
                </a:cubicBezTo>
                <a:cubicBezTo>
                  <a:pt x="18792" y="499602"/>
                  <a:pt x="0" y="661439"/>
                  <a:pt x="38432" y="751114"/>
                </a:cubicBezTo>
                <a:cubicBezTo>
                  <a:pt x="44824" y="766029"/>
                  <a:pt x="51854" y="780742"/>
                  <a:pt x="60203" y="794657"/>
                </a:cubicBezTo>
                <a:cubicBezTo>
                  <a:pt x="63242" y="799723"/>
                  <a:pt x="103364" y="868451"/>
                  <a:pt x="125518" y="881743"/>
                </a:cubicBezTo>
                <a:cubicBezTo>
                  <a:pt x="146133" y="894112"/>
                  <a:pt x="210296" y="901315"/>
                  <a:pt x="223489" y="903514"/>
                </a:cubicBezTo>
                <a:cubicBezTo>
                  <a:pt x="346860" y="899886"/>
                  <a:pt x="470349" y="899116"/>
                  <a:pt x="593603" y="892629"/>
                </a:cubicBezTo>
                <a:cubicBezTo>
                  <a:pt x="671552" y="888526"/>
                  <a:pt x="605710" y="881335"/>
                  <a:pt x="669803" y="859971"/>
                </a:cubicBezTo>
                <a:cubicBezTo>
                  <a:pt x="690742" y="852991"/>
                  <a:pt x="713346" y="852714"/>
                  <a:pt x="735118" y="849086"/>
                </a:cubicBezTo>
                <a:cubicBezTo>
                  <a:pt x="746004" y="841829"/>
                  <a:pt x="755750" y="832468"/>
                  <a:pt x="767775" y="827314"/>
                </a:cubicBezTo>
                <a:cubicBezTo>
                  <a:pt x="792448" y="816740"/>
                  <a:pt x="820135" y="818787"/>
                  <a:pt x="843975" y="805543"/>
                </a:cubicBezTo>
                <a:cubicBezTo>
                  <a:pt x="866848" y="792836"/>
                  <a:pt x="887518" y="776514"/>
                  <a:pt x="909289" y="762000"/>
                </a:cubicBezTo>
                <a:lnTo>
                  <a:pt x="941946" y="740229"/>
                </a:lnTo>
                <a:cubicBezTo>
                  <a:pt x="938318" y="689429"/>
                  <a:pt x="938616" y="638195"/>
                  <a:pt x="931061" y="587829"/>
                </a:cubicBezTo>
                <a:cubicBezTo>
                  <a:pt x="927657" y="565134"/>
                  <a:pt x="913790" y="545018"/>
                  <a:pt x="909289" y="522514"/>
                </a:cubicBezTo>
                <a:cubicBezTo>
                  <a:pt x="896153" y="456834"/>
                  <a:pt x="904254" y="485639"/>
                  <a:pt x="887518" y="435429"/>
                </a:cubicBezTo>
                <a:cubicBezTo>
                  <a:pt x="883889" y="366486"/>
                  <a:pt x="881382" y="297475"/>
                  <a:pt x="876632" y="228600"/>
                </a:cubicBezTo>
                <a:cubicBezTo>
                  <a:pt x="874123" y="192220"/>
                  <a:pt x="874590" y="155121"/>
                  <a:pt x="865746" y="119743"/>
                </a:cubicBezTo>
                <a:cubicBezTo>
                  <a:pt x="863257" y="109786"/>
                  <a:pt x="850386" y="105985"/>
                  <a:pt x="843975" y="97971"/>
                </a:cubicBezTo>
                <a:cubicBezTo>
                  <a:pt x="835802" y="87755"/>
                  <a:pt x="833297" y="72248"/>
                  <a:pt x="822203" y="65314"/>
                </a:cubicBezTo>
                <a:cubicBezTo>
                  <a:pt x="802742" y="53151"/>
                  <a:pt x="778660" y="50800"/>
                  <a:pt x="756889" y="43543"/>
                </a:cubicBezTo>
                <a:cubicBezTo>
                  <a:pt x="746003" y="39914"/>
                  <a:pt x="735364" y="35440"/>
                  <a:pt x="724232" y="32657"/>
                </a:cubicBezTo>
                <a:cubicBezTo>
                  <a:pt x="685081" y="22869"/>
                  <a:pt x="667730" y="17797"/>
                  <a:pt x="626261" y="10886"/>
                </a:cubicBezTo>
                <a:cubicBezTo>
                  <a:pt x="600952" y="6668"/>
                  <a:pt x="575461" y="3629"/>
                  <a:pt x="550061" y="0"/>
                </a:cubicBezTo>
                <a:cubicBezTo>
                  <a:pt x="441204" y="3629"/>
                  <a:pt x="332219" y="4490"/>
                  <a:pt x="223489" y="10886"/>
                </a:cubicBezTo>
                <a:cubicBezTo>
                  <a:pt x="207762" y="11811"/>
                  <a:pt x="117320" y="40855"/>
                  <a:pt x="114632" y="43543"/>
                </a:cubicBezTo>
                <a:lnTo>
                  <a:pt x="103746" y="43543"/>
                </a:lnTo>
                <a:close/>
              </a:path>
            </a:pathLst>
          </a:cu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олилиния 6"/>
          <p:cNvSpPr/>
          <p:nvPr/>
        </p:nvSpPr>
        <p:spPr>
          <a:xfrm>
            <a:off x="4212831" y="4750287"/>
            <a:ext cx="1009201" cy="1051799"/>
          </a:xfrm>
          <a:custGeom>
            <a:avLst/>
            <a:gdLst>
              <a:gd name="connsiteX0" fmla="*/ 163226 w 1009201"/>
              <a:gd name="connsiteY0" fmla="*/ 93856 h 1051799"/>
              <a:gd name="connsiteX1" fmla="*/ 402712 w 1009201"/>
              <a:gd name="connsiteY1" fmla="*/ 72084 h 1051799"/>
              <a:gd name="connsiteX2" fmla="*/ 435369 w 1009201"/>
              <a:gd name="connsiteY2" fmla="*/ 61199 h 1051799"/>
              <a:gd name="connsiteX3" fmla="*/ 620426 w 1009201"/>
              <a:gd name="connsiteY3" fmla="*/ 50313 h 1051799"/>
              <a:gd name="connsiteX4" fmla="*/ 827255 w 1009201"/>
              <a:gd name="connsiteY4" fmla="*/ 50313 h 1051799"/>
              <a:gd name="connsiteX5" fmla="*/ 881683 w 1009201"/>
              <a:gd name="connsiteY5" fmla="*/ 93856 h 1051799"/>
              <a:gd name="connsiteX6" fmla="*/ 914340 w 1009201"/>
              <a:gd name="connsiteY6" fmla="*/ 115627 h 1051799"/>
              <a:gd name="connsiteX7" fmla="*/ 936112 w 1009201"/>
              <a:gd name="connsiteY7" fmla="*/ 159170 h 1051799"/>
              <a:gd name="connsiteX8" fmla="*/ 957883 w 1009201"/>
              <a:gd name="connsiteY8" fmla="*/ 180942 h 1051799"/>
              <a:gd name="connsiteX9" fmla="*/ 968769 w 1009201"/>
              <a:gd name="connsiteY9" fmla="*/ 311570 h 1051799"/>
              <a:gd name="connsiteX10" fmla="*/ 979655 w 1009201"/>
              <a:gd name="connsiteY10" fmla="*/ 344227 h 1051799"/>
              <a:gd name="connsiteX11" fmla="*/ 990540 w 1009201"/>
              <a:gd name="connsiteY11" fmla="*/ 398656 h 1051799"/>
              <a:gd name="connsiteX12" fmla="*/ 1001426 w 1009201"/>
              <a:gd name="connsiteY12" fmla="*/ 442199 h 1051799"/>
              <a:gd name="connsiteX13" fmla="*/ 990540 w 1009201"/>
              <a:gd name="connsiteY13" fmla="*/ 801427 h 1051799"/>
              <a:gd name="connsiteX14" fmla="*/ 968769 w 1009201"/>
              <a:gd name="connsiteY14" fmla="*/ 921170 h 1051799"/>
              <a:gd name="connsiteX15" fmla="*/ 957883 w 1009201"/>
              <a:gd name="connsiteY15" fmla="*/ 975599 h 1051799"/>
              <a:gd name="connsiteX16" fmla="*/ 892569 w 1009201"/>
              <a:gd name="connsiteY16" fmla="*/ 997370 h 1051799"/>
              <a:gd name="connsiteX17" fmla="*/ 859912 w 1009201"/>
              <a:gd name="connsiteY17" fmla="*/ 1008256 h 1051799"/>
              <a:gd name="connsiteX18" fmla="*/ 783712 w 1009201"/>
              <a:gd name="connsiteY18" fmla="*/ 1030027 h 1051799"/>
              <a:gd name="connsiteX19" fmla="*/ 740169 w 1009201"/>
              <a:gd name="connsiteY19" fmla="*/ 1051799 h 1051799"/>
              <a:gd name="connsiteX20" fmla="*/ 468026 w 1009201"/>
              <a:gd name="connsiteY20" fmla="*/ 1040913 h 1051799"/>
              <a:gd name="connsiteX21" fmla="*/ 402712 w 1009201"/>
              <a:gd name="connsiteY21" fmla="*/ 1008256 h 1051799"/>
              <a:gd name="connsiteX22" fmla="*/ 337398 w 1009201"/>
              <a:gd name="connsiteY22" fmla="*/ 986484 h 1051799"/>
              <a:gd name="connsiteX23" fmla="*/ 315626 w 1009201"/>
              <a:gd name="connsiteY23" fmla="*/ 964713 h 1051799"/>
              <a:gd name="connsiteX24" fmla="*/ 282969 w 1009201"/>
              <a:gd name="connsiteY24" fmla="*/ 953827 h 1051799"/>
              <a:gd name="connsiteX25" fmla="*/ 261198 w 1009201"/>
              <a:gd name="connsiteY25" fmla="*/ 921170 h 1051799"/>
              <a:gd name="connsiteX26" fmla="*/ 217655 w 1009201"/>
              <a:gd name="connsiteY26" fmla="*/ 877627 h 1051799"/>
              <a:gd name="connsiteX27" fmla="*/ 206769 w 1009201"/>
              <a:gd name="connsiteY27" fmla="*/ 844970 h 1051799"/>
              <a:gd name="connsiteX28" fmla="*/ 163226 w 1009201"/>
              <a:gd name="connsiteY28" fmla="*/ 779656 h 1051799"/>
              <a:gd name="connsiteX29" fmla="*/ 119683 w 1009201"/>
              <a:gd name="connsiteY29" fmla="*/ 692570 h 1051799"/>
              <a:gd name="connsiteX30" fmla="*/ 76140 w 1009201"/>
              <a:gd name="connsiteY30" fmla="*/ 594599 h 1051799"/>
              <a:gd name="connsiteX31" fmla="*/ 54369 w 1009201"/>
              <a:gd name="connsiteY31" fmla="*/ 529284 h 1051799"/>
              <a:gd name="connsiteX32" fmla="*/ 43483 w 1009201"/>
              <a:gd name="connsiteY32" fmla="*/ 496627 h 1051799"/>
              <a:gd name="connsiteX33" fmla="*/ 97912 w 1009201"/>
              <a:gd name="connsiteY33" fmla="*/ 148284 h 1051799"/>
              <a:gd name="connsiteX34" fmla="*/ 119683 w 1009201"/>
              <a:gd name="connsiteY34" fmla="*/ 104742 h 1051799"/>
              <a:gd name="connsiteX35" fmla="*/ 163226 w 1009201"/>
              <a:gd name="connsiteY35" fmla="*/ 93856 h 10517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09201" h="1051799">
                <a:moveTo>
                  <a:pt x="163226" y="93856"/>
                </a:moveTo>
                <a:cubicBezTo>
                  <a:pt x="210397" y="88413"/>
                  <a:pt x="149962" y="95061"/>
                  <a:pt x="402712" y="72084"/>
                </a:cubicBezTo>
                <a:cubicBezTo>
                  <a:pt x="414139" y="71045"/>
                  <a:pt x="423952" y="62341"/>
                  <a:pt x="435369" y="61199"/>
                </a:cubicBezTo>
                <a:cubicBezTo>
                  <a:pt x="496855" y="55051"/>
                  <a:pt x="558740" y="53942"/>
                  <a:pt x="620426" y="50313"/>
                </a:cubicBezTo>
                <a:cubicBezTo>
                  <a:pt x="705159" y="29129"/>
                  <a:pt x="691811" y="27739"/>
                  <a:pt x="827255" y="50313"/>
                </a:cubicBezTo>
                <a:cubicBezTo>
                  <a:pt x="848419" y="53840"/>
                  <a:pt x="866376" y="81610"/>
                  <a:pt x="881683" y="93856"/>
                </a:cubicBezTo>
                <a:cubicBezTo>
                  <a:pt x="891899" y="102029"/>
                  <a:pt x="903454" y="108370"/>
                  <a:pt x="914340" y="115627"/>
                </a:cubicBezTo>
                <a:cubicBezTo>
                  <a:pt x="921597" y="130141"/>
                  <a:pt x="927111" y="145668"/>
                  <a:pt x="936112" y="159170"/>
                </a:cubicBezTo>
                <a:cubicBezTo>
                  <a:pt x="941805" y="167710"/>
                  <a:pt x="955733" y="170907"/>
                  <a:pt x="957883" y="180942"/>
                </a:cubicBezTo>
                <a:cubicBezTo>
                  <a:pt x="967038" y="223666"/>
                  <a:pt x="962994" y="268260"/>
                  <a:pt x="968769" y="311570"/>
                </a:cubicBezTo>
                <a:cubicBezTo>
                  <a:pt x="970286" y="322944"/>
                  <a:pt x="976872" y="333095"/>
                  <a:pt x="979655" y="344227"/>
                </a:cubicBezTo>
                <a:cubicBezTo>
                  <a:pt x="984142" y="362177"/>
                  <a:pt x="986526" y="380594"/>
                  <a:pt x="990540" y="398656"/>
                </a:cubicBezTo>
                <a:cubicBezTo>
                  <a:pt x="993785" y="413261"/>
                  <a:pt x="997797" y="427685"/>
                  <a:pt x="1001426" y="442199"/>
                </a:cubicBezTo>
                <a:cubicBezTo>
                  <a:pt x="997797" y="561942"/>
                  <a:pt x="996377" y="681772"/>
                  <a:pt x="990540" y="801427"/>
                </a:cubicBezTo>
                <a:cubicBezTo>
                  <a:pt x="987023" y="873526"/>
                  <a:pt x="985458" y="871104"/>
                  <a:pt x="968769" y="921170"/>
                </a:cubicBezTo>
                <a:cubicBezTo>
                  <a:pt x="993823" y="946225"/>
                  <a:pt x="1009201" y="947089"/>
                  <a:pt x="957883" y="975599"/>
                </a:cubicBezTo>
                <a:cubicBezTo>
                  <a:pt x="937822" y="986744"/>
                  <a:pt x="914340" y="990113"/>
                  <a:pt x="892569" y="997370"/>
                </a:cubicBezTo>
                <a:cubicBezTo>
                  <a:pt x="881683" y="1000999"/>
                  <a:pt x="871044" y="1005473"/>
                  <a:pt x="859912" y="1008256"/>
                </a:cubicBezTo>
                <a:cubicBezTo>
                  <a:pt x="837824" y="1013778"/>
                  <a:pt x="805570" y="1020660"/>
                  <a:pt x="783712" y="1030027"/>
                </a:cubicBezTo>
                <a:cubicBezTo>
                  <a:pt x="768796" y="1036419"/>
                  <a:pt x="754683" y="1044542"/>
                  <a:pt x="740169" y="1051799"/>
                </a:cubicBezTo>
                <a:cubicBezTo>
                  <a:pt x="649455" y="1048170"/>
                  <a:pt x="558582" y="1047381"/>
                  <a:pt x="468026" y="1040913"/>
                </a:cubicBezTo>
                <a:cubicBezTo>
                  <a:pt x="432552" y="1038379"/>
                  <a:pt x="433978" y="1022152"/>
                  <a:pt x="402712" y="1008256"/>
                </a:cubicBezTo>
                <a:cubicBezTo>
                  <a:pt x="381741" y="998935"/>
                  <a:pt x="337398" y="986484"/>
                  <a:pt x="337398" y="986484"/>
                </a:cubicBezTo>
                <a:cubicBezTo>
                  <a:pt x="330141" y="979227"/>
                  <a:pt x="324427" y="969993"/>
                  <a:pt x="315626" y="964713"/>
                </a:cubicBezTo>
                <a:cubicBezTo>
                  <a:pt x="305787" y="958809"/>
                  <a:pt x="291929" y="960995"/>
                  <a:pt x="282969" y="953827"/>
                </a:cubicBezTo>
                <a:cubicBezTo>
                  <a:pt x="272753" y="945654"/>
                  <a:pt x="269712" y="931103"/>
                  <a:pt x="261198" y="921170"/>
                </a:cubicBezTo>
                <a:cubicBezTo>
                  <a:pt x="247840" y="905585"/>
                  <a:pt x="217655" y="877627"/>
                  <a:pt x="217655" y="877627"/>
                </a:cubicBezTo>
                <a:cubicBezTo>
                  <a:pt x="214026" y="866741"/>
                  <a:pt x="212342" y="855001"/>
                  <a:pt x="206769" y="844970"/>
                </a:cubicBezTo>
                <a:cubicBezTo>
                  <a:pt x="194062" y="822097"/>
                  <a:pt x="171500" y="804479"/>
                  <a:pt x="163226" y="779656"/>
                </a:cubicBezTo>
                <a:cubicBezTo>
                  <a:pt x="138209" y="704605"/>
                  <a:pt x="157682" y="730569"/>
                  <a:pt x="119683" y="692570"/>
                </a:cubicBezTo>
                <a:cubicBezTo>
                  <a:pt x="93775" y="614844"/>
                  <a:pt x="110642" y="646351"/>
                  <a:pt x="76140" y="594599"/>
                </a:cubicBezTo>
                <a:lnTo>
                  <a:pt x="54369" y="529284"/>
                </a:lnTo>
                <a:lnTo>
                  <a:pt x="43483" y="496627"/>
                </a:lnTo>
                <a:cubicBezTo>
                  <a:pt x="62585" y="0"/>
                  <a:pt x="0" y="344107"/>
                  <a:pt x="97912" y="148284"/>
                </a:cubicBezTo>
                <a:cubicBezTo>
                  <a:pt x="105169" y="133770"/>
                  <a:pt x="106181" y="113743"/>
                  <a:pt x="119683" y="104742"/>
                </a:cubicBezTo>
                <a:cubicBezTo>
                  <a:pt x="131760" y="96691"/>
                  <a:pt x="116055" y="99299"/>
                  <a:pt x="163226" y="93856"/>
                </a:cubicBezTo>
                <a:close/>
              </a:path>
            </a:pathLst>
          </a:custGeom>
          <a:solidFill>
            <a:srgbClr val="00B050">
              <a:alpha val="0"/>
            </a:srgb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олилиния 7"/>
          <p:cNvSpPr/>
          <p:nvPr/>
        </p:nvSpPr>
        <p:spPr>
          <a:xfrm>
            <a:off x="5227664" y="4887686"/>
            <a:ext cx="770365" cy="729343"/>
          </a:xfrm>
          <a:custGeom>
            <a:avLst/>
            <a:gdLst>
              <a:gd name="connsiteX0" fmla="*/ 117222 w 770365"/>
              <a:gd name="connsiteY0" fmla="*/ 0 h 729343"/>
              <a:gd name="connsiteX1" fmla="*/ 106336 w 770365"/>
              <a:gd name="connsiteY1" fmla="*/ 32657 h 729343"/>
              <a:gd name="connsiteX2" fmla="*/ 41022 w 770365"/>
              <a:gd name="connsiteY2" fmla="*/ 65314 h 729343"/>
              <a:gd name="connsiteX3" fmla="*/ 30136 w 770365"/>
              <a:gd name="connsiteY3" fmla="*/ 435428 h 729343"/>
              <a:gd name="connsiteX4" fmla="*/ 51907 w 770365"/>
              <a:gd name="connsiteY4" fmla="*/ 522514 h 729343"/>
              <a:gd name="connsiteX5" fmla="*/ 62793 w 770365"/>
              <a:gd name="connsiteY5" fmla="*/ 555171 h 729343"/>
              <a:gd name="connsiteX6" fmla="*/ 117222 w 770365"/>
              <a:gd name="connsiteY6" fmla="*/ 620485 h 729343"/>
              <a:gd name="connsiteX7" fmla="*/ 160765 w 770365"/>
              <a:gd name="connsiteY7" fmla="*/ 674914 h 729343"/>
              <a:gd name="connsiteX8" fmla="*/ 193422 w 770365"/>
              <a:gd name="connsiteY8" fmla="*/ 685800 h 729343"/>
              <a:gd name="connsiteX9" fmla="*/ 258736 w 770365"/>
              <a:gd name="connsiteY9" fmla="*/ 729343 h 729343"/>
              <a:gd name="connsiteX10" fmla="*/ 574422 w 770365"/>
              <a:gd name="connsiteY10" fmla="*/ 718457 h 729343"/>
              <a:gd name="connsiteX11" fmla="*/ 617965 w 770365"/>
              <a:gd name="connsiteY11" fmla="*/ 707571 h 729343"/>
              <a:gd name="connsiteX12" fmla="*/ 650622 w 770365"/>
              <a:gd name="connsiteY12" fmla="*/ 685800 h 729343"/>
              <a:gd name="connsiteX13" fmla="*/ 672393 w 770365"/>
              <a:gd name="connsiteY13" fmla="*/ 653143 h 729343"/>
              <a:gd name="connsiteX14" fmla="*/ 726822 w 770365"/>
              <a:gd name="connsiteY14" fmla="*/ 609600 h 729343"/>
              <a:gd name="connsiteX15" fmla="*/ 748593 w 770365"/>
              <a:gd name="connsiteY15" fmla="*/ 544285 h 729343"/>
              <a:gd name="connsiteX16" fmla="*/ 770365 w 770365"/>
              <a:gd name="connsiteY16" fmla="*/ 446314 h 729343"/>
              <a:gd name="connsiteX17" fmla="*/ 759479 w 770365"/>
              <a:gd name="connsiteY17" fmla="*/ 293914 h 729343"/>
              <a:gd name="connsiteX18" fmla="*/ 737707 w 770365"/>
              <a:gd name="connsiteY18" fmla="*/ 228600 h 729343"/>
              <a:gd name="connsiteX19" fmla="*/ 715936 w 770365"/>
              <a:gd name="connsiteY19" fmla="*/ 206828 h 729343"/>
              <a:gd name="connsiteX20" fmla="*/ 705050 w 770365"/>
              <a:gd name="connsiteY20" fmla="*/ 163285 h 729343"/>
              <a:gd name="connsiteX21" fmla="*/ 639736 w 770365"/>
              <a:gd name="connsiteY21" fmla="*/ 108857 h 729343"/>
              <a:gd name="connsiteX22" fmla="*/ 607079 w 770365"/>
              <a:gd name="connsiteY22" fmla="*/ 97971 h 729343"/>
              <a:gd name="connsiteX23" fmla="*/ 574422 w 770365"/>
              <a:gd name="connsiteY23" fmla="*/ 76200 h 729343"/>
              <a:gd name="connsiteX24" fmla="*/ 476450 w 770365"/>
              <a:gd name="connsiteY24" fmla="*/ 65314 h 729343"/>
              <a:gd name="connsiteX25" fmla="*/ 204307 w 770365"/>
              <a:gd name="connsiteY25" fmla="*/ 43543 h 729343"/>
              <a:gd name="connsiteX26" fmla="*/ 138993 w 770365"/>
              <a:gd name="connsiteY26" fmla="*/ 21771 h 729343"/>
              <a:gd name="connsiteX27" fmla="*/ 117222 w 770365"/>
              <a:gd name="connsiteY27" fmla="*/ 0 h 7293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770365" h="729343">
                <a:moveTo>
                  <a:pt x="117222" y="0"/>
                </a:moveTo>
                <a:cubicBezTo>
                  <a:pt x="113593" y="10886"/>
                  <a:pt x="113504" y="23697"/>
                  <a:pt x="106336" y="32657"/>
                </a:cubicBezTo>
                <a:cubicBezTo>
                  <a:pt x="90989" y="51840"/>
                  <a:pt x="62534" y="58143"/>
                  <a:pt x="41022" y="65314"/>
                </a:cubicBezTo>
                <a:cubicBezTo>
                  <a:pt x="0" y="229400"/>
                  <a:pt x="6588" y="168548"/>
                  <a:pt x="30136" y="435428"/>
                </a:cubicBezTo>
                <a:cubicBezTo>
                  <a:pt x="32766" y="465234"/>
                  <a:pt x="42445" y="494128"/>
                  <a:pt x="51907" y="522514"/>
                </a:cubicBezTo>
                <a:cubicBezTo>
                  <a:pt x="55536" y="533400"/>
                  <a:pt x="57100" y="545208"/>
                  <a:pt x="62793" y="555171"/>
                </a:cubicBezTo>
                <a:cubicBezTo>
                  <a:pt x="99853" y="620026"/>
                  <a:pt x="83613" y="578474"/>
                  <a:pt x="117222" y="620485"/>
                </a:cubicBezTo>
                <a:cubicBezTo>
                  <a:pt x="130917" y="637604"/>
                  <a:pt x="140543" y="662781"/>
                  <a:pt x="160765" y="674914"/>
                </a:cubicBezTo>
                <a:cubicBezTo>
                  <a:pt x="170604" y="680818"/>
                  <a:pt x="183391" y="680227"/>
                  <a:pt x="193422" y="685800"/>
                </a:cubicBezTo>
                <a:cubicBezTo>
                  <a:pt x="216295" y="698507"/>
                  <a:pt x="258736" y="729343"/>
                  <a:pt x="258736" y="729343"/>
                </a:cubicBezTo>
                <a:cubicBezTo>
                  <a:pt x="363965" y="725714"/>
                  <a:pt x="469324" y="724827"/>
                  <a:pt x="574422" y="718457"/>
                </a:cubicBezTo>
                <a:cubicBezTo>
                  <a:pt x="589356" y="717552"/>
                  <a:pt x="604214" y="713464"/>
                  <a:pt x="617965" y="707571"/>
                </a:cubicBezTo>
                <a:cubicBezTo>
                  <a:pt x="629990" y="702417"/>
                  <a:pt x="639736" y="693057"/>
                  <a:pt x="650622" y="685800"/>
                </a:cubicBezTo>
                <a:cubicBezTo>
                  <a:pt x="657879" y="674914"/>
                  <a:pt x="664220" y="663359"/>
                  <a:pt x="672393" y="653143"/>
                </a:cubicBezTo>
                <a:cubicBezTo>
                  <a:pt x="690120" y="630984"/>
                  <a:pt x="702573" y="625766"/>
                  <a:pt x="726822" y="609600"/>
                </a:cubicBezTo>
                <a:cubicBezTo>
                  <a:pt x="734079" y="587828"/>
                  <a:pt x="743027" y="566549"/>
                  <a:pt x="748593" y="544285"/>
                </a:cubicBezTo>
                <a:cubicBezTo>
                  <a:pt x="763967" y="482793"/>
                  <a:pt x="756545" y="515413"/>
                  <a:pt x="770365" y="446314"/>
                </a:cubicBezTo>
                <a:cubicBezTo>
                  <a:pt x="766736" y="395514"/>
                  <a:pt x="767034" y="344280"/>
                  <a:pt x="759479" y="293914"/>
                </a:cubicBezTo>
                <a:cubicBezTo>
                  <a:pt x="756075" y="271219"/>
                  <a:pt x="753934" y="244828"/>
                  <a:pt x="737707" y="228600"/>
                </a:cubicBezTo>
                <a:lnTo>
                  <a:pt x="715936" y="206828"/>
                </a:lnTo>
                <a:cubicBezTo>
                  <a:pt x="712307" y="192314"/>
                  <a:pt x="712473" y="176275"/>
                  <a:pt x="705050" y="163285"/>
                </a:cubicBezTo>
                <a:cubicBezTo>
                  <a:pt x="695420" y="146432"/>
                  <a:pt x="657772" y="117875"/>
                  <a:pt x="639736" y="108857"/>
                </a:cubicBezTo>
                <a:cubicBezTo>
                  <a:pt x="629473" y="103725"/>
                  <a:pt x="617342" y="103103"/>
                  <a:pt x="607079" y="97971"/>
                </a:cubicBezTo>
                <a:cubicBezTo>
                  <a:pt x="595377" y="92120"/>
                  <a:pt x="587114" y="79373"/>
                  <a:pt x="574422" y="76200"/>
                </a:cubicBezTo>
                <a:cubicBezTo>
                  <a:pt x="542545" y="68231"/>
                  <a:pt x="509107" y="68943"/>
                  <a:pt x="476450" y="65314"/>
                </a:cubicBezTo>
                <a:cubicBezTo>
                  <a:pt x="358156" y="25881"/>
                  <a:pt x="523696" y="77763"/>
                  <a:pt x="204307" y="43543"/>
                </a:cubicBezTo>
                <a:cubicBezTo>
                  <a:pt x="181489" y="41098"/>
                  <a:pt x="161942" y="21771"/>
                  <a:pt x="138993" y="21771"/>
                </a:cubicBezTo>
                <a:lnTo>
                  <a:pt x="117222" y="0"/>
                </a:lnTo>
                <a:close/>
              </a:path>
            </a:pathLst>
          </a:custGeom>
          <a:solidFill>
            <a:schemeClr val="accent1">
              <a:alpha val="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1" name="Rectangle 1"/>
          <p:cNvSpPr>
            <a:spLocks noChangeArrowheads="1"/>
          </p:cNvSpPr>
          <p:nvPr/>
        </p:nvSpPr>
        <p:spPr bwMode="auto">
          <a:xfrm>
            <a:off x="571472" y="357166"/>
            <a:ext cx="7858180" cy="637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indent="449263" algn="just" fontAlgn="base">
              <a:spcBef>
                <a:spcPct val="0"/>
              </a:spcBef>
              <a:spcAft>
                <a:spcPct val="0"/>
              </a:spcAft>
              <a:tabLst>
                <a:tab pos="4140200" algn="l"/>
              </a:tabLst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1.1.3. Свойства индуктивности ЛЭП (</a:t>
            </a:r>
            <a:r>
              <a:rPr lang="ru-RU" sz="2400" b="1" i="1" dirty="0" smtClean="0">
                <a:solidFill>
                  <a:srgbClr val="C0000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x</a:t>
            </a:r>
            <a:r>
              <a:rPr lang="ru-RU" sz="2400" b="1" i="1" baseline="-30000" dirty="0" smtClean="0">
                <a:solidFill>
                  <a:srgbClr val="C0000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0 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)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140200" algn="l"/>
              </a:tabLst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Индуктивность ЛЭП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вызвана явлениями самоиндукции и взаимоиндукции фаз линии и определяется в зависимости от диаметра проводов фазы и расстояния между фазами. В практике расчетов электрических сетей используют индуктивное сопротивление фаз ЛЭП. </a:t>
            </a:r>
          </a:p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140200" algn="l"/>
              </a:tabLst>
            </a:pP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Погонное индуктивное сопротивление ВЛ 330-1150 кВ x</a:t>
            </a:r>
            <a:r>
              <a:rPr kumimoji="0" lang="ru-RU" sz="2400" b="1" i="1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0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в среднем равно 0,31 Ом / км.</a:t>
            </a:r>
            <a:endParaRPr kumimoji="0" lang="ru-RU" sz="24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140200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Вследствие несовершенства изоляции ВЛ и явления короны в местах присоединения проводов к гирляндам изоляторов ВЛ имеют место потери электроэнергии от токов утечки по изоляторам ВЛ и короны. Большое влияние на эти потери оказывает влажность и загрязнение окружающего воздуха. В зависимости от погоды потери от токов утечки и на корону могут изменяться в десятки раз.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5" name="Rectangle 1"/>
          <p:cNvSpPr>
            <a:spLocks noChangeArrowheads="1"/>
          </p:cNvSpPr>
          <p:nvPr/>
        </p:nvSpPr>
        <p:spPr bwMode="auto">
          <a:xfrm>
            <a:off x="142844" y="0"/>
            <a:ext cx="8786874" cy="193899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indent="449263"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2000" b="1" dirty="0" smtClean="0">
                <a:solidFill>
                  <a:srgbClr val="C0000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1.1.4. Свойство активной проводимости</a:t>
            </a:r>
            <a:r>
              <a:rPr lang="ru-RU" sz="2000" b="1" i="1" dirty="0" smtClean="0">
                <a:solidFill>
                  <a:srgbClr val="C0000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(g</a:t>
            </a:r>
            <a:r>
              <a:rPr lang="ru-RU" sz="2000" b="1" i="1" baseline="-30000" dirty="0" smtClean="0">
                <a:solidFill>
                  <a:srgbClr val="C0000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0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)</a:t>
            </a:r>
          </a:p>
          <a:p>
            <a:pPr lvl="0" indent="449263" algn="just"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Моделирование потерь в изоляции ВЛ можно выполнить с помощью введения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активной проводимости 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g</a:t>
            </a:r>
            <a:r>
              <a:rPr kumimoji="0" lang="ru-RU" sz="2000" b="1" i="1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0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,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величина которой определяется по экспериментальным данным, полученных в результате наблюдений и расчетов существующих ВЛ. 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Для большинства ВЛ 330-1150 кВ погонная активная проводимость задается в пределах 0,01…0,1 мкСм / км.</a:t>
            </a:r>
            <a:endParaRPr kumimoji="0" lang="ru-RU" sz="20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426" name="Rectangle 2"/>
          <p:cNvSpPr>
            <a:spLocks noChangeArrowheads="1"/>
          </p:cNvSpPr>
          <p:nvPr/>
        </p:nvSpPr>
        <p:spPr bwMode="auto">
          <a:xfrm>
            <a:off x="0" y="2214554"/>
            <a:ext cx="9001156" cy="1938992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indent="449263" algn="just"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1.1.5. Свойство емкостной проводимости</a:t>
            </a:r>
            <a:r>
              <a:rPr lang="ru-RU" sz="2000" b="1" i="1" dirty="0" smtClean="0">
                <a:solidFill>
                  <a:srgbClr val="C0000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(b</a:t>
            </a:r>
            <a:r>
              <a:rPr lang="ru-RU" sz="2000" b="1" baseline="-30000" dirty="0" smtClean="0">
                <a:solidFill>
                  <a:srgbClr val="C0000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0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)</a:t>
            </a:r>
          </a:p>
          <a:p>
            <a:pPr lvl="0" indent="449263" algn="just"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Емкостные проводимости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между фазами и между проводами и землей, грозозащитными тросами и заземленными частями опоры моделируются одним параметром –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емкостной проводимостью фазы 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b</a:t>
            </a:r>
            <a:r>
              <a:rPr kumimoji="0" lang="ru-RU" sz="20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0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.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lvl="0" indent="449263" algn="just"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Величина 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погонной емкостной проводимости ВЛ 330-1150 кВ в среднем составляет 3,5 мкСм / км.</a:t>
            </a:r>
            <a:endParaRPr kumimoji="0" lang="ru-RU" sz="20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427" name="Rectangle 3"/>
          <p:cNvSpPr>
            <a:spLocks noChangeArrowheads="1"/>
          </p:cNvSpPr>
          <p:nvPr/>
        </p:nvSpPr>
        <p:spPr bwMode="auto">
          <a:xfrm>
            <a:off x="214282" y="4572008"/>
            <a:ext cx="8429684" cy="132343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784225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В цепи с распределенными параметрами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интервал времени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распространения электромагнитных волн вдоль линии сопоставим с интервалом времени, в течение которого токи и напряжения изменяются на заметную величину от полного их изменения.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49" name="Rectangle 1"/>
          <p:cNvSpPr>
            <a:spLocks noChangeArrowheads="1"/>
          </p:cNvSpPr>
          <p:nvPr/>
        </p:nvSpPr>
        <p:spPr bwMode="auto">
          <a:xfrm>
            <a:off x="357158" y="357166"/>
            <a:ext cx="8429684" cy="4154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784225" algn="l"/>
              </a:tabLst>
            </a:pP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Другими свойствами линии электропередачи 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являются: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784225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- непрерывность переменных,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784225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- стационарность,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784225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-одномерность в отношении пространства и многомерность в отношении переменных, характеризующих работы линии в разных точках линии,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784225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-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статизм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или динамичность (в зависимости от исследуемых процессов),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784225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- линейность или нелинейность (в зависимости от уравнений, описывающих режим работы линии) – при этом параметры линии считаются постоянными величинами.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3592</TotalTime>
  <Words>3190</Words>
  <Application>Microsoft Office PowerPoint</Application>
  <PresentationFormat>Экран (4:3)</PresentationFormat>
  <Paragraphs>192</Paragraphs>
  <Slides>53</Slides>
  <Notes>1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53</vt:i4>
      </vt:variant>
    </vt:vector>
  </HeadingPairs>
  <TitlesOfParts>
    <vt:vector size="56" baseType="lpstr">
      <vt:lpstr>Тема Office</vt:lpstr>
      <vt:lpstr>Формула</vt:lpstr>
      <vt:lpstr>Microsoft Equation 3.0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  <vt:lpstr>Слайд 25</vt:lpstr>
      <vt:lpstr>Слайд 26</vt:lpstr>
      <vt:lpstr>Слайд 27</vt:lpstr>
      <vt:lpstr>Слайд 28</vt:lpstr>
      <vt:lpstr>Слайд 29</vt:lpstr>
      <vt:lpstr>Слайд 30</vt:lpstr>
      <vt:lpstr>Слайд 31</vt:lpstr>
      <vt:lpstr>Слайд 32</vt:lpstr>
      <vt:lpstr>Слайд 33</vt:lpstr>
      <vt:lpstr>Слайд 34</vt:lpstr>
      <vt:lpstr>Слайд 35</vt:lpstr>
      <vt:lpstr>Слайд 36</vt:lpstr>
      <vt:lpstr>Слайд 37</vt:lpstr>
      <vt:lpstr>Слайд 38</vt:lpstr>
      <vt:lpstr>Слайд 39</vt:lpstr>
      <vt:lpstr>Слайд 40</vt:lpstr>
      <vt:lpstr>Слайд 41</vt:lpstr>
      <vt:lpstr>Слайд 42</vt:lpstr>
      <vt:lpstr>Слайд 43</vt:lpstr>
      <vt:lpstr>Слайд 44</vt:lpstr>
      <vt:lpstr>Слайд 45</vt:lpstr>
      <vt:lpstr>Слайд 46</vt:lpstr>
      <vt:lpstr>Слайд 47</vt:lpstr>
      <vt:lpstr>Слайд 48</vt:lpstr>
      <vt:lpstr>Слайд 49</vt:lpstr>
      <vt:lpstr>Слайд 50</vt:lpstr>
      <vt:lpstr>Слайд 51</vt:lpstr>
      <vt:lpstr>Слайд 52</vt:lpstr>
      <vt:lpstr>Слайд 53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Ившин Игорь Владимирович</dc:creator>
  <cp:lastModifiedBy>maksimov.vv</cp:lastModifiedBy>
  <cp:revision>252</cp:revision>
  <dcterms:created xsi:type="dcterms:W3CDTF">2015-09-07T08:36:00Z</dcterms:created>
  <dcterms:modified xsi:type="dcterms:W3CDTF">2017-10-03T08:54:55Z</dcterms:modified>
</cp:coreProperties>
</file>