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18"/>
  </p:notesMasterIdLst>
  <p:handoutMasterIdLst>
    <p:handoutMasterId r:id="rId19"/>
  </p:handoutMasterIdLst>
  <p:sldIdLst>
    <p:sldId id="256" r:id="rId5"/>
    <p:sldId id="258" r:id="rId6"/>
    <p:sldId id="262" r:id="rId7"/>
    <p:sldId id="303" r:id="rId8"/>
    <p:sldId id="304" r:id="rId9"/>
    <p:sldId id="295" r:id="rId10"/>
    <p:sldId id="277" r:id="rId11"/>
    <p:sldId id="306" r:id="rId12"/>
    <p:sldId id="305" r:id="rId13"/>
    <p:sldId id="298" r:id="rId14"/>
    <p:sldId id="301" r:id="rId15"/>
    <p:sldId id="302" r:id="rId16"/>
    <p:sldId id="276" r:id="rId17"/>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Автор"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62" y="210"/>
      </p:cViewPr>
      <p:guideLst>
        <p:guide orient="horz" pos="3360"/>
        <p:guide pos="3840"/>
      </p:guideLst>
    </p:cSldViewPr>
  </p:slideViewPr>
  <p:notesTextViewPr>
    <p:cViewPr>
      <p:scale>
        <a:sx n="1" d="1"/>
        <a:sy n="1" d="1"/>
      </p:scale>
      <p:origin x="0" y="0"/>
    </p:cViewPr>
  </p:notesTextViewPr>
  <p:notesViewPr>
    <p:cSldViewPr snapToGrid="0">
      <p:cViewPr>
        <p:scale>
          <a:sx n="75" d="100"/>
          <a:sy n="75" d="100"/>
        </p:scale>
        <p:origin x="4032" y="3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2C48FB7-4632-4FB7-A822-C8EE7A1BCE57}" type="datetime1">
              <a:rPr lang="ru-RU" smtClean="0"/>
              <a:t>вс 11.06.23</a:t>
            </a:fld>
            <a:endParaRPr lang="ru-RU" dirty="0"/>
          </a:p>
        </p:txBody>
      </p:sp>
      <p:sp>
        <p:nvSpPr>
          <p:cNvPr id="4" name="Нижний колонтитул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ru-RU" smtClean="0"/>
              <a:t>‹#›</a:t>
            </a:fld>
            <a:endParaRPr lang="ru-RU"/>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7D626-816E-4770-8022-B9B504B09470}" type="datetime1">
              <a:rPr lang="ru-RU" smtClean="0"/>
              <a:pPr/>
              <a:t>вс 11.06.23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ru-RU" noProof="0" smtClean="0"/>
              <a:t>‹#›</a:t>
            </a:fld>
            <a:endParaRPr lang="ru-RU"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a:t>
            </a:fld>
            <a:endParaRPr lang="ru-RU"/>
          </a:p>
        </p:txBody>
      </p:sp>
    </p:spTree>
    <p:extLst>
      <p:ext uri="{BB962C8B-B14F-4D97-AF65-F5344CB8AC3E}">
        <p14:creationId xmlns:p14="http://schemas.microsoft.com/office/powerpoint/2010/main" val="143551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10</a:t>
            </a:fld>
            <a:endParaRPr lang="ru-RU"/>
          </a:p>
        </p:txBody>
      </p:sp>
    </p:spTree>
    <p:extLst>
      <p:ext uri="{BB962C8B-B14F-4D97-AF65-F5344CB8AC3E}">
        <p14:creationId xmlns:p14="http://schemas.microsoft.com/office/powerpoint/2010/main" val="4169495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11</a:t>
            </a:fld>
            <a:endParaRPr lang="ru-RU"/>
          </a:p>
        </p:txBody>
      </p:sp>
    </p:spTree>
    <p:extLst>
      <p:ext uri="{BB962C8B-B14F-4D97-AF65-F5344CB8AC3E}">
        <p14:creationId xmlns:p14="http://schemas.microsoft.com/office/powerpoint/2010/main" val="209787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12</a:t>
            </a:fld>
            <a:endParaRPr lang="ru-RU"/>
          </a:p>
        </p:txBody>
      </p:sp>
    </p:spTree>
    <p:extLst>
      <p:ext uri="{BB962C8B-B14F-4D97-AF65-F5344CB8AC3E}">
        <p14:creationId xmlns:p14="http://schemas.microsoft.com/office/powerpoint/2010/main" val="2859606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0" dirty="0"/>
          </a:p>
        </p:txBody>
      </p:sp>
      <p:sp>
        <p:nvSpPr>
          <p:cNvPr id="4" name="Номер слайда 3"/>
          <p:cNvSpPr>
            <a:spLocks noGrp="1"/>
          </p:cNvSpPr>
          <p:nvPr>
            <p:ph type="sldNum" sz="quarter" idx="5"/>
          </p:nvPr>
        </p:nvSpPr>
        <p:spPr/>
        <p:txBody>
          <a:bodyPr rtlCol="0"/>
          <a:lstStyle/>
          <a:p>
            <a:pPr rtl="0"/>
            <a:fld id="{D4B9A9E5-4F7F-4A7D-9DE1-899232329269}" type="slidenum">
              <a:rPr lang="ru-RU" smtClean="0"/>
              <a:t>13</a:t>
            </a:fld>
            <a:endParaRPr lang="ru-RU"/>
          </a:p>
        </p:txBody>
      </p:sp>
    </p:spTree>
    <p:extLst>
      <p:ext uri="{BB962C8B-B14F-4D97-AF65-F5344CB8AC3E}">
        <p14:creationId xmlns:p14="http://schemas.microsoft.com/office/powerpoint/2010/main" val="17032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2</a:t>
            </a:fld>
            <a:endParaRPr lang="ru-RU"/>
          </a:p>
        </p:txBody>
      </p:sp>
    </p:spTree>
    <p:extLst>
      <p:ext uri="{BB962C8B-B14F-4D97-AF65-F5344CB8AC3E}">
        <p14:creationId xmlns:p14="http://schemas.microsoft.com/office/powerpoint/2010/main" val="212451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3</a:t>
            </a:fld>
            <a:endParaRPr lang="ru-RU"/>
          </a:p>
        </p:txBody>
      </p:sp>
    </p:spTree>
    <p:extLst>
      <p:ext uri="{BB962C8B-B14F-4D97-AF65-F5344CB8AC3E}">
        <p14:creationId xmlns:p14="http://schemas.microsoft.com/office/powerpoint/2010/main" val="1252785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4</a:t>
            </a:fld>
            <a:endParaRPr lang="ru-RU"/>
          </a:p>
        </p:txBody>
      </p:sp>
    </p:spTree>
    <p:extLst>
      <p:ext uri="{BB962C8B-B14F-4D97-AF65-F5344CB8AC3E}">
        <p14:creationId xmlns:p14="http://schemas.microsoft.com/office/powerpoint/2010/main" val="149012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5</a:t>
            </a:fld>
            <a:endParaRPr lang="ru-RU"/>
          </a:p>
        </p:txBody>
      </p:sp>
    </p:spTree>
    <p:extLst>
      <p:ext uri="{BB962C8B-B14F-4D97-AF65-F5344CB8AC3E}">
        <p14:creationId xmlns:p14="http://schemas.microsoft.com/office/powerpoint/2010/main" val="1500665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6</a:t>
            </a:fld>
            <a:endParaRPr lang="ru-RU"/>
          </a:p>
        </p:txBody>
      </p:sp>
    </p:spTree>
    <p:extLst>
      <p:ext uri="{BB962C8B-B14F-4D97-AF65-F5344CB8AC3E}">
        <p14:creationId xmlns:p14="http://schemas.microsoft.com/office/powerpoint/2010/main" val="248110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7</a:t>
            </a:fld>
            <a:endParaRPr lang="ru-RU"/>
          </a:p>
        </p:txBody>
      </p:sp>
    </p:spTree>
    <p:extLst>
      <p:ext uri="{BB962C8B-B14F-4D97-AF65-F5344CB8AC3E}">
        <p14:creationId xmlns:p14="http://schemas.microsoft.com/office/powerpoint/2010/main" val="1440716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8</a:t>
            </a:fld>
            <a:endParaRPr lang="ru-RU"/>
          </a:p>
        </p:txBody>
      </p:sp>
    </p:spTree>
    <p:extLst>
      <p:ext uri="{BB962C8B-B14F-4D97-AF65-F5344CB8AC3E}">
        <p14:creationId xmlns:p14="http://schemas.microsoft.com/office/powerpoint/2010/main" val="96360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9</a:t>
            </a:fld>
            <a:endParaRPr lang="ru-RU"/>
          </a:p>
        </p:txBody>
      </p:sp>
    </p:spTree>
    <p:extLst>
      <p:ext uri="{BB962C8B-B14F-4D97-AF65-F5344CB8AC3E}">
        <p14:creationId xmlns:p14="http://schemas.microsoft.com/office/powerpoint/2010/main" val="2142354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solidFill>
                  <a:schemeClr val="tx1">
                    <a:lumMod val="75000"/>
                    <a:lumOff val="25000"/>
                  </a:schemeClr>
                </a:solidFill>
              </a:defRPr>
            </a:lvl1pPr>
          </a:lstStyle>
          <a:p>
            <a:pPr rtl="0"/>
            <a:r>
              <a:rPr lang="ru-RU" noProof="0"/>
              <a:t>СТИЛЬ ОБРАЗЦА ЗАГОЛОВКА</a:t>
            </a:r>
          </a:p>
        </p:txBody>
      </p:sp>
      <p:sp>
        <p:nvSpPr>
          <p:cNvPr id="3" name="Подзаголовок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pic>
        <p:nvPicPr>
          <p:cNvPr id="8" name="Графический объект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Рыночное сравне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3" name="Текст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4" name="Текст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7938210"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pic>
        <p:nvPicPr>
          <p:cNvPr id="11" name="Графический объект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Графический объект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Графический объект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Объект 3">
            <a:extLst>
              <a:ext uri="{FF2B5EF4-FFF2-40B4-BE49-F238E27FC236}">
                <a16:creationId xmlns:a16="http://schemas.microsoft.com/office/drawing/2014/main" id="{82D8880F-3EAC-45C9-91F2-19A193791A18}"/>
              </a:ext>
            </a:extLst>
          </p:cNvPr>
          <p:cNvSpPr>
            <a:spLocks noGrp="1"/>
          </p:cNvSpPr>
          <p:nvPr>
            <p:ph sz="half" idx="17" hasCustomPrompt="1"/>
          </p:nvPr>
        </p:nvSpPr>
        <p:spPr>
          <a:xfrm>
            <a:off x="1129698"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p:txBody>
      </p:sp>
      <p:sp>
        <p:nvSpPr>
          <p:cNvPr id="26" name="Объект 5">
            <a:extLst>
              <a:ext uri="{FF2B5EF4-FFF2-40B4-BE49-F238E27FC236}">
                <a16:creationId xmlns:a16="http://schemas.microsoft.com/office/drawing/2014/main" id="{9019518E-E850-403D-A5B5-4B53F8C4A56B}"/>
              </a:ext>
            </a:extLst>
          </p:cNvPr>
          <p:cNvSpPr>
            <a:spLocks noGrp="1"/>
          </p:cNvSpPr>
          <p:nvPr>
            <p:ph sz="quarter" idx="18" hasCustomPrompt="1"/>
          </p:nvPr>
        </p:nvSpPr>
        <p:spPr>
          <a:xfrm>
            <a:off x="4526261" y="5280763"/>
            <a:ext cx="3139479"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a:p>
            <a:pPr lvl="1" rtl="0"/>
            <a:endParaRPr lang="ru-RU" noProof="0"/>
          </a:p>
        </p:txBody>
      </p:sp>
      <p:sp>
        <p:nvSpPr>
          <p:cNvPr id="27" name="Объект 3">
            <a:extLst>
              <a:ext uri="{FF2B5EF4-FFF2-40B4-BE49-F238E27FC236}">
                <a16:creationId xmlns:a16="http://schemas.microsoft.com/office/drawing/2014/main" id="{A8058154-45E5-403E-B714-AC85774F391F}"/>
              </a:ext>
            </a:extLst>
          </p:cNvPr>
          <p:cNvSpPr>
            <a:spLocks noGrp="1"/>
          </p:cNvSpPr>
          <p:nvPr>
            <p:ph sz="half" idx="19" hasCustomPrompt="1"/>
          </p:nvPr>
        </p:nvSpPr>
        <p:spPr>
          <a:xfrm>
            <a:off x="7938210"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Два объекта">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2933700" y="3834606"/>
            <a:ext cx="3924300"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 ОБРАЗЕЦ ТЕКСТА</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7410173" y="3834606"/>
            <a:ext cx="3943627"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pic>
        <p:nvPicPr>
          <p:cNvPr id="11" name="Графический объект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одержимое">
    <p:spTree>
      <p:nvGrpSpPr>
        <p:cNvPr id="1" name=""/>
        <p:cNvGrpSpPr/>
        <p:nvPr/>
      </p:nvGrpSpPr>
      <p:grpSpPr>
        <a:xfrm>
          <a:off x="0" y="0"/>
          <a:ext cx="0" cy="0"/>
          <a:chOff x="0" y="0"/>
          <a:chExt cx="0" cy="0"/>
        </a:xfrm>
      </p:grpSpPr>
      <p:pic>
        <p:nvPicPr>
          <p:cNvPr id="14" name="Графический объект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Заголовок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20" name="Текст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5" name="Текст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6" name="Текст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7" name="Текст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8" name="Текст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9" name="Текст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1" name="Дата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22" name="Нижний колонтитул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24" name="Номер слайда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Временная шкала 2">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lumMod val="75000"/>
                  <a:lumOff val="25000"/>
                </a:schemeClr>
              </a:solidFill>
              <a:latin typeface="Arial" panose="020B0604020202020204" pitchFamily="34" charset="0"/>
            </a:endParaRPr>
          </a:p>
        </p:txBody>
      </p:sp>
      <p:sp>
        <p:nvSpPr>
          <p:cNvPr id="2" name="Заголовок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6" name="Текст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lumMod val="75000"/>
                    <a:lumOff val="25000"/>
                  </a:schemeClr>
                </a:solidFill>
                <a:latin typeface="Arial" panose="020B0604020202020204" pitchFamily="34" charset="0"/>
              </a:defRPr>
            </a:lvl1pPr>
          </a:lstStyle>
          <a:p>
            <a:pPr lvl="0" rtl="0"/>
            <a:r>
              <a:rPr lang="ru-RU" noProof="0"/>
              <a:t>Год</a:t>
            </a:r>
          </a:p>
        </p:txBody>
      </p:sp>
      <p:sp>
        <p:nvSpPr>
          <p:cNvPr id="7" name="Текст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8" name="Текст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9" name="Текст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0" name="Текст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1" name="Текст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lumMod val="75000"/>
                    <a:lumOff val="25000"/>
                  </a:schemeClr>
                </a:solidFill>
                <a:latin typeface="Arial" panose="020B0604020202020204" pitchFamily="34" charset="0"/>
              </a:defRPr>
            </a:lvl1pPr>
          </a:lstStyle>
          <a:p>
            <a:pPr lvl="0" rtl="0"/>
            <a:r>
              <a:rPr lang="ru-RU" noProof="0"/>
              <a:t>Год</a:t>
            </a:r>
          </a:p>
        </p:txBody>
      </p:sp>
      <p:sp>
        <p:nvSpPr>
          <p:cNvPr id="12" name="Текст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3" name="Текст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4" name="Текст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5" name="Текст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6" name="Текст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7" name="Текст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8" name="Текст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9" name="Текст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0" name="Текст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1" name="Текст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2" name="Текст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3" name="Текст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4" name="Текст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5" name="Текст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6" name="Текст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7" name="Текст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8" name="Текст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9" name="Текст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0" name="Текст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1" name="Текст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2" name="Прямоугольник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lumMod val="75000"/>
                  <a:lumOff val="25000"/>
                </a:schemeClr>
              </a:solidFill>
              <a:latin typeface="Arial" panose="020B0604020202020204" pitchFamily="34" charset="0"/>
            </a:endParaRPr>
          </a:p>
        </p:txBody>
      </p:sp>
      <p:sp>
        <p:nvSpPr>
          <p:cNvPr id="36" name="Дата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37" name="Нижний колонтитул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38" name="Номер слайда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7" name="Заполнитель графического элемента SmartArt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6776"/>
            <a:ext cx="10515600" cy="3697645"/>
          </a:xfrm>
        </p:spPr>
        <p:txBody>
          <a:bodyPr rtlCol="0"/>
          <a:lstStyle>
            <a:lvl1pPr>
              <a:defRPr>
                <a:solidFill>
                  <a:schemeClr val="tx1">
                    <a:lumMod val="75000"/>
                    <a:lumOff val="25000"/>
                  </a:schemeClr>
                </a:solidFill>
              </a:defRPr>
            </a:lvl1pPr>
          </a:lstStyle>
          <a:p>
            <a:pPr rtl="0"/>
            <a:r>
              <a:rPr lang="ru-RU" noProof="0"/>
              <a:t>Щелкните значок, чтобы добавить графический элемент SmartArt</a:t>
            </a:r>
          </a:p>
        </p:txBody>
      </p:sp>
      <p:sp>
        <p:nvSpPr>
          <p:cNvPr id="2" name="Заголовок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3" name="Дата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ru-RU" noProof="0"/>
              <a:t>20ГГ</a:t>
            </a:r>
          </a:p>
        </p:txBody>
      </p:sp>
      <p:sp>
        <p:nvSpPr>
          <p:cNvPr id="4" name="Нижний колонтитул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cxnSp>
        <p:nvCxnSpPr>
          <p:cNvPr id="10" name="Прямая соединительная линия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Номер слайда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лайд команды: 4 человека">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Рисунок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487181"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7" name="Рисунок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3836914"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8" name="Рисунок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327578" y="2886074"/>
            <a:ext cx="1845511" cy="1845511"/>
          </a:xfrm>
          <a:solidFill>
            <a:schemeClr val="bg1">
              <a:lumMod val="95000"/>
            </a:schemeClr>
          </a:solidFill>
        </p:spPr>
        <p:txBody>
          <a:bodyPr rtlCol="0">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rtl="0"/>
            <a:r>
              <a:rPr lang="ru-RU" noProof="0"/>
              <a:t>Щелкните значок, чтобы добавить фото</a:t>
            </a:r>
          </a:p>
        </p:txBody>
      </p:sp>
      <p:sp>
        <p:nvSpPr>
          <p:cNvPr id="19" name="Рисунок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8747458"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3" name="Текст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4" name="Текст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5" name="Текст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6" name="Текст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7" name="Текст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8" name="Текст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9" name="Текст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cxnSp>
        <p:nvCxnSpPr>
          <p:cNvPr id="10" name="Прямая соединительная линия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лайд команды: 8 человек">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Рисунок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17" name="Рисунок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18" name="Рисунок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716934" y="2428875"/>
            <a:ext cx="1066800" cy="1066800"/>
          </a:xfrm>
          <a:solidFill>
            <a:schemeClr val="tx1"/>
          </a:solidFill>
        </p:spPr>
        <p:txBody>
          <a:bodyPr rtlCol="0">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ru-RU" noProof="0"/>
              <a:t>Щелкните значок, чтобы добавить фото</a:t>
            </a:r>
          </a:p>
        </p:txBody>
      </p:sp>
      <p:sp>
        <p:nvSpPr>
          <p:cNvPr id="19" name="Рисунок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6" name="Текст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3" name="Текст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7" name="Текст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4" name="Текст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8" name="Текст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5" name="Текст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9" name="Текст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55" name="Рисунок 10">
            <a:extLst>
              <a:ext uri="{FF2B5EF4-FFF2-40B4-BE49-F238E27FC236}">
                <a16:creationId xmlns:a16="http://schemas.microsoft.com/office/drawing/2014/main" id="{1EBAEB1D-A7F9-4F90-B642-4277D3802BAB}"/>
              </a:ext>
            </a:extLst>
          </p:cNvPr>
          <p:cNvSpPr>
            <a:spLocks noGrp="1"/>
          </p:cNvSpPr>
          <p:nvPr>
            <p:ph type="pic" sz="quarter" idx="26" hasCustomPrompt="1"/>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6" name="Рисунок 10">
            <a:extLst>
              <a:ext uri="{FF2B5EF4-FFF2-40B4-BE49-F238E27FC236}">
                <a16:creationId xmlns:a16="http://schemas.microsoft.com/office/drawing/2014/main" id="{9461A69E-14C8-4325-89AF-D4257C1C05BA}"/>
              </a:ext>
            </a:extLst>
          </p:cNvPr>
          <p:cNvSpPr>
            <a:spLocks noGrp="1"/>
          </p:cNvSpPr>
          <p:nvPr>
            <p:ph type="pic" sz="quarter" idx="27" hasCustomPrompt="1"/>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7" name="Рисунок 10">
            <a:extLst>
              <a:ext uri="{FF2B5EF4-FFF2-40B4-BE49-F238E27FC236}">
                <a16:creationId xmlns:a16="http://schemas.microsoft.com/office/drawing/2014/main" id="{0FB38616-82FB-4DAD-A82E-3777ACB41148}"/>
              </a:ext>
            </a:extLst>
          </p:cNvPr>
          <p:cNvSpPr>
            <a:spLocks noGrp="1"/>
          </p:cNvSpPr>
          <p:nvPr>
            <p:ph type="pic" sz="quarter" idx="28" hasCustomPrompt="1"/>
          </p:nvPr>
        </p:nvSpPr>
        <p:spPr>
          <a:xfrm>
            <a:off x="6716934" y="4287711"/>
            <a:ext cx="1066800" cy="1066800"/>
          </a:xfrm>
          <a:solidFill>
            <a:schemeClr val="tx1"/>
          </a:solidFill>
        </p:spPr>
        <p:txBody>
          <a:bodyPr rtlCol="0">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ru-RU" noProof="0"/>
              <a:t>Щелкните значок, чтобы добавить фото</a:t>
            </a:r>
          </a:p>
        </p:txBody>
      </p:sp>
      <p:sp>
        <p:nvSpPr>
          <p:cNvPr id="58" name="Рисунок 10">
            <a:extLst>
              <a:ext uri="{FF2B5EF4-FFF2-40B4-BE49-F238E27FC236}">
                <a16:creationId xmlns:a16="http://schemas.microsoft.com/office/drawing/2014/main" id="{622ED9F4-EB9B-4588-8501-BFECB846EE73}"/>
              </a:ext>
            </a:extLst>
          </p:cNvPr>
          <p:cNvSpPr>
            <a:spLocks noGrp="1"/>
          </p:cNvSpPr>
          <p:nvPr>
            <p:ph type="pic" sz="quarter" idx="29" hasCustomPrompt="1"/>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4" name="Текст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2" name="Текст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59" name="Текст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3" name="Текст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0" name="Текст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4" name="Текст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1" name="Текст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5" name="Текст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ru-RU" noProof="0" smtClean="0"/>
              <a:t>‹#›</a:t>
            </a:fld>
            <a:endParaRPr lang="ru-RU" noProof="0"/>
          </a:p>
        </p:txBody>
      </p:sp>
      <p:pic>
        <p:nvPicPr>
          <p:cNvPr id="13" name="Графический объект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Графический объект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содержимое">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Объект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7" name="Текст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4" name="Объект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8" name="Текст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5" name="Объект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21" name="Текст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9" name="Текст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6" name="Объект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14" name="Текст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3" name="Текст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cxnSp>
        <p:nvCxnSpPr>
          <p:cNvPr id="16" name="Прямая соединительная линия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Объект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Сводк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5476875" y="3682546"/>
            <a:ext cx="5111750" cy="1525588"/>
          </a:xfrm>
        </p:spPr>
        <p:txBody>
          <a:bodyPr rtlCol="0"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cxnSp>
        <p:nvCxnSpPr>
          <p:cNvPr id="23" name="Прямая соединительная линия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Дата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22" name="Нижний колонтитул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24" name="Номер слайда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Заключе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tx1">
                    <a:lumMod val="75000"/>
                    <a:lumOff val="25000"/>
                  </a:schemeClr>
                </a:solidFill>
              </a:defRPr>
            </a:lvl1pPr>
          </a:lstStyle>
          <a:p>
            <a:pPr rtl="0"/>
            <a:r>
              <a:rPr lang="ru-RU" noProof="0"/>
              <a:t>СТИЛЬ ОБРАЗЦА ЗАГОЛОВКА</a:t>
            </a:r>
          </a:p>
        </p:txBody>
      </p:sp>
      <p:sp>
        <p:nvSpPr>
          <p:cNvPr id="3" name="Подзаголовок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pic>
        <p:nvPicPr>
          <p:cNvPr id="6" name="Графический объект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Дата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ru-RU" noProof="0"/>
              <a:t>20ГГ</a:t>
            </a:r>
          </a:p>
        </p:txBody>
      </p:sp>
      <p:sp>
        <p:nvSpPr>
          <p:cNvPr id="10" name="Нижний колонтитул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ru-RU" noProof="0"/>
              <a:t>Набор слайдов для презентации</a:t>
            </a:r>
          </a:p>
        </p:txBody>
      </p:sp>
      <p:sp>
        <p:nvSpPr>
          <p:cNvPr id="11" name="Номер слайда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Повестка дня">
    <p:bg>
      <p:bgPr>
        <a:solidFill>
          <a:schemeClr val="bg1"/>
        </a:solidFill>
        <a:effectLst/>
      </p:bgPr>
    </p:bg>
    <p:spTree>
      <p:nvGrpSpPr>
        <p:cNvPr id="1" name=""/>
        <p:cNvGrpSpPr/>
        <p:nvPr/>
      </p:nvGrpSpPr>
      <p:grpSpPr>
        <a:xfrm>
          <a:off x="0" y="0"/>
          <a:ext cx="0" cy="0"/>
          <a:chOff x="0" y="0"/>
          <a:chExt cx="0" cy="0"/>
        </a:xfrm>
      </p:grpSpPr>
      <p:pic>
        <p:nvPicPr>
          <p:cNvPr id="8" name="Графический объект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Заголовок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tx1">
                    <a:lumMod val="75000"/>
                    <a:lumOff val="25000"/>
                  </a:schemeClr>
                </a:solidFill>
              </a:defRPr>
            </a:lvl1pPr>
          </a:lstStyle>
          <a:p>
            <a:pPr rtl="0"/>
            <a:r>
              <a:rPr lang="ru-RU" noProof="0"/>
              <a:t>СТИЛЬ ОБРАЗЦА ЗАГОЛОВКА</a:t>
            </a:r>
          </a:p>
        </p:txBody>
      </p:sp>
      <p:sp>
        <p:nvSpPr>
          <p:cNvPr id="3" name="Объект 2">
            <a:extLst>
              <a:ext uri="{FF2B5EF4-FFF2-40B4-BE49-F238E27FC236}">
                <a16:creationId xmlns:a16="http://schemas.microsoft.com/office/drawing/2014/main" id="{2DA41CE6-5A88-4C5C-B2A4-6A5D2153B16F}"/>
              </a:ext>
            </a:extLst>
          </p:cNvPr>
          <p:cNvSpPr>
            <a:spLocks noGrp="1"/>
          </p:cNvSpPr>
          <p:nvPr>
            <p:ph idx="1" hasCustomPrompt="1"/>
          </p:nvPr>
        </p:nvSpPr>
        <p:spPr>
          <a:xfrm>
            <a:off x="1333499" y="2924175"/>
            <a:ext cx="3171825" cy="2519363"/>
          </a:xfrm>
        </p:spPr>
        <p:txBody>
          <a:bodyPr rtlCol="0">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ru-RU" noProof="0"/>
              <a:t>20XX</a:t>
            </a:r>
          </a:p>
        </p:txBody>
      </p:sp>
      <p:sp>
        <p:nvSpPr>
          <p:cNvPr id="5" name="Нижний колонтитул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Временная шкала">
    <p:spTree>
      <p:nvGrpSpPr>
        <p:cNvPr id="1" name=""/>
        <p:cNvGrpSpPr/>
        <p:nvPr/>
      </p:nvGrpSpPr>
      <p:grpSpPr>
        <a:xfrm>
          <a:off x="0" y="0"/>
          <a:ext cx="0" cy="0"/>
          <a:chOff x="0" y="0"/>
          <a:chExt cx="0" cy="0"/>
        </a:xfrm>
      </p:grpSpPr>
      <p:sp>
        <p:nvSpPr>
          <p:cNvPr id="12" name="Графический объект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ru-RU" noProof="0">
              <a:latin typeface="Arial" panose="020B0604020202020204" pitchFamily="34" charset="0"/>
            </a:endParaRPr>
          </a:p>
        </p:txBody>
      </p:sp>
      <p:sp>
        <p:nvSpPr>
          <p:cNvPr id="2" name="Заголовок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ЗАГОЛОВОК</a:t>
            </a:r>
          </a:p>
        </p:txBody>
      </p:sp>
      <p:sp>
        <p:nvSpPr>
          <p:cNvPr id="16" name="Текст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7" name="Текст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8" name="Текст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9" name="Текст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4" name="Текст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5" name="Текст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6" name="Текст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7" name="Текст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cxnSp>
        <p:nvCxnSpPr>
          <p:cNvPr id="3" name="Прямая соединительная линия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Прямая соединительная линия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Прямая соединительная линия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Прямая соединительная линия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Дата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ru-RU" noProof="0"/>
              <a:t>20XX г.</a:t>
            </a:r>
          </a:p>
        </p:txBody>
      </p:sp>
      <p:sp>
        <p:nvSpPr>
          <p:cNvPr id="6" name="Нижний колонтитул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rtlCol="0"/>
          <a:lstStyle>
            <a:lvl1pPr algn="l">
              <a:defRPr sz="900"/>
            </a:lvl1pPr>
          </a:lstStyle>
          <a:p>
            <a:pPr rtl="0"/>
            <a:r>
              <a:rPr lang="ru-RU" noProof="0"/>
              <a:t>Набор слайдов для презентации</a:t>
            </a:r>
          </a:p>
        </p:txBody>
      </p:sp>
      <p:sp>
        <p:nvSpPr>
          <p:cNvPr id="7" name="Номер слайда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bg>
      <p:bgPr>
        <a:solidFill>
          <a:schemeClr val="accent2"/>
        </a:solidFill>
        <a:effectLst/>
      </p:bgPr>
    </p:bg>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1" name="Текст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32" name="Текст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3" name="Текст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34" name="Текст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2" name="Текст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13" name="Текст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cxnSp>
        <p:nvCxnSpPr>
          <p:cNvPr id="2" name="Прямая соединительная линия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Графический объект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Графический объект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bg>
      <p:bgPr>
        <a:solidFill>
          <a:schemeClr val="bg1"/>
        </a:solidFill>
        <a:effectLst/>
      </p:bgPr>
    </p:bg>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6" name="Текст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8" name="Текст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9" name="Текст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0" name="Текст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3" name="Текст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4" name="Текст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ru-RU" noProof="0"/>
              <a:t>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ru-RU" noProof="0" smtClean="0"/>
              <a:pPr/>
              <a:t>‹#›</a:t>
            </a:fld>
            <a:endParaRPr lang="ru-RU" noProof="0"/>
          </a:p>
        </p:txBody>
      </p:sp>
      <p:pic>
        <p:nvPicPr>
          <p:cNvPr id="2" name="Графический объект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Вступление">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1362075" y="3660774"/>
            <a:ext cx="5111750" cy="1525588"/>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cxnSp>
        <p:nvCxnSpPr>
          <p:cNvPr id="14" name="Прямая соединительная линия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Дата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10" name="Нижний колонтитул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ru-RU" noProof="0"/>
              <a:t>Набор слайдов для презентации</a:t>
            </a:r>
          </a:p>
        </p:txBody>
      </p:sp>
      <p:sp>
        <p:nvSpPr>
          <p:cNvPr id="11" name="Номер слайда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азрыв раздела">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tx1">
                    <a:lumMod val="75000"/>
                    <a:lumOff val="25000"/>
                  </a:schemeClr>
                </a:solidFill>
              </a:defRPr>
            </a:lvl1pPr>
          </a:lstStyle>
          <a:p>
            <a:pPr rtl="0"/>
            <a:r>
              <a:rPr lang="ru-RU" noProof="0"/>
              <a:t>ЩЕЛКНИТЕ, ЧТОБЫ ИЗМЕНИТЬ СТИЛЬ ЗАГОЛОВКА НА ОБРАЗЦЕ СЛАЙДА</a:t>
            </a:r>
          </a:p>
        </p:txBody>
      </p:sp>
      <p:pic>
        <p:nvPicPr>
          <p:cNvPr id="5" name="Графический объект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pic>
        <p:nvPicPr>
          <p:cNvPr id="7" name="Графический объект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Заголовок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СТИЛЬ ОБРАЗЦА ЗАГОЛОВКА</a:t>
            </a:r>
          </a:p>
        </p:txBody>
      </p:sp>
      <p:cxnSp>
        <p:nvCxnSpPr>
          <p:cNvPr id="9" name="Прямая соединительная линия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Текст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2" name="Текст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3" name="Текст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4" name="Текст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5" name="Текст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6" name="Текст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7" name="Дата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ru-RU" noProof="0"/>
              <a:t>20ГГ</a:t>
            </a:r>
          </a:p>
        </p:txBody>
      </p:sp>
      <p:sp>
        <p:nvSpPr>
          <p:cNvPr id="18" name="Нижний колонтитул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ru-RU" noProof="0"/>
              <a:t>Набор слайдов для презентации</a:t>
            </a:r>
          </a:p>
        </p:txBody>
      </p:sp>
      <p:sp>
        <p:nvSpPr>
          <p:cNvPr id="19" name="Номер слайда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ru-RU" noProof="0" smtClean="0"/>
              <a:pPr/>
              <a:t>‹#›</a:t>
            </a:fld>
            <a:endParaRPr lang="ru-RU"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ри объекта">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243104"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 ОБРАЗЕЦ ТЕКСТА</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647665" y="3834606"/>
            <a:ext cx="2896671"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1" name="Текст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8066421"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cxnSp>
        <p:nvCxnSpPr>
          <p:cNvPr id="16" name="Прямая соединительная линия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r>
              <a:rPr lang="ru-RU" noProof="0"/>
              <a:t>20ГГ</a:t>
            </a:r>
          </a:p>
        </p:txBody>
      </p:sp>
      <p:sp>
        <p:nvSpPr>
          <p:cNvPr id="5" name="Нижний колонтитул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r>
              <a:rPr lang="ru-RU" noProof="0"/>
              <a:t>Набор слайдов для презентации</a:t>
            </a:r>
          </a:p>
        </p:txBody>
      </p:sp>
      <p:sp>
        <p:nvSpPr>
          <p:cNvPr id="6" name="Номер слайда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B5CEABB6-07DC-46E8-9B57-56EC44A396E5}" type="slidenum">
              <a:rPr lang="ru-RU" noProof="0" smtClean="0"/>
              <a:pPr/>
              <a:t>‹#›</a:t>
            </a:fld>
            <a:endParaRPr lang="ru-RU"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mailto:tobac15@mail.ru" TargetMode="Externa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6815C6-3AD0-46E6-A74A-1967BD91AF50}"/>
              </a:ext>
            </a:extLst>
          </p:cNvPr>
          <p:cNvSpPr>
            <a:spLocks noGrp="1"/>
          </p:cNvSpPr>
          <p:nvPr>
            <p:ph type="ctrTitle"/>
          </p:nvPr>
        </p:nvSpPr>
        <p:spPr>
          <a:xfrm>
            <a:off x="2012868" y="4405151"/>
            <a:ext cx="10116840" cy="1122202"/>
          </a:xfrm>
        </p:spPr>
        <p:txBody>
          <a:bodyPr rtlCol="0"/>
          <a:lstStyle/>
          <a:p>
            <a:pPr algn="r" rtl="0"/>
            <a:r>
              <a:rPr lang="ru-RU" dirty="0"/>
              <a:t>Актуальные </a:t>
            </a:r>
            <a:br>
              <a:rPr lang="ru-RU" dirty="0"/>
            </a:br>
            <a:r>
              <a:rPr lang="ru-RU" dirty="0"/>
              <a:t>инженерные </a:t>
            </a:r>
            <a:br>
              <a:rPr lang="ru-RU" dirty="0"/>
            </a:br>
            <a:r>
              <a:rPr lang="ru-RU" dirty="0"/>
              <a:t>проблемы XXI века.</a:t>
            </a:r>
          </a:p>
        </p:txBody>
      </p:sp>
      <p:sp>
        <p:nvSpPr>
          <p:cNvPr id="3" name="Подзаголовок 2">
            <a:extLst>
              <a:ext uri="{FF2B5EF4-FFF2-40B4-BE49-F238E27FC236}">
                <a16:creationId xmlns:a16="http://schemas.microsoft.com/office/drawing/2014/main" id="{1901B20D-4C28-4DA3-ABBD-718C22A5E58B}"/>
              </a:ext>
            </a:extLst>
          </p:cNvPr>
          <p:cNvSpPr>
            <a:spLocks noGrp="1"/>
          </p:cNvSpPr>
          <p:nvPr>
            <p:ph type="subTitle" idx="1"/>
          </p:nvPr>
        </p:nvSpPr>
        <p:spPr>
          <a:xfrm>
            <a:off x="7071288" y="5628453"/>
            <a:ext cx="4941770" cy="396660"/>
          </a:xfrm>
        </p:spPr>
        <p:txBody>
          <a:bodyPr rtlCol="0">
            <a:normAutofit fontScale="85000" lnSpcReduction="10000"/>
          </a:bodyPr>
          <a:lstStyle/>
          <a:p>
            <a:pPr rtl="0"/>
            <a:r>
              <a:rPr lang="ru-RU" dirty="0"/>
              <a:t>Петров Тимур Игоревич, доц. каф. ЭПП ФГБОУ ВО КГЭУ</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033153" y="1371601"/>
            <a:ext cx="10848108" cy="2180103"/>
          </a:xfrm>
        </p:spPr>
        <p:txBody>
          <a:bodyPr rtlCol="0">
            <a:noAutofit/>
          </a:bodyPr>
          <a:lstStyle/>
          <a:p>
            <a:pPr indent="457200" algn="just" rtl="0"/>
            <a:r>
              <a:rPr lang="ru-RU" sz="2000" dirty="0"/>
              <a:t>1. На лидирующие позиции выйдут инженерные специальности, связанные с промышленным производством. </a:t>
            </a:r>
          </a:p>
          <a:p>
            <a:pPr indent="457200" algn="just" rtl="0"/>
            <a:r>
              <a:rPr lang="ru-RU" sz="2000" dirty="0"/>
              <a:t>Востребованность инженеров - маркетологов и менеджеров растет во всех отраслях промышленности. Сегодня востребован </a:t>
            </a:r>
            <a:r>
              <a:rPr lang="ru-RU" sz="2000" b="1" u="sng" dirty="0"/>
              <a:t>не просто инженер, а эффективный менеджер, знающий экономику и мировую конъюнктуру</a:t>
            </a:r>
            <a:r>
              <a:rPr lang="ru-RU" sz="2000" dirty="0"/>
              <a:t>, не пасующий перед рынком и умеющий “пробивать” инженерные идеи. </a:t>
            </a:r>
          </a:p>
          <a:p>
            <a:pPr indent="457200" algn="just" rtl="0"/>
            <a:r>
              <a:rPr lang="ru-RU" sz="2000" dirty="0"/>
              <a:t>2. Наиболее востребованные профессии ближайшего будущего связаны с </a:t>
            </a:r>
            <a:r>
              <a:rPr lang="ru-RU" sz="2000" b="1" u="sng" dirty="0"/>
              <a:t>нанотехнологиями</a:t>
            </a:r>
            <a:r>
              <a:rPr lang="ru-RU" sz="2000" dirty="0"/>
              <a:t>. Нанотехнологии - это огромная сфера, которую можно разделить на три части: производство микросхем, роботов в </a:t>
            </a:r>
            <a:r>
              <a:rPr lang="ru-RU" sz="2000" dirty="0" err="1"/>
              <a:t>наноразмерах</a:t>
            </a:r>
            <a:r>
              <a:rPr lang="ru-RU" sz="2000" dirty="0"/>
              <a:t>, а также инженерия на атомном уровне. По прогнозам, будут востребованы все специальности, связанные с нанотехнологиями. Уже ясно, что нанотехнологии охватили все сферы: машиностроение, космические технологии, пищевую промышленность, медицину.</a:t>
            </a:r>
          </a:p>
          <a:p>
            <a:pPr indent="457200" algn="just" rtl="0"/>
            <a:endParaRPr lang="ru-RU" sz="3200" b="1" u="sng" dirty="0"/>
          </a:p>
          <a:p>
            <a:pPr indent="457200" algn="just" rtl="0"/>
            <a:endParaRPr lang="ru-RU" sz="1800" dirty="0"/>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10</a:t>
            </a:fld>
            <a:endParaRPr lang="ru-RU"/>
          </a:p>
        </p:txBody>
      </p:sp>
    </p:spTree>
    <p:extLst>
      <p:ext uri="{BB962C8B-B14F-4D97-AF65-F5344CB8AC3E}">
        <p14:creationId xmlns:p14="http://schemas.microsoft.com/office/powerpoint/2010/main" val="29728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086592" y="1122219"/>
            <a:ext cx="10848108" cy="2180103"/>
          </a:xfrm>
        </p:spPr>
        <p:txBody>
          <a:bodyPr rtlCol="0">
            <a:noAutofit/>
          </a:bodyPr>
          <a:lstStyle/>
          <a:p>
            <a:pPr indent="457200" algn="just" rtl="0"/>
            <a:r>
              <a:rPr lang="ru-RU" sz="2400" dirty="0"/>
              <a:t>3. </a:t>
            </a:r>
            <a:r>
              <a:rPr lang="ru-RU" sz="2400" b="1" u="sng" dirty="0"/>
              <a:t>Биотехнологии</a:t>
            </a:r>
            <a:r>
              <a:rPr lang="ru-RU" sz="2400" dirty="0"/>
              <a:t>: в настоящее время довольно широко применяются в сельском хозяйстве, где с помощью генной инженерии и методов микробиологии получают генно-модифицированные продукты; в молекулярной медицине, в биофармацевтических производствах и в других отраслях. Специальности на стыке электроники и биотехнологий требуют от специалиста глубоких знаний как в электронике, так и в биоинженерии. </a:t>
            </a:r>
          </a:p>
          <a:p>
            <a:pPr indent="457200" algn="just" rtl="0"/>
            <a:r>
              <a:rPr lang="ru-RU" sz="2400" dirty="0"/>
              <a:t>4. Специалисты в области химии будут особенно востребованы в сфере энергетики. Идет активное </a:t>
            </a:r>
            <a:r>
              <a:rPr lang="ru-RU" sz="2400" b="1" u="sng" dirty="0"/>
              <a:t>развитие альтернативных источников энергии</a:t>
            </a:r>
            <a:r>
              <a:rPr lang="ru-RU" sz="2400" dirty="0"/>
              <a:t>. Разработки и исследования в области альтернативных, экологически чистых источников энергии скоро достигнут своего пика - и без химиков здесь будет совсем не обойтись.</a:t>
            </a:r>
            <a:endParaRPr lang="ru-RU" sz="2400" b="1" u="sng" dirty="0"/>
          </a:p>
          <a:p>
            <a:pPr indent="457200" algn="just" rtl="0"/>
            <a:endParaRPr lang="ru-RU" sz="1800" dirty="0"/>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11</a:t>
            </a:fld>
            <a:endParaRPr lang="ru-RU"/>
          </a:p>
        </p:txBody>
      </p:sp>
    </p:spTree>
    <p:extLst>
      <p:ext uri="{BB962C8B-B14F-4D97-AF65-F5344CB8AC3E}">
        <p14:creationId xmlns:p14="http://schemas.microsoft.com/office/powerpoint/2010/main" val="26194596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086592" y="1122219"/>
            <a:ext cx="10848108" cy="2180103"/>
          </a:xfrm>
        </p:spPr>
        <p:txBody>
          <a:bodyPr rtlCol="0">
            <a:noAutofit/>
          </a:bodyPr>
          <a:lstStyle/>
          <a:p>
            <a:pPr indent="457200" algn="just" rtl="0"/>
            <a:r>
              <a:rPr lang="ru-RU" sz="2000" dirty="0"/>
              <a:t>5. Специалисты в сфере альтернативной энергетики. Запасы углеводородов в мире велики, но не безграничны. Энергия, добываемая из возобновляемых источников, будет вытеснять «нефтяную» и «угольную». В ближайшее время специалисты по альтернативной энергетике будут весьма востребованы. Производство солнечных батарей, производство кремния, главным потребителем которого является солнечная энергетика, выпуск термоэлементов и другие проекты. Всем создаваемым предприятиям потребуются кадры — от управленцев и инженеров до рабочих. </a:t>
            </a:r>
          </a:p>
          <a:p>
            <a:pPr indent="457200" algn="just" rtl="0"/>
            <a:r>
              <a:rPr lang="ru-RU" sz="2000" dirty="0"/>
              <a:t>6. Специалисты </a:t>
            </a:r>
            <a:r>
              <a:rPr lang="ru-RU" sz="2000" b="1" u="sng" dirty="0"/>
              <a:t>в сфере энергетики</a:t>
            </a:r>
            <a:r>
              <a:rPr lang="ru-RU" sz="2000" dirty="0"/>
              <a:t>. Проблема дефицита квалифицированных кадров является чрезвычайно острой для современной российской энергетики. Нехватка специалистов ощущается на всех этапах – от проектирования до инжиниринга, строительства и эксплуатации энергетических объектов.</a:t>
            </a:r>
          </a:p>
          <a:p>
            <a:pPr indent="457200" algn="just" rtl="0"/>
            <a:r>
              <a:rPr lang="ru-RU" sz="2000" dirty="0"/>
              <a:t>7. Специалисты авиационно-космического профиля. Аэрокосмическое образование в России развивается успешно и создает кадровый фундамент для авиации и космонавтики - областей, в которых наша страна может серьезно конкурировать с другими мировыми державами. </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12</a:t>
            </a:fld>
            <a:endParaRPr lang="ru-RU"/>
          </a:p>
        </p:txBody>
      </p:sp>
    </p:spTree>
    <p:extLst>
      <p:ext uri="{BB962C8B-B14F-4D97-AF65-F5344CB8AC3E}">
        <p14:creationId xmlns:p14="http://schemas.microsoft.com/office/powerpoint/2010/main" val="3138495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rtlCol="0"/>
          <a:lstStyle/>
          <a:p>
            <a:pPr rtl="0"/>
            <a:r>
              <a:rPr lang="ru-RU" dirty="0"/>
              <a:t>СПАСИБО</a:t>
            </a:r>
          </a:p>
        </p:txBody>
      </p:sp>
      <p:sp>
        <p:nvSpPr>
          <p:cNvPr id="3" name="Объект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3"/>
            <a:ext cx="4179570" cy="2004161"/>
          </a:xfrm>
        </p:spPr>
        <p:txBody>
          <a:bodyPr rtlCol="0">
            <a:normAutofit/>
          </a:bodyPr>
          <a:lstStyle/>
          <a:p>
            <a:pPr rtl="0"/>
            <a:r>
              <a:rPr lang="ru-RU" dirty="0"/>
              <a:t>Петров Тимур Игоревич</a:t>
            </a:r>
          </a:p>
          <a:p>
            <a:pPr rtl="0"/>
            <a:r>
              <a:rPr lang="en-US" dirty="0">
                <a:hlinkClick r:id="rId3"/>
              </a:rPr>
              <a:t>tobac15@mail.ru</a:t>
            </a:r>
            <a:endParaRPr lang="en-US" dirty="0"/>
          </a:p>
        </p:txBody>
      </p:sp>
      <p:sp>
        <p:nvSpPr>
          <p:cNvPr id="4" name="Дата 3">
            <a:extLst>
              <a:ext uri="{FF2B5EF4-FFF2-40B4-BE49-F238E27FC236}">
                <a16:creationId xmlns:a16="http://schemas.microsoft.com/office/drawing/2014/main" id="{72DA7980-C870-4C9A-84FA-4120D8AF5DE8}"/>
              </a:ext>
            </a:extLst>
          </p:cNvPr>
          <p:cNvSpPr>
            <a:spLocks noGrp="1"/>
          </p:cNvSpPr>
          <p:nvPr>
            <p:ph type="dt" sz="half" idx="10"/>
          </p:nvPr>
        </p:nvSpPr>
        <p:spPr>
          <a:xfrm>
            <a:off x="4267200" y="6356350"/>
            <a:ext cx="1774371" cy="365125"/>
          </a:xfrm>
        </p:spPr>
        <p:txBody>
          <a:bodyPr rtlCol="0"/>
          <a:lstStyle/>
          <a:p>
            <a:pPr rtl="0"/>
            <a:r>
              <a:rPr lang="ru-RU" dirty="0"/>
              <a:t>20</a:t>
            </a:r>
            <a:r>
              <a:rPr lang="en-US" dirty="0"/>
              <a:t>23</a:t>
            </a:r>
            <a:endParaRPr lang="ru-RU" dirty="0"/>
          </a:p>
        </p:txBody>
      </p:sp>
      <p:sp>
        <p:nvSpPr>
          <p:cNvPr id="6" name="Номер слайда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rtlCol="0"/>
          <a:lstStyle/>
          <a:p>
            <a:pPr rtl="0"/>
            <a:fld id="{B5CEABB6-07DC-46E8-9B57-56EC44A396E5}" type="slidenum">
              <a:rPr lang="ru-RU" smtClean="0"/>
              <a:pPr rtl="0"/>
              <a:t>13</a:t>
            </a:fld>
            <a:endParaRPr lang="ru-RU"/>
          </a:p>
        </p:txBody>
      </p:sp>
      <p:sp>
        <p:nvSpPr>
          <p:cNvPr id="12" name="TextBox 11">
            <a:extLst>
              <a:ext uri="{FF2B5EF4-FFF2-40B4-BE49-F238E27FC236}">
                <a16:creationId xmlns:a16="http://schemas.microsoft.com/office/drawing/2014/main" id="{E53C71EE-574F-4ADB-A7A9-0CA4DCAF0706}"/>
              </a:ext>
            </a:extLst>
          </p:cNvPr>
          <p:cNvSpPr txBox="1"/>
          <p:nvPr/>
        </p:nvSpPr>
        <p:spPr>
          <a:xfrm>
            <a:off x="8274628" y="5205946"/>
            <a:ext cx="3917372" cy="1200329"/>
          </a:xfrm>
          <a:prstGeom prst="rect">
            <a:avLst/>
          </a:prstGeom>
          <a:noFill/>
        </p:spPr>
        <p:txBody>
          <a:bodyPr wrap="square">
            <a:spAutoFit/>
          </a:bodyPr>
          <a:lstStyle/>
          <a:p>
            <a:r>
              <a:rPr lang="ru-RU" dirty="0">
                <a:latin typeface="Arial" panose="020B0604020202020204" pitchFamily="34" charset="0"/>
                <a:cs typeface="Arial" panose="020B0604020202020204" pitchFamily="34" charset="0"/>
              </a:rPr>
              <a:t>Информация для презентации взята https://portal.tpu.ru/SHARED/b/BEL/education/VVID/Tab2/Ing_delo.pdf</a:t>
            </a:r>
          </a:p>
        </p:txBody>
      </p:sp>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9DE7F2-E890-4744-88DD-A75F5E300513}"/>
              </a:ext>
            </a:extLst>
          </p:cNvPr>
          <p:cNvSpPr>
            <a:spLocks noGrp="1"/>
          </p:cNvSpPr>
          <p:nvPr>
            <p:ph type="ctrTitle"/>
          </p:nvPr>
        </p:nvSpPr>
        <p:spPr>
          <a:xfrm>
            <a:off x="6192982" y="2571235"/>
            <a:ext cx="5729844" cy="1715531"/>
          </a:xfrm>
        </p:spPr>
        <p:txBody>
          <a:bodyPr rtlCol="0"/>
          <a:lstStyle/>
          <a:p>
            <a:pPr algn="ctr" rtl="0"/>
            <a:r>
              <a:rPr lang="ru-RU" dirty="0"/>
              <a:t>главные технологические задачи прикладного характера на XXI век</a:t>
            </a:r>
          </a:p>
        </p:txBody>
      </p:sp>
    </p:spTree>
    <p:extLst>
      <p:ext uri="{BB962C8B-B14F-4D97-AF65-F5344CB8AC3E}">
        <p14:creationId xmlns:p14="http://schemas.microsoft.com/office/powerpoint/2010/main" val="70778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31FE9-9059-4FE8-B4AC-9771F23A1B89}"/>
              </a:ext>
            </a:extLst>
          </p:cNvPr>
          <p:cNvSpPr>
            <a:spLocks noGrp="1"/>
          </p:cNvSpPr>
          <p:nvPr>
            <p:ph type="title"/>
          </p:nvPr>
        </p:nvSpPr>
        <p:spPr>
          <a:xfrm>
            <a:off x="1885156" y="326711"/>
            <a:ext cx="8421688" cy="1325563"/>
          </a:xfrm>
        </p:spPr>
        <p:txBody>
          <a:bodyPr rtlCol="0"/>
          <a:lstStyle/>
          <a:p>
            <a:pPr rtl="0"/>
            <a:r>
              <a:rPr lang="ru-RU" dirty="0"/>
              <a:t>Термоядерный синтез</a:t>
            </a:r>
          </a:p>
        </p:txBody>
      </p:sp>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60317" y="1947553"/>
            <a:ext cx="11887199" cy="2180103"/>
          </a:xfrm>
        </p:spPr>
        <p:txBody>
          <a:bodyPr rtlCol="0">
            <a:noAutofit/>
          </a:bodyPr>
          <a:lstStyle/>
          <a:p>
            <a:pPr indent="457200" algn="just" rtl="0"/>
            <a:r>
              <a:rPr lang="ru-RU" sz="2400" dirty="0"/>
              <a:t>Одной из приоритетных задач экспертами названо овладение </a:t>
            </a:r>
            <a:r>
              <a:rPr lang="ru-RU" sz="2400" b="1" u="sng" dirty="0"/>
              <a:t>технологией термоядерного синтеза</a:t>
            </a:r>
            <a:r>
              <a:rPr lang="ru-RU" sz="2400" dirty="0"/>
              <a:t>. Актуальность определяется тем, что энергетический вопрос стоит крайне остро. За источники энергии ведутся войны, возникают конфликты между государствами. Запасы углеводородов не бесконечны. Ограничены запасы уранового сырья для нужд ядерной энергетики. Идут разработки в области использования альтернативных, в том числе возобновляемых источников энергии (солнечные батареи, геотермальные, ветряные электростанции и др.). Но все они проигрывают перспективе термоядерной энергетики. Учёные уже научились запускать эту реакцию в водородных бомбах, но ещё не получается управлять ходом реакции, чтобы можно было безопасно использовать термоядерную энергию в промышленных целях. </a:t>
            </a:r>
            <a:endParaRPr lang="ru-RU" sz="1800" dirty="0"/>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3</a:t>
            </a:fld>
            <a:endParaRPr lang="ru-RU"/>
          </a:p>
        </p:txBody>
      </p:sp>
    </p:spTree>
    <p:extLst>
      <p:ext uri="{BB962C8B-B14F-4D97-AF65-F5344CB8AC3E}">
        <p14:creationId xmlns:p14="http://schemas.microsoft.com/office/powerpoint/2010/main" val="1593920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31FE9-9059-4FE8-B4AC-9771F23A1B89}"/>
              </a:ext>
            </a:extLst>
          </p:cNvPr>
          <p:cNvSpPr>
            <a:spLocks noGrp="1"/>
          </p:cNvSpPr>
          <p:nvPr>
            <p:ph type="title"/>
          </p:nvPr>
        </p:nvSpPr>
        <p:spPr>
          <a:xfrm>
            <a:off x="1885156" y="326711"/>
            <a:ext cx="8421688" cy="1325563"/>
          </a:xfrm>
        </p:spPr>
        <p:txBody>
          <a:bodyPr rtlCol="0"/>
          <a:lstStyle/>
          <a:p>
            <a:pPr rtl="0"/>
            <a:r>
              <a:rPr lang="ru-RU" dirty="0"/>
              <a:t>улучшение инфраструктуры городов</a:t>
            </a:r>
          </a:p>
        </p:txBody>
      </p:sp>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52400" y="1824208"/>
            <a:ext cx="11887199" cy="2180103"/>
          </a:xfrm>
        </p:spPr>
        <p:txBody>
          <a:bodyPr rtlCol="0">
            <a:noAutofit/>
          </a:bodyPr>
          <a:lstStyle/>
          <a:p>
            <a:pPr indent="457200" algn="just" rtl="0"/>
            <a:r>
              <a:rPr lang="ru-RU" sz="2800" dirty="0"/>
              <a:t>Среди приоритетных задач XXI века экспертами было названо улучшение инфраструктуры городов. К концу XX началу XXI века стало очевидно, что крупнейшие города мира задыхаются от потока людей, машин, товаров. А потому эта проблема требует незамедлительного решения. Необходимо создать такую систему жизнеобеспечения городов, включающую в себя водопровод, канализацию, электросеть, газопровод, транспорт, чтобы сделать жизнь населения в городах более комфортной в экологическом, экономическом и социальном планах.</a:t>
            </a:r>
            <a:endParaRPr lang="ru-RU" sz="1600" dirty="0"/>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4</a:t>
            </a:fld>
            <a:endParaRPr lang="ru-RU"/>
          </a:p>
        </p:txBody>
      </p:sp>
    </p:spTree>
    <p:extLst>
      <p:ext uri="{BB962C8B-B14F-4D97-AF65-F5344CB8AC3E}">
        <p14:creationId xmlns:p14="http://schemas.microsoft.com/office/powerpoint/2010/main" val="1942958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31FE9-9059-4FE8-B4AC-9771F23A1B89}"/>
              </a:ext>
            </a:extLst>
          </p:cNvPr>
          <p:cNvSpPr>
            <a:spLocks noGrp="1"/>
          </p:cNvSpPr>
          <p:nvPr>
            <p:ph type="title"/>
          </p:nvPr>
        </p:nvSpPr>
        <p:spPr>
          <a:xfrm>
            <a:off x="1885156" y="326711"/>
            <a:ext cx="8421688" cy="1325563"/>
          </a:xfrm>
        </p:spPr>
        <p:txBody>
          <a:bodyPr rtlCol="0"/>
          <a:lstStyle/>
          <a:p>
            <a:pPr rtl="0"/>
            <a:r>
              <a:rPr lang="ru-RU" dirty="0"/>
              <a:t>новые информационные технологии в медицинской сфере</a:t>
            </a:r>
          </a:p>
        </p:txBody>
      </p:sp>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52400" y="1824208"/>
            <a:ext cx="11887199" cy="2180103"/>
          </a:xfrm>
        </p:spPr>
        <p:txBody>
          <a:bodyPr rtlCol="0">
            <a:noAutofit/>
          </a:bodyPr>
          <a:lstStyle/>
          <a:p>
            <a:pPr indent="457200" algn="just" rtl="0"/>
            <a:r>
              <a:rPr lang="ru-RU" sz="2000" dirty="0"/>
              <a:t>Не менее важной является проблема использования новых информационных технологий в медицинской сфере. Большинство болезней протекают на ранних стадиях незаметно для человека. Когда они выявляются, их лечение становится либо невозможным, либо к этому времени болезнь успевает нанести непоправимый вред здоровью человека. Ранняя и точная диагностика заболевания являются залогом успешного лечения. Перед учёными и инженерами стоит задача осуществить более глубокое внедрение информационных технологий в сферу здравоохранения. Важна разработка новых лекарств и методов лечения, в том числе с использованием нанотехнологий. </a:t>
            </a:r>
          </a:p>
          <a:p>
            <a:pPr indent="457200" algn="just" rtl="0"/>
            <a:r>
              <a:rPr lang="ru-RU" sz="2000" dirty="0"/>
              <a:t>Технологическая задача – развивать виртуальную реальность. По мнению учёных, с помощью таких технологий станет возможным решать некоторые задачи в области образования и обучения личности тем или иным навыкам, их можно будет использовать при лечении психологических расстройств, восстанавливать память и т.д.</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5</a:t>
            </a:fld>
            <a:endParaRPr lang="ru-RU"/>
          </a:p>
        </p:txBody>
      </p:sp>
    </p:spTree>
    <p:extLst>
      <p:ext uri="{BB962C8B-B14F-4D97-AF65-F5344CB8AC3E}">
        <p14:creationId xmlns:p14="http://schemas.microsoft.com/office/powerpoint/2010/main" val="2328879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5031FE9-9059-4FE8-B4AC-9771F23A1B89}"/>
              </a:ext>
            </a:extLst>
          </p:cNvPr>
          <p:cNvSpPr>
            <a:spLocks noGrp="1"/>
          </p:cNvSpPr>
          <p:nvPr>
            <p:ph type="title"/>
          </p:nvPr>
        </p:nvSpPr>
        <p:spPr>
          <a:xfrm>
            <a:off x="1885156" y="326711"/>
            <a:ext cx="8421688" cy="1325563"/>
          </a:xfrm>
        </p:spPr>
        <p:txBody>
          <a:bodyPr rtlCol="0"/>
          <a:lstStyle/>
          <a:p>
            <a:pPr rtl="0"/>
            <a:r>
              <a:rPr lang="ru-RU" dirty="0"/>
              <a:t>уменьшение или прекращение выброса углекислого газа в атмосферу</a:t>
            </a:r>
          </a:p>
        </p:txBody>
      </p:sp>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60317" y="1947553"/>
            <a:ext cx="11887199" cy="2180103"/>
          </a:xfrm>
        </p:spPr>
        <p:txBody>
          <a:bodyPr rtlCol="0">
            <a:noAutofit/>
          </a:bodyPr>
          <a:lstStyle/>
          <a:p>
            <a:pPr indent="457200" algn="just" rtl="0"/>
            <a:r>
              <a:rPr lang="ru-RU" sz="2600" dirty="0"/>
              <a:t>В числе первоочередных задач уменьшение или прекращение выброса углекислого газа в атмосферу. Концентрация углекислого газа в воздухе растёт, и людям, особенно в городах, где промышленные и транспортные выбросы этого газа крайне велики, становится всё труднее дышать, учащаются случаи заболевания болезнями органов дыхания: астмой, раком лёгких. Кроме того, необходимо также уменьшить выбросы азотосодержащих соединений в атмосферу. Под их действием разрушается озоновый слой земли, и ультрафиолетовое солнечное излучение, не встречая сопротивления в атмосфере, доходит до самой земли, вызывая «парниковый эффект».</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6</a:t>
            </a:fld>
            <a:endParaRPr lang="ru-RU"/>
          </a:p>
        </p:txBody>
      </p:sp>
    </p:spTree>
    <p:extLst>
      <p:ext uri="{BB962C8B-B14F-4D97-AF65-F5344CB8AC3E}">
        <p14:creationId xmlns:p14="http://schemas.microsoft.com/office/powerpoint/2010/main" val="2204541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205839" y="2979874"/>
            <a:ext cx="5890161" cy="1325563"/>
          </a:xfrm>
        </p:spPr>
        <p:txBody>
          <a:bodyPr rtlCol="0">
            <a:noAutofit/>
          </a:bodyPr>
          <a:lstStyle/>
          <a:p>
            <a:pPr rtl="0"/>
            <a:r>
              <a:rPr lang="ru-RU" sz="3200" dirty="0"/>
              <a:t>основные проблемы человечества, которые следует решить с участием инженеров в XXI веке</a:t>
            </a:r>
          </a:p>
        </p:txBody>
      </p:sp>
    </p:spTree>
    <p:extLst>
      <p:ext uri="{BB962C8B-B14F-4D97-AF65-F5344CB8AC3E}">
        <p14:creationId xmlns:p14="http://schemas.microsoft.com/office/powerpoint/2010/main" val="2243494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810988" y="1983179"/>
            <a:ext cx="8680862" cy="2180103"/>
          </a:xfrm>
        </p:spPr>
        <p:txBody>
          <a:bodyPr rtlCol="0">
            <a:noAutofit/>
          </a:bodyPr>
          <a:lstStyle/>
          <a:p>
            <a:pPr marL="514350" indent="-514350" algn="just" rtl="0">
              <a:buAutoNum type="arabicPeriod"/>
            </a:pPr>
            <a:r>
              <a:rPr lang="ru-RU" sz="2600" dirty="0"/>
              <a:t>Устойчивое развитие цивилизации.</a:t>
            </a:r>
          </a:p>
          <a:p>
            <a:pPr marL="514350" indent="-514350" algn="just" rtl="0">
              <a:buAutoNum type="arabicPeriod"/>
            </a:pPr>
            <a:r>
              <a:rPr lang="ru-RU" sz="2600" dirty="0"/>
              <a:t>Здоровье человека.</a:t>
            </a:r>
          </a:p>
          <a:p>
            <a:pPr marL="514350" indent="-514350" algn="just" rtl="0">
              <a:buAutoNum type="arabicPeriod"/>
            </a:pPr>
            <a:r>
              <a:rPr lang="ru-RU" sz="2600" dirty="0"/>
              <a:t>Уязвимость человека.</a:t>
            </a:r>
          </a:p>
          <a:p>
            <a:pPr marL="514350" indent="-514350" algn="just" rtl="0">
              <a:buAutoNum type="arabicPeriod"/>
            </a:pPr>
            <a:r>
              <a:rPr lang="ru-RU" sz="2600" dirty="0"/>
              <a:t>Удовлетворенность человека жизнью</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8</a:t>
            </a:fld>
            <a:endParaRPr lang="ru-RU"/>
          </a:p>
        </p:txBody>
      </p:sp>
    </p:spTree>
    <p:extLst>
      <p:ext uri="{BB962C8B-B14F-4D97-AF65-F5344CB8AC3E}">
        <p14:creationId xmlns:p14="http://schemas.microsoft.com/office/powerpoint/2010/main" val="1768839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205839" y="2979874"/>
            <a:ext cx="5890161" cy="1325563"/>
          </a:xfrm>
        </p:spPr>
        <p:txBody>
          <a:bodyPr rtlCol="0">
            <a:noAutofit/>
          </a:bodyPr>
          <a:lstStyle/>
          <a:p>
            <a:pPr rtl="0"/>
            <a:r>
              <a:rPr lang="ru-RU" sz="3600" dirty="0"/>
              <a:t>Востребованные инженерные специальности ближайшего будущего</a:t>
            </a:r>
            <a:endParaRPr lang="ru-RU" sz="4800" dirty="0"/>
          </a:p>
        </p:txBody>
      </p:sp>
    </p:spTree>
    <p:extLst>
      <p:ext uri="{BB962C8B-B14F-4D97-AF65-F5344CB8AC3E}">
        <p14:creationId xmlns:p14="http://schemas.microsoft.com/office/powerpoint/2010/main" val="2519644916"/>
      </p:ext>
    </p:extLst>
  </p:cSld>
  <p:clrMapOvr>
    <a:masterClrMapping/>
  </p:clrMapOvr>
</p:sld>
</file>

<file path=ppt/theme/theme1.xml><?xml version="1.0" encoding="utf-8"?>
<a:theme xmlns:a="http://schemas.openxmlformats.org/drawingml/2006/main" name="Одиночная линия">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9043_TF56180624_Win32" id="{67C9E7EB-4B67-47D2-AC94-A62F98E9F47B}" vid="{DA75A8E3-E007-44ED-9BA5-5388846DD69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BC90D6-94CF-42F7-AAC4-9CF6824C54D5}">
  <ds:schemaRefs>
    <ds:schemaRef ds:uri="http://schemas.microsoft.com/sharepoint/v3/contenttype/forms"/>
  </ds:schemaRefs>
</ds:datastoreItem>
</file>

<file path=customXml/itemProps2.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4CF2EF3-001F-4BE9-81B3-86ECBBF9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Минималистичная светлая презентация</Template>
  <TotalTime>76</TotalTime>
  <Words>954</Words>
  <Application>Microsoft Office PowerPoint</Application>
  <PresentationFormat>Широкоэкранный</PresentationFormat>
  <Paragraphs>61</Paragraphs>
  <Slides>13</Slides>
  <Notes>13</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Arial</vt:lpstr>
      <vt:lpstr>Calibri</vt:lpstr>
      <vt:lpstr>Одиночная линия</vt:lpstr>
      <vt:lpstr>Актуальные  инженерные  проблемы XXI века.</vt:lpstr>
      <vt:lpstr>главные технологические задачи прикладного характера на XXI век</vt:lpstr>
      <vt:lpstr>Термоядерный синтез</vt:lpstr>
      <vt:lpstr>улучшение инфраструктуры городов</vt:lpstr>
      <vt:lpstr>новые информационные технологии в медицинской сфере</vt:lpstr>
      <vt:lpstr>уменьшение или прекращение выброса углекислого газа в атмосферу</vt:lpstr>
      <vt:lpstr>основные проблемы человечества, которые следует решить с участием инженеров в XXI веке</vt:lpstr>
      <vt:lpstr>Презентация PowerPoint</vt:lpstr>
      <vt:lpstr>Востребованные инженерные специальности ближайшего будущего</vt:lpstr>
      <vt:lpstr>Презентация PowerPoint</vt:lpstr>
      <vt:lpstr>Презентация PowerPoint</vt:lpstr>
      <vt:lpstr>Презентация PowerPoint</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инженерной деятельности и роль инженера в современном мире.</dc:title>
  <dc:creator>Администратор</dc:creator>
  <cp:lastModifiedBy>Администратор</cp:lastModifiedBy>
  <cp:revision>3</cp:revision>
  <dcterms:created xsi:type="dcterms:W3CDTF">2023-06-11T09:29:42Z</dcterms:created>
  <dcterms:modified xsi:type="dcterms:W3CDTF">2023-06-11T10:46:40Z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