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5" d="100"/>
          <a:sy n="75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15D4-A8CC-4D96-A89F-65E13D04B4A9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156CB052-F190-4DC9-AB0C-71A6D5E703ED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4206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15D4-A8CC-4D96-A89F-65E13D04B4A9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B052-F190-4DC9-AB0C-71A6D5E703ED}" type="slidenum">
              <a:rPr lang="ru-RU" smtClean="0"/>
              <a:t>‹#›</a:t>
            </a:fld>
            <a:endParaRPr lang="ru-RU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196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15D4-A8CC-4D96-A89F-65E13D04B4A9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B052-F190-4DC9-AB0C-71A6D5E703ED}" type="slidenum">
              <a:rPr lang="ru-RU" smtClean="0"/>
              <a:t>‹#›</a:t>
            </a:fld>
            <a:endParaRPr lang="ru-RU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9824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D41F15D4-A8CC-4D96-A89F-65E13D04B4A9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B052-F190-4DC9-AB0C-71A6D5E703ED}" type="slidenum">
              <a:rPr lang="ru-RU" smtClean="0"/>
              <a:t>‹#›</a:t>
            </a:fld>
            <a:endParaRPr lang="ru-RU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294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15D4-A8CC-4D96-A89F-65E13D04B4A9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B052-F190-4DC9-AB0C-71A6D5E703ED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2631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15D4-A8CC-4D96-A89F-65E13D04B4A9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B052-F190-4DC9-AB0C-71A6D5E703ED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561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15D4-A8CC-4D96-A89F-65E13D04B4A9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B052-F190-4DC9-AB0C-71A6D5E703ED}" type="slidenum">
              <a:rPr lang="ru-RU" smtClean="0"/>
              <a:t>‹#›</a:t>
            </a:fld>
            <a:endParaRPr lang="ru-RU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030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15D4-A8CC-4D96-A89F-65E13D04B4A9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B052-F190-4DC9-AB0C-71A6D5E703ED}" type="slidenum">
              <a:rPr lang="ru-RU" smtClean="0"/>
              <a:t>‹#›</a:t>
            </a:fld>
            <a:endParaRPr lang="ru-RU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9168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15D4-A8CC-4D96-A89F-65E13D04B4A9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B052-F190-4DC9-AB0C-71A6D5E70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250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15D4-A8CC-4D96-A89F-65E13D04B4A9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B052-F190-4DC9-AB0C-71A6D5E703ED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1738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D41F15D4-A8CC-4D96-A89F-65E13D04B4A9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156CB052-F190-4DC9-AB0C-71A6D5E703ED}" type="slidenum">
              <a:rPr lang="ru-RU" smtClean="0"/>
              <a:t>‹#›</a:t>
            </a:fld>
            <a:endParaRPr lang="ru-RU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3013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F15D4-A8CC-4D96-A89F-65E13D04B4A9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56CB052-F190-4DC9-AB0C-71A6D5E70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50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DLAOFADdHM" TargetMode="External"/><Relationship Id="rId2" Type="http://schemas.openxmlformats.org/officeDocument/2006/relationships/hyperlink" Target="https://en.ppt-online.org/338605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Культура устной деловой речи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atin typeface="Monotype Corsiva" panose="03010101010201010101" pitchFamily="66" charset="0"/>
              </a:rPr>
              <a:t>Бизнес - это умение общаться с людьми</a:t>
            </a:r>
          </a:p>
        </p:txBody>
      </p:sp>
    </p:spTree>
    <p:extLst>
      <p:ext uri="{BB962C8B-B14F-4D97-AF65-F5344CB8AC3E}">
        <p14:creationId xmlns:p14="http://schemas.microsoft.com/office/powerpoint/2010/main" val="887115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30270" y="953325"/>
            <a:ext cx="9603275" cy="2312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130270" y="1371600"/>
            <a:ext cx="9603275" cy="4094745"/>
          </a:xfrm>
        </p:spPr>
        <p:txBody>
          <a:bodyPr>
            <a:noAutofit/>
          </a:bodyPr>
          <a:lstStyle/>
          <a:p>
            <a:r>
              <a:rPr lang="ru-RU" dirty="0"/>
              <a:t>грубая реакция на высказывание партнерами противоположных точек зрения;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подтасовка </a:t>
            </a:r>
            <a:r>
              <a:rPr lang="ru-RU" dirty="0"/>
              <a:t>фактов;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необоснованные подозрения, голословные утверждения, окрики за критику;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давление </a:t>
            </a:r>
            <a:r>
              <a:rPr lang="ru-RU" dirty="0"/>
              <a:t>на собеседника голосом, манерами.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404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Цифровой деловой этикет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Сообщения и звонки только в рабочее время</a:t>
            </a:r>
          </a:p>
          <a:p>
            <a:r>
              <a:rPr lang="ru-RU" dirty="0" smtClean="0"/>
              <a:t>Представиться и уточнить, есть ли время на общение у собеседника</a:t>
            </a:r>
          </a:p>
          <a:p>
            <a:r>
              <a:rPr lang="ru-RU" dirty="0" smtClean="0"/>
              <a:t>Кратко и по существу</a:t>
            </a:r>
          </a:p>
          <a:p>
            <a:r>
              <a:rPr lang="ru-RU" dirty="0" smtClean="0"/>
              <a:t>Контакты коллег и себя </a:t>
            </a:r>
            <a:r>
              <a:rPr lang="ru-RU" smtClean="0"/>
              <a:t>в профилях фиксировать корректно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719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Полезные ссылки: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u="sng" dirty="0">
                <a:hlinkClick r:id="rId2"/>
              </a:rPr>
              <a:t>https://</a:t>
            </a:r>
            <a:r>
              <a:rPr lang="ru-RU" u="sng" dirty="0" smtClean="0">
                <a:hlinkClick r:id="rId2"/>
              </a:rPr>
              <a:t>en.ppt-online.org/338605</a:t>
            </a:r>
            <a:endParaRPr lang="ru-RU" dirty="0"/>
          </a:p>
          <a:p>
            <a:r>
              <a:rPr lang="ru-RU" dirty="0"/>
              <a:t>https://www.youtube.com/watch?v=7bTTPPvRCsQ</a:t>
            </a:r>
          </a:p>
          <a:p>
            <a:r>
              <a:rPr lang="ru-RU" u="sng" dirty="0">
                <a:hlinkClick r:id="rId3"/>
              </a:rPr>
              <a:t>https://www.youtube.com/watch?v=oDLAOFADdHM</a:t>
            </a:r>
            <a:endParaRPr lang="ru-RU" dirty="0"/>
          </a:p>
          <a:p>
            <a:r>
              <a:rPr lang="ru-RU" dirty="0"/>
              <a:t>https://</a:t>
            </a:r>
            <a:r>
              <a:rPr lang="ru-RU" dirty="0" smtClean="0"/>
              <a:t>www.youtube.com/watch?v=YQyYQjrs64A</a:t>
            </a:r>
            <a:r>
              <a:rPr lang="ru-RU" dirty="0"/>
              <a:t> </a:t>
            </a:r>
          </a:p>
          <a:p>
            <a:r>
              <a:rPr lang="ru-RU" dirty="0"/>
              <a:t>https://www.youtube.com/watch?v=_R5Xt1UjoCA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3784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Спасибо за внимание)))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578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деловое общение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270" y="1475509"/>
            <a:ext cx="9603275" cy="4779818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/>
              <a:t> устное - письменное (с точки зрения формы речи);</a:t>
            </a:r>
          </a:p>
          <a:p>
            <a:r>
              <a:rPr lang="ru-RU" sz="2400" b="1" dirty="0" smtClean="0"/>
              <a:t>диалогическое - монологическое (с точки зрения </a:t>
            </a:r>
            <a:r>
              <a:rPr lang="ru-RU" sz="2400" b="1" dirty="0" err="1" smtClean="0"/>
              <a:t>однонаправленности</a:t>
            </a:r>
            <a:r>
              <a:rPr lang="ru-RU" sz="2400" b="1" dirty="0" smtClean="0"/>
              <a:t> / </a:t>
            </a:r>
            <a:r>
              <a:rPr lang="ru-RU" sz="2400" b="1" dirty="0" err="1" smtClean="0"/>
              <a:t>двунаправленности</a:t>
            </a:r>
            <a:r>
              <a:rPr lang="ru-RU" sz="2400" b="1" dirty="0" smtClean="0"/>
              <a:t> речи между говорящим и слушающим);</a:t>
            </a:r>
          </a:p>
          <a:p>
            <a:r>
              <a:rPr lang="ru-RU" sz="2400" b="1" dirty="0" smtClean="0"/>
              <a:t>межличностное - публичное (с точки зрения количества участников);</a:t>
            </a:r>
          </a:p>
          <a:p>
            <a:r>
              <a:rPr lang="ru-RU" sz="2400" b="1" dirty="0" smtClean="0"/>
              <a:t>непосредственное - опосредованное (с точки зрения отсутствия / наличия опосредующего аппарата);</a:t>
            </a:r>
          </a:p>
          <a:p>
            <a:r>
              <a:rPr lang="ru-RU" sz="2400" b="1" dirty="0" smtClean="0"/>
              <a:t>контактное - </a:t>
            </a:r>
            <a:r>
              <a:rPr lang="ru-RU" sz="2400" b="1" dirty="0" err="1" smtClean="0"/>
              <a:t>дистантное</a:t>
            </a:r>
            <a:r>
              <a:rPr lang="ru-RU" sz="2400" b="1" dirty="0" smtClean="0"/>
              <a:t> (с точки зрения положения </a:t>
            </a:r>
            <a:r>
              <a:rPr lang="ru-RU" sz="2400" b="1" dirty="0" err="1" smtClean="0"/>
              <a:t>коммуникантов</a:t>
            </a:r>
            <a:r>
              <a:rPr lang="ru-RU" sz="2400" b="1" dirty="0" smtClean="0"/>
              <a:t> в пространстве).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2342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Определите какими характеристиками обладают следующие ситуации делового общения</a:t>
            </a:r>
            <a:r>
              <a:rPr lang="ru-RU" dirty="0" smtClean="0"/>
              <a:t>?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1) Переписка старосты с преподавателем в Телеграмме</a:t>
            </a:r>
          </a:p>
          <a:p>
            <a:r>
              <a:rPr lang="ru-RU" sz="3200" dirty="0" smtClean="0"/>
              <a:t>2) Кураторский час с группой</a:t>
            </a:r>
          </a:p>
          <a:p>
            <a:r>
              <a:rPr lang="ru-RU" sz="3200" dirty="0" smtClean="0"/>
              <a:t>3) Домашняя работа в облаке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90265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Требования к речевой коммуникации в деловой среде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270" y="2171768"/>
            <a:ext cx="9603275" cy="4332941"/>
          </a:xfrm>
        </p:spPr>
        <p:txBody>
          <a:bodyPr>
            <a:normAutofit fontScale="32500" lnSpcReduction="20000"/>
          </a:bodyPr>
          <a:lstStyle/>
          <a:p>
            <a:r>
              <a:rPr lang="ru-RU" sz="6000" dirty="0" smtClean="0"/>
              <a:t>1 </a:t>
            </a:r>
            <a:r>
              <a:rPr lang="ru-RU" sz="6000" dirty="0"/>
              <a:t>) Четко определяйте </a:t>
            </a:r>
            <a:r>
              <a:rPr lang="ru-RU" sz="6000" b="1" dirty="0"/>
              <a:t>цели</a:t>
            </a:r>
            <a:r>
              <a:rPr lang="ru-RU" sz="6000" dirty="0"/>
              <a:t> своего сообщения. </a:t>
            </a:r>
          </a:p>
          <a:p>
            <a:pPr lvl="0"/>
            <a:r>
              <a:rPr lang="ru-RU" sz="6000" dirty="0"/>
              <a:t>2) Делайте сообщение </a:t>
            </a:r>
            <a:r>
              <a:rPr lang="ru-RU" sz="6000" b="1" dirty="0"/>
              <a:t>понятным и доступным </a:t>
            </a:r>
            <a:r>
              <a:rPr lang="ru-RU" sz="6000" dirty="0"/>
              <a:t>для восприятия разными группами работников</a:t>
            </a:r>
            <a:r>
              <a:rPr lang="ru-RU" sz="6000" dirty="0" smtClean="0"/>
              <a:t>: конкретные </a:t>
            </a:r>
            <a:r>
              <a:rPr lang="ru-RU" sz="6000" dirty="0"/>
              <a:t>иллюстрации общих понятий, </a:t>
            </a:r>
            <a:r>
              <a:rPr lang="ru-RU" sz="6000" dirty="0" smtClean="0"/>
              <a:t>яркие </a:t>
            </a:r>
            <a:r>
              <a:rPr lang="ru-RU" sz="6000" dirty="0"/>
              <a:t>примеры.</a:t>
            </a:r>
          </a:p>
          <a:p>
            <a:pPr lvl="0"/>
            <a:r>
              <a:rPr lang="ru-RU" sz="6000" dirty="0"/>
              <a:t>3) Делайте </a:t>
            </a:r>
            <a:r>
              <a:rPr lang="ru-RU" sz="6000" dirty="0" smtClean="0"/>
              <a:t>сообщения </a:t>
            </a:r>
            <a:r>
              <a:rPr lang="ru-RU" sz="6000" dirty="0"/>
              <a:t>по возможности </a:t>
            </a:r>
            <a:r>
              <a:rPr lang="ru-RU" sz="6000" b="1" dirty="0"/>
              <a:t>краткими и сжатыми</a:t>
            </a:r>
            <a:r>
              <a:rPr lang="ru-RU" sz="6000" dirty="0"/>
              <a:t>, отказывайтесь от излишней информации, привлекайте внимание сотрудников лишь к тем проблемам, которые касаются их конкретно</a:t>
            </a:r>
            <a:r>
              <a:rPr lang="ru-RU" sz="6000" dirty="0" smtClean="0"/>
              <a:t>.</a:t>
            </a:r>
            <a:endParaRPr lang="ru-RU" sz="6000" dirty="0"/>
          </a:p>
          <a:p>
            <a:pPr lvl="0"/>
            <a:r>
              <a:rPr lang="ru-RU" sz="6000" dirty="0" smtClean="0"/>
              <a:t>4) В </a:t>
            </a:r>
            <a:r>
              <a:rPr lang="ru-RU" sz="6000" dirty="0"/>
              <a:t>разговоре с сотрудниками следуйте правилам </a:t>
            </a:r>
            <a:r>
              <a:rPr lang="ru-RU" sz="6000" b="1" dirty="0"/>
              <a:t>активного</a:t>
            </a:r>
            <a:r>
              <a:rPr lang="ru-RU" sz="6000" dirty="0"/>
              <a:t> </a:t>
            </a:r>
            <a:r>
              <a:rPr lang="ru-RU" sz="6000" b="1" dirty="0"/>
              <a:t>слушания, </a:t>
            </a:r>
            <a:r>
              <a:rPr lang="ru-RU" sz="6000" dirty="0"/>
              <a:t>демонстрируйте им сигналы вашего понимания и готовности к совместным действиям.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8934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195" y="953324"/>
            <a:ext cx="9603275" cy="1049235"/>
          </a:xfrm>
        </p:spPr>
        <p:txBody>
          <a:bodyPr/>
          <a:lstStyle/>
          <a:p>
            <a:pPr algn="ctr"/>
            <a:r>
              <a:rPr lang="ru-RU" b="1" dirty="0"/>
              <a:t>принципы деловых взаимоотношений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СВОБОДА</a:t>
            </a:r>
          </a:p>
          <a:p>
            <a:endParaRPr lang="ru-RU" dirty="0"/>
          </a:p>
          <a:p>
            <a:r>
              <a:rPr lang="ru-RU" dirty="0" smtClean="0"/>
              <a:t>2) ТЕРПИМОСТЬ</a:t>
            </a:r>
          </a:p>
          <a:p>
            <a:endParaRPr lang="ru-RU" dirty="0"/>
          </a:p>
          <a:p>
            <a:r>
              <a:rPr lang="ru-RU" dirty="0" smtClean="0"/>
              <a:t>3) ОБЯЗАТЕЛЬНОСТЬ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4946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 6 правил делового этикета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270" y="2171768"/>
            <a:ext cx="9603275" cy="375104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sz="2400" dirty="0"/>
              <a:t>правила представления и знакомства;</a:t>
            </a:r>
          </a:p>
          <a:p>
            <a:r>
              <a:rPr lang="ru-RU" sz="2400" dirty="0"/>
              <a:t>правила проведения деловых контактов;</a:t>
            </a:r>
          </a:p>
          <a:p>
            <a:r>
              <a:rPr lang="ru-RU" sz="2400" dirty="0"/>
              <a:t>правила поведения на переговорах;</a:t>
            </a:r>
          </a:p>
          <a:p>
            <a:r>
              <a:rPr lang="ru-RU" sz="2400" dirty="0"/>
              <a:t>требования к внешнему облику, манерам, деловой одежде;</a:t>
            </a:r>
          </a:p>
          <a:p>
            <a:r>
              <a:rPr lang="ru-RU" sz="2400" dirty="0"/>
              <a:t>требования к речи;</a:t>
            </a:r>
          </a:p>
          <a:p>
            <a:r>
              <a:rPr lang="ru-RU" sz="2400" dirty="0"/>
              <a:t>требования к культуре составления служебных документов</a:t>
            </a:r>
          </a:p>
        </p:txBody>
      </p:sp>
    </p:spTree>
    <p:extLst>
      <p:ext uri="{BB962C8B-B14F-4D97-AF65-F5344CB8AC3E}">
        <p14:creationId xmlns:p14="http://schemas.microsoft.com/office/powerpoint/2010/main" val="3669131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Виды вопросов в деловой беседе: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Открытые-закрытые</a:t>
            </a:r>
          </a:p>
          <a:p>
            <a:r>
              <a:rPr lang="ru-RU" sz="2400" dirty="0" smtClean="0"/>
              <a:t>О фактах- о мнениях, оценках</a:t>
            </a:r>
          </a:p>
          <a:p>
            <a:r>
              <a:rPr lang="ru-RU" sz="2400" dirty="0" smtClean="0"/>
              <a:t>Контрольные-уточняющие</a:t>
            </a:r>
          </a:p>
          <a:p>
            <a:r>
              <a:rPr lang="ru-RU" sz="2400" dirty="0"/>
              <a:t>З</a:t>
            </a:r>
            <a:r>
              <a:rPr lang="ru-RU" sz="2400" dirty="0" smtClean="0"/>
              <a:t>ондирующие</a:t>
            </a:r>
          </a:p>
          <a:p>
            <a:r>
              <a:rPr lang="ru-RU" sz="2400" dirty="0" smtClean="0"/>
              <a:t>Зеркальные</a:t>
            </a:r>
          </a:p>
          <a:p>
            <a:r>
              <a:rPr lang="ru-RU" sz="2400" dirty="0" smtClean="0"/>
              <a:t>Косвенные</a:t>
            </a:r>
          </a:p>
          <a:p>
            <a:r>
              <a:rPr lang="ru-RU" sz="2400" dirty="0" smtClean="0"/>
              <a:t>Заключающие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50667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Охарактеризуйте вопросы: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Сколько запросов в </a:t>
            </a:r>
            <a:r>
              <a:rPr lang="ru-RU" sz="2800" dirty="0" err="1" smtClean="0"/>
              <a:t>Гугле</a:t>
            </a:r>
            <a:r>
              <a:rPr lang="ru-RU" sz="2800" dirty="0" smtClean="0"/>
              <a:t> за день?</a:t>
            </a:r>
          </a:p>
          <a:p>
            <a:r>
              <a:rPr lang="ru-RU" sz="2800" dirty="0" smtClean="0"/>
              <a:t>Как  Вы оцениваете свое речевое общение?</a:t>
            </a:r>
          </a:p>
          <a:p>
            <a:r>
              <a:rPr lang="ru-RU" sz="2800" dirty="0" smtClean="0"/>
              <a:t>Что бы Вы сделали, если бы Вам нагрубил вахтер?</a:t>
            </a:r>
          </a:p>
          <a:p>
            <a:r>
              <a:rPr lang="ru-RU" sz="2800" dirty="0" smtClean="0"/>
              <a:t>Я правильно понял, что Вы считаете…..?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40010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Недопустимо в деловой беседе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бестактное обрывание на полуслове</a:t>
            </a:r>
            <a:r>
              <a:rPr lang="ru-RU" dirty="0" smtClean="0"/>
              <a:t>;</a:t>
            </a:r>
            <a:r>
              <a:rPr lang="ru-RU" dirty="0"/>
              <a:t> </a:t>
            </a:r>
          </a:p>
          <a:p>
            <a:r>
              <a:rPr lang="ru-RU" dirty="0" smtClean="0"/>
              <a:t> </a:t>
            </a:r>
            <a:r>
              <a:rPr lang="ru-RU" dirty="0"/>
              <a:t>неоправданное лишение собеседника возможности высказать свое мнение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навязывание </a:t>
            </a:r>
            <a:r>
              <a:rPr lang="ru-RU" dirty="0"/>
              <a:t>мнения ведущего беседу;</a:t>
            </a:r>
          </a:p>
          <a:p>
            <a:r>
              <a:rPr lang="ru-RU" dirty="0" smtClean="0"/>
              <a:t>игнорирование </a:t>
            </a:r>
            <a:r>
              <a:rPr lang="ru-RU" dirty="0"/>
              <a:t>или высмеивание аргументов собеседника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452591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76</TotalTime>
  <Words>321</Words>
  <Application>Microsoft Office PowerPoint</Application>
  <PresentationFormat>Широкоэкранный</PresentationFormat>
  <Paragraphs>68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Monotype Corsiva</vt:lpstr>
      <vt:lpstr>Gallery</vt:lpstr>
      <vt:lpstr>Культура устной деловой речи</vt:lpstr>
      <vt:lpstr>деловое общение: </vt:lpstr>
      <vt:lpstr>Определите какими характеристиками обладают следующие ситуации делового общения? </vt:lpstr>
      <vt:lpstr>Требования к речевой коммуникации в деловой среде</vt:lpstr>
      <vt:lpstr>принципы деловых взаимоотношений: </vt:lpstr>
      <vt:lpstr> 6 правил делового этикета</vt:lpstr>
      <vt:lpstr>Виды вопросов в деловой беседе:</vt:lpstr>
      <vt:lpstr>Охарактеризуйте вопросы: </vt:lpstr>
      <vt:lpstr>Недопустимо в деловой беседе</vt:lpstr>
      <vt:lpstr>Презентация PowerPoint</vt:lpstr>
      <vt:lpstr>Цифровой деловой этикет</vt:lpstr>
      <vt:lpstr>Полезные ссылки:</vt:lpstr>
      <vt:lpstr>Вопросы?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устной деловой речи</dc:title>
  <dc:creator>Пользователь</dc:creator>
  <cp:lastModifiedBy>Пользователь</cp:lastModifiedBy>
  <cp:revision>10</cp:revision>
  <dcterms:created xsi:type="dcterms:W3CDTF">2022-10-24T07:40:44Z</dcterms:created>
  <dcterms:modified xsi:type="dcterms:W3CDTF">2023-04-04T14:10:48Z</dcterms:modified>
</cp:coreProperties>
</file>